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9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32"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1323963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letsmeetontheearth.org/beauty-paraguay/"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itunes.apple.com/ca/author/r.-j.-palacio/id442165355?mt=11"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Cathy Berger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Ethics of actions</a:t>
            </a:r>
          </a:p>
          <a:p>
            <a:pPr lvl="0">
              <a:spcBef>
                <a:spcPts val="0"/>
              </a:spcBef>
              <a:buNone/>
            </a:pPr>
            <a:endParaRPr/>
          </a:p>
          <a:p>
            <a:pPr lvl="0">
              <a:spcBef>
                <a:spcPts val="0"/>
              </a:spcBef>
              <a:buNone/>
            </a:pPr>
            <a:r>
              <a:rPr lang="en"/>
              <a:t>Inclination for Saviour - </a:t>
            </a:r>
          </a:p>
          <a:p>
            <a:pPr lvl="0">
              <a:spcBef>
                <a:spcPts val="0"/>
              </a:spcBef>
              <a:buNone/>
            </a:pPr>
            <a:endParaRPr/>
          </a:p>
          <a:p>
            <a:pPr lvl="0">
              <a:spcBef>
                <a:spcPts val="0"/>
              </a:spcBef>
              <a:buNone/>
            </a:pPr>
            <a:r>
              <a:rPr lang="en"/>
              <a:t>Rambo-style </a:t>
            </a:r>
          </a:p>
          <a:p>
            <a:pPr lvl="0">
              <a:spcBef>
                <a:spcPts val="0"/>
              </a:spcBef>
              <a:buNone/>
            </a:pPr>
            <a:endParaRPr/>
          </a:p>
          <a:p>
            <a:pPr marL="457200" lvl="0" indent="-228600">
              <a:spcBef>
                <a:spcPts val="0"/>
              </a:spcBef>
              <a:buChar char="-"/>
            </a:pPr>
            <a:r>
              <a:rPr lang="en"/>
              <a:t>Learning - choice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Health food cooperative in 70’s</a:t>
            </a:r>
          </a:p>
          <a:p>
            <a:pPr lvl="0">
              <a:spcBef>
                <a:spcPts val="0"/>
              </a:spcBef>
              <a:buNone/>
            </a:pPr>
            <a:endParaRPr/>
          </a:p>
          <a:p>
            <a:pPr lvl="0">
              <a:spcBef>
                <a:spcPts val="0"/>
              </a:spcBef>
              <a:buNone/>
            </a:pPr>
            <a:endParaRPr/>
          </a:p>
          <a:p>
            <a:pPr lvl="0">
              <a:spcBef>
                <a:spcPts val="0"/>
              </a:spcBef>
              <a:buNone/>
            </a:pPr>
            <a:r>
              <a:rPr lang="en"/>
              <a:t>Now:</a:t>
            </a:r>
          </a:p>
          <a:p>
            <a:pPr lvl="0">
              <a:spcBef>
                <a:spcPts val="0"/>
              </a:spcBef>
              <a:buNone/>
            </a:pPr>
            <a:endParaRPr/>
          </a:p>
          <a:p>
            <a:pPr lvl="0">
              <a:spcBef>
                <a:spcPts val="0"/>
              </a:spcBef>
              <a:buNone/>
            </a:pPr>
            <a:r>
              <a:rPr lang="en"/>
              <a:t>Comm. service project on Wednesday - </a:t>
            </a:r>
          </a:p>
          <a:p>
            <a:pPr lvl="0">
              <a:spcBef>
                <a:spcPts val="0"/>
              </a:spcBef>
              <a:buNone/>
            </a:pPr>
            <a:endParaRPr/>
          </a:p>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Group of 20 of us trekking in the Himalayan foothills with an entourage of 40.  They were those who carried our bags, those who cooked for us, those who led us and looked out for us (even standing watch while we slept).</a:t>
            </a:r>
          </a:p>
          <a:p>
            <a:pPr lvl="0">
              <a:spcBef>
                <a:spcPts val="0"/>
              </a:spcBef>
              <a:buNone/>
            </a:pPr>
            <a:endParaRPr/>
          </a:p>
          <a:p>
            <a:pPr lvl="0">
              <a:spcBef>
                <a:spcPts val="0"/>
              </a:spcBef>
              <a:buNone/>
            </a:pPr>
            <a:r>
              <a:rPr lang="en"/>
              <a:t>Remote and destitute places</a:t>
            </a:r>
          </a:p>
          <a:p>
            <a:pPr lvl="0">
              <a:spcBef>
                <a:spcPts val="0"/>
              </a:spcBef>
              <a:buNone/>
            </a:pPr>
            <a:endParaRPr/>
          </a:p>
          <a:p>
            <a:pPr lvl="0">
              <a:spcBef>
                <a:spcPts val="0"/>
              </a:spcBef>
              <a:buNone/>
            </a:pPr>
            <a:r>
              <a:rPr lang="en"/>
              <a:t>Certainly dignitiy and respect</a:t>
            </a:r>
          </a:p>
          <a:p>
            <a:pPr lvl="0">
              <a:spcBef>
                <a:spcPts val="0"/>
              </a:spcBef>
              <a:buNone/>
            </a:pPr>
            <a:endParaRPr/>
          </a:p>
          <a:p>
            <a:pPr lvl="0">
              <a:spcBef>
                <a:spcPts val="0"/>
              </a:spcBef>
              <a:buNone/>
            </a:pPr>
            <a:r>
              <a:rPr lang="en"/>
              <a:t>Fascinated by our students technology - video cameras, etc. in 1990’s. Give out pencils (needed these to learn).</a:t>
            </a:r>
          </a:p>
          <a:p>
            <a:pPr lvl="0">
              <a:spcBef>
                <a:spcPts val="0"/>
              </a:spcBef>
              <a:buNone/>
            </a:pPr>
            <a:endParaRPr/>
          </a:p>
          <a:p>
            <a:pPr lvl="0">
              <a:spcBef>
                <a:spcPts val="0"/>
              </a:spcBef>
              <a:buNone/>
            </a:pPr>
            <a:r>
              <a:rPr lang="en"/>
              <a:t>Painted a shelter for children fleeing abuse and child prostitution.</a:t>
            </a:r>
          </a:p>
          <a:p>
            <a:pPr lvl="0">
              <a:spcBef>
                <a:spcPts val="0"/>
              </a:spcBef>
              <a:buNone/>
            </a:pPr>
            <a:endParaRPr/>
          </a:p>
          <a:p>
            <a:pPr lvl="0">
              <a:spcBef>
                <a:spcPts val="0"/>
              </a:spcBef>
              <a:buNone/>
            </a:pPr>
            <a:r>
              <a:rPr lang="en"/>
              <a:t>Celebration evening - was touching - but the most common refrain from our students was: this line.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190500" lvl="0">
              <a:lnSpc>
                <a:spcPct val="150000"/>
              </a:lnSpc>
              <a:spcBef>
                <a:spcPts val="1600"/>
              </a:spcBef>
              <a:spcAft>
                <a:spcPts val="3100"/>
              </a:spcAft>
              <a:buNone/>
            </a:pPr>
            <a:r>
              <a:rPr lang="en" sz="1200" b="1" i="1">
                <a:solidFill>
                  <a:srgbClr val="6B8C29"/>
                </a:solidFill>
                <a:latin typeface="Georgia"/>
                <a:ea typeface="Georgia"/>
                <a:cs typeface="Georgia"/>
                <a:sym typeface="Georgia"/>
              </a:rPr>
              <a:t>Many people turn the pages of  the Families of the World book and look at the people saying: “These ones are poor, these ones are rich,” as if that was the only way to look at the world. That cane wall was not a poor person’s wall.</a:t>
            </a:r>
          </a:p>
          <a:p>
            <a:pPr marR="190500" lvl="0" rtl="0">
              <a:lnSpc>
                <a:spcPct val="150000"/>
              </a:lnSpc>
              <a:spcBef>
                <a:spcPts val="1600"/>
              </a:spcBef>
              <a:spcAft>
                <a:spcPts val="3100"/>
              </a:spcAft>
              <a:buNone/>
            </a:pPr>
            <a:r>
              <a:rPr lang="en" sz="1200" b="1" i="1">
                <a:solidFill>
                  <a:srgbClr val="6B8C29"/>
                </a:solidFill>
                <a:latin typeface="Georgia"/>
                <a:ea typeface="Georgia"/>
                <a:cs typeface="Georgia"/>
                <a:sym typeface="Georgia"/>
              </a:rPr>
              <a:t>It was simply a beautiful wall of light; a wall that belonged to Catalina, who loves the light just as you and I do. It was the wall of a woman with the heart of an artist who likes to have beauty in her life.</a:t>
            </a:r>
          </a:p>
          <a:p>
            <a:pPr marR="190500" lvl="0" rtl="0">
              <a:lnSpc>
                <a:spcPct val="150000"/>
              </a:lnSpc>
              <a:spcBef>
                <a:spcPts val="1600"/>
              </a:spcBef>
              <a:spcAft>
                <a:spcPts val="3100"/>
              </a:spcAft>
              <a:buNone/>
            </a:pPr>
            <a:r>
              <a:rPr lang="en" sz="1200" b="1" i="1" u="sng">
                <a:solidFill>
                  <a:schemeClr val="hlink"/>
                </a:solidFill>
                <a:latin typeface="Georgia"/>
                <a:ea typeface="Georgia"/>
                <a:cs typeface="Georgia"/>
                <a:sym typeface="Georgia"/>
                <a:hlinkClick r:id="rId3"/>
              </a:rPr>
              <a:t>http://letsmeetontheearth.org/beauty-paraguay/</a:t>
            </a:r>
          </a:p>
          <a:p>
            <a:pPr marL="457200" marR="190500" lvl="0" indent="-304800">
              <a:lnSpc>
                <a:spcPct val="150000"/>
              </a:lnSpc>
              <a:spcBef>
                <a:spcPts val="1600"/>
              </a:spcBef>
              <a:spcAft>
                <a:spcPts val="3100"/>
              </a:spcAft>
              <a:buClr>
                <a:srgbClr val="6B8C29"/>
              </a:buClr>
              <a:buSzPct val="100000"/>
              <a:buFont typeface="Georgia"/>
            </a:pPr>
            <a:r>
              <a:rPr lang="en" sz="1200" b="1" i="1">
                <a:solidFill>
                  <a:srgbClr val="6B8C29"/>
                </a:solidFill>
                <a:latin typeface="Georgia"/>
                <a:ea typeface="Georgia"/>
                <a:cs typeface="Georgia"/>
                <a:sym typeface="Georgia"/>
              </a:rPr>
              <a:t>Impose our own pre-conceptions based on embedded values - lens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r>
              <a:rPr lang="en" sz="1200">
                <a:latin typeface="Times New Roman"/>
                <a:ea typeface="Times New Roman"/>
                <a:cs typeface="Times New Roman"/>
                <a:sym typeface="Times New Roman"/>
              </a:rPr>
              <a:t>Each homeroom class will be going to the </a:t>
            </a:r>
            <a:r>
              <a:rPr lang="en" sz="1200" b="1">
                <a:latin typeface="Times New Roman"/>
                <a:ea typeface="Times New Roman"/>
                <a:cs typeface="Times New Roman"/>
                <a:sym typeface="Times New Roman"/>
              </a:rPr>
              <a:t>Bridges for Youth Centre, which provides support for street-involved and at-risk youth.</a:t>
            </a:r>
            <a:r>
              <a:rPr lang="en" sz="1200">
                <a:latin typeface="Times New Roman"/>
                <a:ea typeface="Times New Roman"/>
                <a:cs typeface="Times New Roman"/>
                <a:sym typeface="Times New Roman"/>
              </a:rPr>
              <a:t>  There the students will be involved in a workshop, including a street walk to understand better the experience of homelessness, especially for youth, and the related issues including mental health, addiction, sexuality and aboriginal issues.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r>
              <a:rPr lang="en" sz="1200">
                <a:latin typeface="Times New Roman"/>
                <a:ea typeface="Times New Roman"/>
                <a:cs typeface="Times New Roman"/>
                <a:sym typeface="Times New Roman"/>
              </a:rPr>
              <a:t>Each homeroom class will be going to the </a:t>
            </a:r>
            <a:r>
              <a:rPr lang="en" sz="1200" b="1">
                <a:latin typeface="Times New Roman"/>
                <a:ea typeface="Times New Roman"/>
                <a:cs typeface="Times New Roman"/>
                <a:sym typeface="Times New Roman"/>
              </a:rPr>
              <a:t>Bridges for Youth Centre, which provides support for street-involved and at-risk youth.</a:t>
            </a:r>
            <a:r>
              <a:rPr lang="en" sz="1200">
                <a:latin typeface="Times New Roman"/>
                <a:ea typeface="Times New Roman"/>
                <a:cs typeface="Times New Roman"/>
                <a:sym typeface="Times New Roman"/>
              </a:rPr>
              <a:t>  There the students will be involved in a workshop, including a street walk to understand better the experience of homelessness, especially for youth, and the related issues including mental health, addiction, sexuality and aboriginal issues.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200">
                <a:latin typeface="Roboto"/>
                <a:ea typeface="Roboto"/>
                <a:cs typeface="Roboto"/>
                <a:sym typeface="Roboto"/>
              </a:rPr>
              <a:t>Tanay - will intro as we go</a:t>
            </a:r>
          </a:p>
          <a:p>
            <a:pPr lvl="0">
              <a:lnSpc>
                <a:spcPct val="115000"/>
              </a:lnSpc>
              <a:spcBef>
                <a:spcPts val="0"/>
              </a:spcBef>
              <a:spcAft>
                <a:spcPts val="1600"/>
              </a:spcAft>
              <a:buNone/>
            </a:pPr>
            <a:r>
              <a:rPr lang="en" sz="1200">
                <a:latin typeface="Roboto"/>
                <a:ea typeface="Roboto"/>
                <a:cs typeface="Roboto"/>
                <a:sym typeface="Roboto"/>
              </a:rPr>
              <a:t>What brought you here?</a:t>
            </a:r>
          </a:p>
          <a:p>
            <a:pPr lvl="0">
              <a:lnSpc>
                <a:spcPct val="115000"/>
              </a:lnSpc>
              <a:spcBef>
                <a:spcPts val="0"/>
              </a:spcBef>
              <a:spcAft>
                <a:spcPts val="1600"/>
              </a:spcAft>
              <a:buNone/>
            </a:pPr>
            <a:r>
              <a:rPr lang="en" sz="1200">
                <a:latin typeface="Roboto"/>
                <a:ea typeface="Roboto"/>
                <a:cs typeface="Roboto"/>
                <a:sym typeface="Roboto"/>
              </a:rPr>
              <a:t>Why are we here? Why we care? What we’ve learned based lived experience.</a:t>
            </a:r>
          </a:p>
          <a:p>
            <a:pPr lvl="0" rtl="0">
              <a:spcBef>
                <a:spcPts val="0"/>
              </a:spcBef>
              <a:buNone/>
            </a:pPr>
            <a:r>
              <a:rPr lang="en" sz="1200"/>
              <a:t>We are clearly very well-connected in IB circles to have gained this prime time spot in the program.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Suzanne’s message reinforced my use of one very powerful resource:</a:t>
            </a:r>
          </a:p>
          <a:p>
            <a:pPr lvl="0" rtl="0">
              <a:lnSpc>
                <a:spcPct val="115000"/>
              </a:lnSpc>
              <a:spcBef>
                <a:spcPts val="1800"/>
              </a:spcBef>
              <a:spcAft>
                <a:spcPts val="400"/>
              </a:spcAft>
              <a:buNone/>
            </a:pPr>
            <a:r>
              <a:rPr lang="en" b="1">
                <a:solidFill>
                  <a:srgbClr val="003B4C"/>
                </a:solidFill>
                <a:highlight>
                  <a:srgbClr val="ECECEC"/>
                </a:highlight>
              </a:rPr>
              <a:t>Our mission is to engage students of diverse backgrounds in an examination of racism, prejudice, and antisemitism in order to promote the development of a more humane and informed citizenry.</a:t>
            </a:r>
          </a:p>
          <a:p>
            <a:pPr lvl="0" rtl="0">
              <a:lnSpc>
                <a:spcPct val="175000"/>
              </a:lnSpc>
              <a:spcBef>
                <a:spcPts val="0"/>
              </a:spcBef>
              <a:buNone/>
            </a:pPr>
            <a:r>
              <a:rPr lang="en">
                <a:solidFill>
                  <a:srgbClr val="003B4C"/>
                </a:solidFill>
                <a:highlight>
                  <a:srgbClr val="ECECEC"/>
                </a:highlight>
                <a:latin typeface="Georgia"/>
                <a:ea typeface="Georgia"/>
                <a:cs typeface="Georgia"/>
                <a:sym typeface="Georgia"/>
              </a:rPr>
              <a:t>By studying the historical development of the Holocaust and other examples of genocide, students make the essential connection between history and the moral choices they confront in their own lives.</a:t>
            </a:r>
          </a:p>
          <a:p>
            <a:pPr lvl="0" algn="ctr" rtl="0">
              <a:lnSpc>
                <a:spcPct val="175000"/>
              </a:lnSpc>
              <a:spcBef>
                <a:spcPts val="0"/>
              </a:spcBef>
              <a:buNone/>
            </a:pPr>
            <a:endParaRPr sz="1200">
              <a:solidFill>
                <a:srgbClr val="003B4C"/>
              </a:solidFill>
              <a:highlight>
                <a:srgbClr val="ECECEC"/>
              </a:highlight>
              <a:latin typeface="Georgia"/>
              <a:ea typeface="Georgia"/>
              <a:cs typeface="Georgia"/>
              <a:sym typeface="Georgia"/>
            </a:endParaRPr>
          </a:p>
          <a:p>
            <a:pPr lvl="0" algn="ctr" rtl="0">
              <a:lnSpc>
                <a:spcPct val="175000"/>
              </a:lnSpc>
              <a:spcBef>
                <a:spcPts val="0"/>
              </a:spcBef>
              <a:buNone/>
            </a:pPr>
            <a:endParaRPr sz="1200">
              <a:solidFill>
                <a:srgbClr val="003B4C"/>
              </a:solidFill>
              <a:highlight>
                <a:srgbClr val="ECECEC"/>
              </a:highlight>
              <a:latin typeface="Georgia"/>
              <a:ea typeface="Georgia"/>
              <a:cs typeface="Georgia"/>
              <a:sym typeface="Georgia"/>
            </a:endParaRPr>
          </a:p>
          <a:p>
            <a:pPr marL="457200" lvl="0" indent="-304800" rtl="0">
              <a:lnSpc>
                <a:spcPct val="175000"/>
              </a:lnSpc>
              <a:spcBef>
                <a:spcPts val="0"/>
              </a:spcBef>
              <a:buClr>
                <a:srgbClr val="003B4C"/>
              </a:buClr>
              <a:buSzPct val="100000"/>
              <a:buFont typeface="Georgia"/>
            </a:pPr>
            <a:r>
              <a:rPr lang="en" sz="1200">
                <a:solidFill>
                  <a:srgbClr val="003B4C"/>
                </a:solidFill>
                <a:highlight>
                  <a:srgbClr val="ECECEC"/>
                </a:highlight>
                <a:latin typeface="Georgia"/>
                <a:ea typeface="Georgia"/>
                <a:cs typeface="Georgia"/>
                <a:sym typeface="Georgia"/>
              </a:rPr>
              <a:t>Simple as looking at exclusion at school, bullying, role of the victim, perpetrator, bystander</a:t>
            </a:r>
          </a:p>
          <a:p>
            <a:pPr marL="457200" lvl="0" indent="-304800" rtl="0">
              <a:lnSpc>
                <a:spcPct val="175000"/>
              </a:lnSpc>
              <a:spcBef>
                <a:spcPts val="0"/>
              </a:spcBef>
              <a:buClr>
                <a:srgbClr val="003B4C"/>
              </a:buClr>
              <a:buSzPct val="100000"/>
              <a:buFont typeface="Georgia"/>
            </a:pPr>
            <a:r>
              <a:rPr lang="en" sz="1200">
                <a:solidFill>
                  <a:srgbClr val="003B4C"/>
                </a:solidFill>
                <a:highlight>
                  <a:srgbClr val="ECECEC"/>
                </a:highlight>
                <a:latin typeface="Georgia"/>
                <a:ea typeface="Georgia"/>
                <a:cs typeface="Georgia"/>
                <a:sym typeface="Georgia"/>
              </a:rPr>
              <a:t>Use of poetry, short stories</a:t>
            </a:r>
          </a:p>
          <a:p>
            <a:pPr marL="457200" lvl="0" indent="-304800">
              <a:lnSpc>
                <a:spcPct val="175000"/>
              </a:lnSpc>
              <a:spcBef>
                <a:spcPts val="0"/>
              </a:spcBef>
              <a:buClr>
                <a:srgbClr val="003B4C"/>
              </a:buClr>
              <a:buSzPct val="100000"/>
              <a:buFont typeface="Georgia"/>
            </a:pPr>
            <a:endParaRPr sz="1200">
              <a:solidFill>
                <a:srgbClr val="003B4C"/>
              </a:solidFill>
              <a:highlight>
                <a:srgbClr val="ECECEC"/>
              </a:highlight>
              <a:latin typeface="Georgia"/>
              <a:ea typeface="Georgia"/>
              <a:cs typeface="Georgia"/>
              <a:sym typeface="Georgia"/>
            </a:endParaRPr>
          </a:p>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sz="1000" b="1">
                <a:latin typeface="Libre Baskerville"/>
                <a:ea typeface="Libre Baskerville"/>
                <a:cs typeface="Libre Baskerville"/>
                <a:sym typeface="Libre Baskerville"/>
              </a:rPr>
              <a:t>Unit 2: </a:t>
            </a:r>
            <a:r>
              <a:rPr lang="en" sz="1000">
                <a:latin typeface="Libre Baskerville"/>
                <a:ea typeface="Libre Baskerville"/>
                <a:cs typeface="Libre Baskerville"/>
                <a:sym typeface="Libre Baskerville"/>
              </a:rPr>
              <a:t>First Nations literature</a:t>
            </a:r>
          </a:p>
          <a:p>
            <a:pPr lvl="0">
              <a:spcBef>
                <a:spcPts val="0"/>
              </a:spcBef>
              <a:buNone/>
            </a:pPr>
            <a:r>
              <a:rPr lang="en" sz="1000" b="1">
                <a:latin typeface="Libre Baskerville"/>
                <a:ea typeface="Libre Baskerville"/>
                <a:cs typeface="Libre Baskerville"/>
                <a:sym typeface="Libre Baskerville"/>
              </a:rPr>
              <a:t>MYP unit questions: </a:t>
            </a:r>
            <a:r>
              <a:rPr lang="en" sz="1000">
                <a:latin typeface="Libre Baskerville"/>
                <a:ea typeface="Libre Baskerville"/>
                <a:cs typeface="Libre Baskerville"/>
                <a:sym typeface="Libre Baskerville"/>
              </a:rPr>
              <a:t>How do people advocate for themselves under duress? How do we maintain our culture / identity in the face of adversity?</a:t>
            </a:r>
          </a:p>
          <a:p>
            <a:pPr lvl="0">
              <a:spcBef>
                <a:spcPts val="0"/>
              </a:spcBef>
              <a:buNone/>
            </a:pPr>
            <a:endParaRPr sz="1000" b="1">
              <a:latin typeface="Libre Baskerville"/>
              <a:ea typeface="Libre Baskerville"/>
              <a:cs typeface="Libre Baskerville"/>
              <a:sym typeface="Libre Baskerville"/>
            </a:endParaRPr>
          </a:p>
          <a:p>
            <a:pPr lvl="0">
              <a:spcBef>
                <a:spcPts val="0"/>
              </a:spcBef>
              <a:buNone/>
            </a:pPr>
            <a:r>
              <a:rPr lang="en" sz="1000" b="1">
                <a:latin typeface="Libre Baskerville"/>
                <a:ea typeface="Libre Baskerville"/>
                <a:cs typeface="Libre Baskerville"/>
                <a:sym typeface="Libre Baskerville"/>
              </a:rPr>
              <a:t>October to December</a:t>
            </a:r>
          </a:p>
          <a:p>
            <a:pPr lvl="0">
              <a:spcBef>
                <a:spcPts val="0"/>
              </a:spcBef>
              <a:buNone/>
            </a:pPr>
            <a:endParaRPr sz="1000">
              <a:latin typeface="Libre Baskerville"/>
              <a:ea typeface="Libre Baskerville"/>
              <a:cs typeface="Libre Baskerville"/>
              <a:sym typeface="Libre Baskerville"/>
            </a:endParaRPr>
          </a:p>
          <a:p>
            <a:pPr lvl="0">
              <a:spcBef>
                <a:spcPts val="0"/>
              </a:spcBef>
              <a:buNone/>
            </a:pPr>
            <a:r>
              <a:rPr lang="en" sz="1000">
                <a:latin typeface="Libre Baskerville"/>
                <a:ea typeface="Libre Baskerville"/>
                <a:cs typeface="Libre Baskerville"/>
                <a:sym typeface="Libre Baskerville"/>
              </a:rPr>
              <a:t>This unit examines the writing and experiences of Aboriginal people in Canada, beginning with the journals of Sepeetza, a student at a residential school during the 1950’s. Issues of compassion, persecution, culture, and identity will be explored through literature, talks by guest speakers, and through a tour of a residential school. Students will be asked to think critically about how stories and history allow us to remember our pasts and express ourselves as humans.</a:t>
            </a:r>
          </a:p>
          <a:p>
            <a:pPr lvl="0">
              <a:spcBef>
                <a:spcPts val="0"/>
              </a:spcBef>
              <a:buNone/>
            </a:pPr>
            <a:endParaRPr sz="1000">
              <a:latin typeface="Libre Baskerville"/>
              <a:ea typeface="Libre Baskerville"/>
              <a:cs typeface="Libre Baskerville"/>
              <a:sym typeface="Libre Baskerville"/>
            </a:endParaRPr>
          </a:p>
          <a:p>
            <a:pPr lvl="0">
              <a:spcBef>
                <a:spcPts val="0"/>
              </a:spcBef>
              <a:buNone/>
            </a:pPr>
            <a:r>
              <a:rPr lang="en" sz="1000">
                <a:latin typeface="Libre Baskerville"/>
                <a:ea typeface="Libre Baskerville"/>
                <a:cs typeface="Libre Baskerville"/>
                <a:sym typeface="Libre Baskerville"/>
              </a:rPr>
              <a:t>Skills: research, making citations, ACE (assert, cite, explain), presenting an argument and responding to opposing points, collecting evidence, thinking critically, considering the perspectives of others, editorial writing, the writing process (brainstorming, draft writing, editing, final draft)</a:t>
            </a:r>
          </a:p>
          <a:p>
            <a:pPr lvl="0">
              <a:spcBef>
                <a:spcPts val="0"/>
              </a:spcBef>
              <a:buNone/>
            </a:pPr>
            <a:endParaRPr sz="1000">
              <a:latin typeface="Libre Baskerville"/>
              <a:ea typeface="Libre Baskerville"/>
              <a:cs typeface="Libre Baskerville"/>
              <a:sym typeface="Libre Baskerville"/>
            </a:endParaRPr>
          </a:p>
          <a:p>
            <a:pPr lvl="0">
              <a:spcBef>
                <a:spcPts val="0"/>
              </a:spcBef>
              <a:buNone/>
            </a:pPr>
            <a:r>
              <a:rPr lang="en" sz="1000" b="1">
                <a:latin typeface="Libre Baskerville"/>
                <a:ea typeface="Libre Baskerville"/>
                <a:cs typeface="Libre Baskerville"/>
                <a:sym typeface="Libre Baskerville"/>
              </a:rPr>
              <a:t>Assessment FOR Learning:</a:t>
            </a:r>
            <a:r>
              <a:rPr lang="en" sz="1000">
                <a:latin typeface="Libre Baskerville"/>
                <a:ea typeface="Libre Baskerville"/>
                <a:cs typeface="Libre Baskerville"/>
                <a:sym typeface="Libre Baskerville"/>
              </a:rPr>
              <a:t> Editorial in which students take different perspectives on education during the time of Sepeetza</a:t>
            </a:r>
          </a:p>
          <a:p>
            <a:pPr lvl="0">
              <a:spcBef>
                <a:spcPts val="0"/>
              </a:spcBef>
              <a:buNone/>
            </a:pPr>
            <a:r>
              <a:rPr lang="en" sz="1000" b="1">
                <a:latin typeface="Libre Baskerville"/>
                <a:ea typeface="Libre Baskerville"/>
                <a:cs typeface="Libre Baskerville"/>
                <a:sym typeface="Libre Baskerville"/>
              </a:rPr>
              <a:t>Assessment OF Learning: </a:t>
            </a:r>
            <a:r>
              <a:rPr lang="en" sz="1000">
                <a:latin typeface="Libre Baskerville"/>
                <a:ea typeface="Libre Baskerville"/>
                <a:cs typeface="Libre Baskerville"/>
                <a:sym typeface="Libre Baskerville"/>
              </a:rPr>
              <a:t>Class debate on environmental issues, education, and health services based on research and our novel study</a:t>
            </a:r>
          </a:p>
          <a:p>
            <a:pPr lvl="0">
              <a:spcBef>
                <a:spcPts val="0"/>
              </a:spcBef>
              <a:buNone/>
            </a:pPr>
            <a:endParaRPr/>
          </a:p>
          <a:p>
            <a:pPr lvl="0">
              <a:spcBef>
                <a:spcPts val="0"/>
              </a:spcBef>
              <a:buNone/>
            </a:pPr>
            <a:endParaRPr/>
          </a:p>
          <a:p>
            <a:pPr lvl="0">
              <a:spcBef>
                <a:spcPts val="0"/>
              </a:spcBef>
              <a:buNone/>
            </a:pPr>
            <a:r>
              <a:rPr lang="en"/>
              <a:t>Math - If the World were a village </a:t>
            </a:r>
          </a:p>
          <a:p>
            <a:pPr lvl="0">
              <a:spcBef>
                <a:spcPts val="0"/>
              </a:spcBef>
              <a:buNone/>
            </a:pPr>
            <a:endParaRPr/>
          </a:p>
          <a:p>
            <a:pPr lvl="0" rtl="0">
              <a:lnSpc>
                <a:spcPct val="127272"/>
              </a:lnSpc>
              <a:spcBef>
                <a:spcPts val="0"/>
              </a:spcBef>
              <a:spcAft>
                <a:spcPts val="500"/>
              </a:spcAft>
              <a:buNone/>
            </a:pPr>
            <a:r>
              <a:rPr lang="en" sz="1650" b="1">
                <a:solidFill>
                  <a:srgbClr val="474747"/>
                </a:solidFill>
              </a:rPr>
              <a:t>English - Wonder - </a:t>
            </a:r>
            <a:r>
              <a:rPr lang="en" sz="1300" b="1">
                <a:solidFill>
                  <a:srgbClr val="595959"/>
                </a:solidFill>
              </a:rPr>
              <a:t>R. J. Palacio, The Pigman, Paul Zindel</a:t>
            </a:r>
          </a:p>
          <a:p>
            <a:pPr lvl="0" rtl="0">
              <a:lnSpc>
                <a:spcPct val="127272"/>
              </a:lnSpc>
              <a:spcBef>
                <a:spcPts val="0"/>
              </a:spcBef>
              <a:spcAft>
                <a:spcPts val="500"/>
              </a:spcAft>
              <a:buNone/>
            </a:pPr>
            <a:r>
              <a:rPr lang="en" sz="1300" b="1">
                <a:solidFill>
                  <a:srgbClr val="595959"/>
                </a:solidFill>
              </a:rPr>
              <a:t>Kim’s Convenience - Ladder of inference - </a:t>
            </a:r>
          </a:p>
          <a:p>
            <a:pPr lvl="0" rtl="0">
              <a:lnSpc>
                <a:spcPct val="127272"/>
              </a:lnSpc>
              <a:spcBef>
                <a:spcPts val="0"/>
              </a:spcBef>
              <a:spcAft>
                <a:spcPts val="500"/>
              </a:spcAft>
              <a:buNone/>
            </a:pPr>
            <a:r>
              <a:rPr lang="en" sz="1300" b="1">
                <a:solidFill>
                  <a:srgbClr val="595959"/>
                </a:solidFill>
              </a:rPr>
              <a:t>Worldvuze - </a:t>
            </a:r>
          </a:p>
          <a:p>
            <a:pPr lvl="0" rtl="0">
              <a:lnSpc>
                <a:spcPct val="127272"/>
              </a:lnSpc>
              <a:spcBef>
                <a:spcPts val="0"/>
              </a:spcBef>
              <a:spcAft>
                <a:spcPts val="500"/>
              </a:spcAft>
              <a:buNone/>
            </a:pPr>
            <a:r>
              <a:rPr lang="en" sz="1300" b="1">
                <a:solidFill>
                  <a:srgbClr val="595959"/>
                </a:solidFill>
              </a:rPr>
              <a:t>Personal Project - highlighting mental health issues, LGBT</a:t>
            </a:r>
          </a:p>
          <a:p>
            <a:pPr lvl="0" rtl="0">
              <a:lnSpc>
                <a:spcPct val="127272"/>
              </a:lnSpc>
              <a:spcBef>
                <a:spcPts val="0"/>
              </a:spcBef>
              <a:spcAft>
                <a:spcPts val="500"/>
              </a:spcAft>
              <a:buNone/>
            </a:pPr>
            <a:r>
              <a:rPr lang="en" sz="1000">
                <a:solidFill>
                  <a:srgbClr val="333333"/>
                </a:solidFill>
                <a:highlight>
                  <a:srgbClr val="FFFFFF"/>
                </a:highlight>
              </a:rPr>
              <a:t>Students are asked to visit a charity and learn more about the necessity of this charity within our community. Through both the YPI presentation and the creation of a short story, students are asked to use self-expression, to analyze and reflect on their role and the needs of others. Direct connections are made between the choices we make in response to our communities, and the consequences of these choices, both in fiction and in reality.</a:t>
            </a:r>
          </a:p>
          <a:p>
            <a:pPr lvl="0">
              <a:lnSpc>
                <a:spcPct val="115000"/>
              </a:lnSpc>
              <a:spcBef>
                <a:spcPts val="800"/>
              </a:spcBef>
              <a:buNone/>
            </a:pPr>
            <a:endParaRPr sz="900" b="1">
              <a:solidFill>
                <a:srgbClr val="298CDA"/>
              </a:solidFill>
              <a:hlinkClick r:id="rId3"/>
            </a:endParaRPr>
          </a:p>
          <a:p>
            <a:pPr lvl="0">
              <a:lnSpc>
                <a:spcPct val="115000"/>
              </a:lnSpc>
              <a:spcBef>
                <a:spcPts val="0"/>
              </a:spcBef>
              <a:buNone/>
            </a:pPr>
            <a:endParaRPr sz="900" b="1">
              <a:solidFill>
                <a:srgbClr val="298CDA"/>
              </a:solidFill>
              <a:hlinkClick r:id="rId3"/>
            </a:endParaRPr>
          </a:p>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In response to Truth and Reconcilation Commission Report in June, 2015</a:t>
            </a:r>
          </a:p>
          <a:p>
            <a:pPr lvl="0">
              <a:spcBef>
                <a:spcPts val="0"/>
              </a:spcBef>
              <a:buNone/>
            </a:pPr>
            <a:endParaRPr/>
          </a:p>
          <a:p>
            <a:pPr lvl="0">
              <a:spcBef>
                <a:spcPts val="0"/>
              </a:spcBef>
              <a:buNone/>
            </a:pPr>
            <a:r>
              <a:rPr lang="en"/>
              <a:t>Ceremony, Indigenous elders, planting of a tree - symbolic gesture, commemorative value, contribute to our eco-system, which is viewed as sacred in Native spirituality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Before: food bank, shelter, care facility for seniors</a:t>
            </a:r>
          </a:p>
          <a:p>
            <a:pPr lvl="0">
              <a:spcBef>
                <a:spcPts val="0"/>
              </a:spcBef>
              <a:buNone/>
            </a:pPr>
            <a:endParaRPr/>
          </a:p>
          <a:p>
            <a:pPr lvl="0">
              <a:spcBef>
                <a:spcPts val="0"/>
              </a:spcBef>
              <a:buNone/>
            </a:pPr>
            <a:r>
              <a:rPr lang="en"/>
              <a:t>In connecting to Suzanne’s message,</a:t>
            </a:r>
          </a:p>
          <a:p>
            <a:pPr lvl="0">
              <a:spcBef>
                <a:spcPts val="0"/>
              </a:spcBef>
              <a:buNone/>
            </a:pPr>
            <a:r>
              <a:rPr lang="en"/>
              <a:t>What would you imagine to be the benefits, limitations/downsides?</a:t>
            </a:r>
          </a:p>
          <a:p>
            <a:pPr lvl="0">
              <a:spcBef>
                <a:spcPts val="0"/>
              </a:spcBef>
              <a:buNone/>
            </a:pPr>
            <a:endParaRPr/>
          </a:p>
          <a:p>
            <a:pPr lvl="0">
              <a:spcBef>
                <a:spcPts val="0"/>
              </a:spcBef>
              <a:buNone/>
            </a:pPr>
            <a:r>
              <a:rPr lang="en"/>
              <a:t>Honoraria  - workshop - afterall it’s about our learning as much as us doing service for others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Reference Cathy Berger</a:t>
            </a:r>
          </a:p>
          <a:p>
            <a:pPr lvl="0">
              <a:spcBef>
                <a:spcPts val="0"/>
              </a:spcBef>
              <a:buNone/>
            </a:pPr>
            <a:endParaRPr/>
          </a:p>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dk1"/>
                </a:solidFill>
                <a:latin typeface="Roboto"/>
                <a:ea typeface="Roboto"/>
                <a:cs typeface="Roboto"/>
                <a:sym typeface="Roboto"/>
              </a:rPr>
              <a:t>Eric to introduce Suzanne</a:t>
            </a:r>
          </a:p>
          <a:p>
            <a:pPr lvl="0">
              <a:spcBef>
                <a:spcPts val="0"/>
              </a:spcBef>
              <a:buNone/>
            </a:pPr>
            <a:endParaRPr>
              <a:solidFill>
                <a:schemeClr val="dk1"/>
              </a:solidFill>
              <a:latin typeface="Roboto"/>
              <a:ea typeface="Roboto"/>
              <a:cs typeface="Roboto"/>
              <a:sym typeface="Roboto"/>
            </a:endParaRPr>
          </a:p>
          <a:p>
            <a:pPr lvl="0">
              <a:spcBef>
                <a:spcPts val="0"/>
              </a:spcBef>
              <a:buNone/>
            </a:pPr>
            <a:r>
              <a:rPr lang="en"/>
              <a:t>Why I’m here presenting on this topic this morning is due in large part to Suzanne Fish, a aluma of our school, whom I came to know last year and who served as a real catalyst for my own growth in how I approach service learning and how I plan this with colleagues and facilitate it with students.</a:t>
            </a:r>
          </a:p>
          <a:p>
            <a:pPr lvl="0">
              <a:spcBef>
                <a:spcPts val="0"/>
              </a:spcBef>
              <a:buNone/>
            </a:pPr>
            <a:endParaRPr/>
          </a:p>
          <a:p>
            <a:pPr lvl="0">
              <a:spcBef>
                <a:spcPts val="0"/>
              </a:spcBef>
              <a:buNone/>
            </a:pPr>
            <a:r>
              <a:rPr lang="en"/>
              <a:t>So we begin with Suzanne’s story before sharing how I applied this to my own work with MYP and in turn Tanay with our DP.</a:t>
            </a:r>
          </a:p>
          <a:p>
            <a:pPr lvl="0">
              <a:spcBef>
                <a:spcPts val="0"/>
              </a:spcBef>
              <a:buNone/>
            </a:pPr>
            <a:endParaRPr/>
          </a:p>
          <a:p>
            <a:pPr lvl="0">
              <a:spcBef>
                <a:spcPts val="0"/>
              </a:spcBef>
              <a:buNone/>
            </a:pPr>
            <a:r>
              <a:rPr lang="en"/>
              <a:t>While Suzanne couldn’t be here, she will act as our (invisible) co-presenter through audio screenshot - </a:t>
            </a:r>
          </a:p>
          <a:p>
            <a:pPr lvl="0">
              <a:spcBef>
                <a:spcPts val="0"/>
              </a:spcBef>
              <a:buNone/>
            </a:pPr>
            <a:endParaRPr/>
          </a:p>
          <a:p>
            <a:pPr lvl="0">
              <a:spcBef>
                <a:spcPts val="0"/>
              </a:spcBef>
              <a:buNone/>
            </a:pPr>
            <a:r>
              <a:rPr lang="en"/>
              <a:t>May be an IB conference first - </a:t>
            </a:r>
            <a:r>
              <a:rPr lang="en">
                <a:solidFill>
                  <a:schemeClr val="dk1"/>
                </a:solidFill>
                <a:latin typeface="Roboto"/>
                <a:ea typeface="Roboto"/>
                <a:cs typeface="Roboto"/>
                <a:sym typeface="Roboto"/>
              </a:rPr>
              <a:t>show video</a:t>
            </a:r>
          </a:p>
          <a:p>
            <a:pPr lvl="0">
              <a:spcBef>
                <a:spcPts val="0"/>
              </a:spcBef>
              <a:buNone/>
            </a:pPr>
            <a:endParaRPr>
              <a:solidFill>
                <a:schemeClr val="dk1"/>
              </a:solidFill>
              <a:latin typeface="Roboto"/>
              <a:ea typeface="Roboto"/>
              <a:cs typeface="Roboto"/>
              <a:sym typeface="Roboto"/>
            </a:endParaRPr>
          </a:p>
          <a:p>
            <a:pPr lvl="0" rtl="0">
              <a:spcBef>
                <a:spcPts val="0"/>
              </a:spcBef>
              <a:buNone/>
            </a:pPr>
            <a:endParaRPr>
              <a:solidFill>
                <a:schemeClr val="dk1"/>
              </a:solidFill>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Anyone here French or Spanish speaker and familiar with LP attributes in these languages?</a:t>
            </a:r>
          </a:p>
          <a:p>
            <a:pPr lvl="0">
              <a:spcBef>
                <a:spcPts val="0"/>
              </a:spcBef>
              <a:buNone/>
            </a:pPr>
            <a:endParaRP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Get logo for MYP &amp; DP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jfcy.org/en/street-youth-of-toronto/"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mailto:jericrobertson@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418276" y="4003010"/>
            <a:ext cx="8222100" cy="838799"/>
          </a:xfrm>
          <a:prstGeom prst="rect">
            <a:avLst/>
          </a:prstGeom>
        </p:spPr>
        <p:txBody>
          <a:bodyPr lIns="91425" tIns="91425" rIns="91425" bIns="91425" anchor="b" anchorCtr="0">
            <a:noAutofit/>
          </a:bodyPr>
          <a:lstStyle/>
          <a:p>
            <a:pPr lvl="0" algn="ctr" rtl="0">
              <a:spcBef>
                <a:spcPts val="0"/>
              </a:spcBef>
              <a:buNone/>
            </a:pPr>
            <a:r>
              <a:rPr lang="en" dirty="0"/>
              <a:t>Social Justice, Equity </a:t>
            </a:r>
          </a:p>
          <a:p>
            <a:pPr lvl="0" algn="ctr">
              <a:spcBef>
                <a:spcPts val="0"/>
              </a:spcBef>
              <a:buNone/>
            </a:pPr>
            <a:r>
              <a:rPr lang="en" dirty="0"/>
              <a:t>and Service Learning </a:t>
            </a:r>
          </a:p>
          <a:p>
            <a:pPr lvl="0" algn="ctr">
              <a:spcBef>
                <a:spcPts val="0"/>
              </a:spcBef>
              <a:buNone/>
            </a:pPr>
            <a:r>
              <a:rPr lang="en" dirty="0"/>
              <a:t>in </a:t>
            </a:r>
          </a:p>
          <a:p>
            <a:pPr lvl="0" algn="ctr">
              <a:spcBef>
                <a:spcPts val="0"/>
              </a:spcBef>
              <a:buNone/>
            </a:pPr>
            <a:r>
              <a:rPr lang="en" dirty="0"/>
              <a:t>MYP &amp; </a:t>
            </a:r>
            <a:r>
              <a:rPr lang="en" dirty="0" smtClean="0"/>
              <a:t>DP</a:t>
            </a:r>
            <a:r>
              <a:rPr lang="en-CA" dirty="0" smtClean="0"/>
              <a:t/>
            </a:r>
            <a:br>
              <a:rPr lang="en-CA" dirty="0" smtClean="0"/>
            </a:br>
            <a:r>
              <a:rPr lang="en-CA" dirty="0"/>
              <a:t/>
            </a:r>
            <a:br>
              <a:rPr lang="en-CA" dirty="0"/>
            </a:br>
            <a:r>
              <a:rPr lang="en-CA" sz="3600" dirty="0" smtClean="0"/>
              <a:t>Eric Robertson, </a:t>
            </a:r>
            <a:r>
              <a:rPr lang="en-CA" sz="3600" dirty="0" err="1" smtClean="0"/>
              <a:t>Tanay</a:t>
            </a:r>
            <a:r>
              <a:rPr lang="en-CA" sz="3600" dirty="0" smtClean="0"/>
              <a:t> </a:t>
            </a:r>
            <a:r>
              <a:rPr lang="en-CA" sz="3600" dirty="0" err="1" smtClean="0"/>
              <a:t>Naik</a:t>
            </a:r>
            <a:r>
              <a:rPr lang="en-CA" sz="3600" dirty="0" smtClean="0"/>
              <a:t/>
            </a:r>
            <a:br>
              <a:rPr lang="en-CA" sz="3600" dirty="0" smtClean="0"/>
            </a:br>
            <a:r>
              <a:rPr lang="en-CA" sz="3600" dirty="0" smtClean="0"/>
              <a:t>TFS – Canada’s International School</a:t>
            </a:r>
            <a:endParaRPr lang="en" sz="3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2400">
                <a:solidFill>
                  <a:schemeClr val="dk2"/>
                </a:solidFill>
              </a:rPr>
              <a:t>IB programme standards and practices</a:t>
            </a:r>
          </a:p>
        </p:txBody>
      </p:sp>
      <p:sp>
        <p:nvSpPr>
          <p:cNvPr id="136" name="Shape 136"/>
          <p:cNvSpPr txBox="1">
            <a:spLocks noGrp="1"/>
          </p:cNvSpPr>
          <p:nvPr>
            <p:ph type="body" idx="1"/>
          </p:nvPr>
        </p:nvSpPr>
        <p:spPr>
          <a:xfrm>
            <a:off x="311700" y="1017800"/>
            <a:ext cx="8520600" cy="3339000"/>
          </a:xfrm>
          <a:prstGeom prst="rect">
            <a:avLst/>
          </a:prstGeom>
        </p:spPr>
        <p:txBody>
          <a:bodyPr lIns="91425" tIns="91425" rIns="91425" bIns="91425" anchor="t" anchorCtr="0">
            <a:noAutofit/>
          </a:bodyPr>
          <a:lstStyle/>
          <a:p>
            <a:pPr lvl="0" rtl="0">
              <a:spcBef>
                <a:spcPts val="0"/>
              </a:spcBef>
              <a:buNone/>
            </a:pPr>
            <a:r>
              <a:rPr lang="en" sz="1400" b="1"/>
              <a:t>Standard A: Philosophy</a:t>
            </a:r>
          </a:p>
          <a:p>
            <a:pPr marL="457200" lvl="0" indent="-317500" rtl="0">
              <a:spcBef>
                <a:spcPts val="0"/>
              </a:spcBef>
              <a:buSzPct val="100000"/>
            </a:pPr>
            <a:r>
              <a:rPr lang="en" sz="1400"/>
              <a:t>developing and promoting international-mindedness and all attributes of the IB learner profile across the school community</a:t>
            </a:r>
          </a:p>
          <a:p>
            <a:pPr marL="457200" lvl="0" indent="-317500" rtl="0">
              <a:spcBef>
                <a:spcPts val="0"/>
              </a:spcBef>
              <a:buSzPct val="100000"/>
            </a:pPr>
            <a:r>
              <a:rPr lang="en" sz="1400"/>
              <a:t>promoting responsible action within and beyond the school community</a:t>
            </a:r>
          </a:p>
          <a:p>
            <a:pPr marL="457200" lvl="0" indent="-317500" rtl="0">
              <a:spcBef>
                <a:spcPts val="0"/>
              </a:spcBef>
              <a:buSzPct val="100000"/>
            </a:pPr>
            <a:r>
              <a:rPr lang="en" sz="1400"/>
              <a:t>promoting open communications based on understanding and respect</a:t>
            </a:r>
          </a:p>
          <a:p>
            <a:pPr lvl="0" rtl="0">
              <a:spcBef>
                <a:spcPts val="0"/>
              </a:spcBef>
              <a:spcAft>
                <a:spcPts val="0"/>
              </a:spcAft>
              <a:buNone/>
            </a:pPr>
            <a:r>
              <a:rPr lang="en" sz="1400" b="1"/>
              <a:t>Standard C3: Teaching and learning</a:t>
            </a:r>
            <a:r>
              <a:rPr lang="en" sz="1400"/>
              <a:t>	</a:t>
            </a:r>
          </a:p>
          <a:p>
            <a:pPr marL="457200" lvl="0" indent="-317500" rtl="0">
              <a:spcBef>
                <a:spcPts val="0"/>
              </a:spcBef>
              <a:spcAft>
                <a:spcPts val="0"/>
              </a:spcAft>
              <a:buSzPct val="100000"/>
            </a:pPr>
            <a:r>
              <a:rPr lang="en" sz="1400"/>
              <a:t>engaging students as inquirers and thinkers</a:t>
            </a:r>
          </a:p>
          <a:p>
            <a:pPr marL="457200" lvl="0" indent="-317500" rtl="0">
              <a:spcBef>
                <a:spcPts val="0"/>
              </a:spcBef>
              <a:spcAft>
                <a:spcPts val="0"/>
              </a:spcAft>
              <a:buSzPct val="100000"/>
            </a:pPr>
            <a:r>
              <a:rPr lang="en" sz="1400"/>
              <a:t>building on what students know and can do</a:t>
            </a:r>
          </a:p>
          <a:p>
            <a:pPr marL="457200" lvl="0" indent="-317500" rtl="0">
              <a:spcBef>
                <a:spcPts val="0"/>
              </a:spcBef>
              <a:spcAft>
                <a:spcPts val="0"/>
              </a:spcAft>
              <a:buSzPct val="100000"/>
            </a:pPr>
            <a:r>
              <a:rPr lang="en" sz="1400"/>
              <a:t>supporting students to become actively responsible for their own learning</a:t>
            </a:r>
          </a:p>
          <a:p>
            <a:pPr marL="457200" lvl="0" indent="-317500" rtl="0">
              <a:spcBef>
                <a:spcPts val="0"/>
              </a:spcBef>
              <a:spcAft>
                <a:spcPts val="0"/>
              </a:spcAft>
              <a:buSzPct val="100000"/>
            </a:pPr>
            <a:r>
              <a:rPr lang="en" sz="1400"/>
              <a:t>addressing human commonality, diversity and multiple perspectives</a:t>
            </a:r>
          </a:p>
          <a:p>
            <a:pPr marL="457200" lvl="0" indent="-317500" rtl="0">
              <a:spcBef>
                <a:spcPts val="0"/>
              </a:spcBef>
              <a:spcAft>
                <a:spcPts val="0"/>
              </a:spcAft>
              <a:buSzPct val="100000"/>
            </a:pPr>
            <a:r>
              <a:rPr lang="en" sz="1400"/>
              <a:t>using a range and variety of strategies</a:t>
            </a:r>
          </a:p>
          <a:p>
            <a:pPr marL="457200" lvl="0" indent="-317500" rtl="0">
              <a:spcBef>
                <a:spcPts val="0"/>
              </a:spcBef>
              <a:spcAft>
                <a:spcPts val="0"/>
              </a:spcAft>
              <a:buSzPct val="100000"/>
            </a:pPr>
            <a:r>
              <a:rPr lang="en" sz="1400"/>
              <a:t>developing student attitudes and skills that allow for meaningful student action in response to students’ own needs and the needs of others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IB Resources</a:t>
            </a:r>
          </a:p>
        </p:txBody>
      </p:sp>
      <p:sp>
        <p:nvSpPr>
          <p:cNvPr id="142" name="Shape 14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IB OCC 				IB Continuum of International Education  </a:t>
            </a:r>
          </a:p>
          <a:p>
            <a:pPr lvl="0">
              <a:spcBef>
                <a:spcPts val="0"/>
              </a:spcBef>
              <a:buNone/>
            </a:pPr>
            <a:r>
              <a:rPr lang="en"/>
              <a:t>Global Engagement (Good Practice Guides) </a:t>
            </a:r>
          </a:p>
          <a:p>
            <a:pPr marL="457200" lvl="0" indent="-228600">
              <a:spcBef>
                <a:spcPts val="0"/>
              </a:spcBef>
            </a:pPr>
            <a:r>
              <a:rPr lang="en"/>
              <a:t>Going Beyond the Bake Sale: Becoming more locally, globally engaged</a:t>
            </a:r>
          </a:p>
          <a:p>
            <a:pPr lvl="0">
              <a:spcBef>
                <a:spcPts val="0"/>
              </a:spcBef>
              <a:buNone/>
            </a:pPr>
            <a:endParaRPr/>
          </a:p>
          <a:p>
            <a:pPr lvl="0">
              <a:spcBef>
                <a:spcPts val="0"/>
              </a:spcBef>
              <a:buNone/>
            </a:pPr>
            <a:r>
              <a:rPr lang="en"/>
              <a:t>		 	 	 		</a:t>
            </a:r>
          </a:p>
          <a:p>
            <a:pPr lvl="0">
              <a:spcBef>
                <a:spcPts val="0"/>
              </a:spcBef>
              <a:buNone/>
            </a:pPr>
            <a:r>
              <a:rPr lang="en"/>
              <a:t>			</a:t>
            </a:r>
          </a:p>
          <a:p>
            <a:pPr lvl="0">
              <a:spcBef>
                <a:spcPts val="0"/>
              </a:spcBef>
              <a:buNone/>
            </a:pPr>
            <a:r>
              <a:rPr lang="en"/>
              <a:t>				</a:t>
            </a:r>
          </a:p>
          <a:p>
            <a:pPr lvl="0">
              <a:spcBef>
                <a:spcPts val="0"/>
              </a:spcBef>
              <a:buNone/>
            </a:pPr>
            <a:r>
              <a:rPr lang="en"/>
              <a:t>					</a:t>
            </a:r>
          </a:p>
          <a:p>
            <a:pPr lvl="0">
              <a:spcBef>
                <a:spcPts val="0"/>
              </a:spcBef>
              <a:buNone/>
            </a:pPr>
            <a:r>
              <a:rPr lang="en"/>
              <a:t>						</a:t>
            </a:r>
          </a:p>
          <a:p>
            <a:pPr lvl="0">
              <a:spcBef>
                <a:spcPts val="0"/>
              </a:spcBef>
              <a:buNone/>
            </a:pPr>
            <a:r>
              <a:rPr lang="en"/>
              <a:t>In the MYP community project, service can be:</a:t>
            </a:r>
          </a:p>
          <a:p>
            <a:pPr lvl="0">
              <a:spcBef>
                <a:spcPts val="0"/>
              </a:spcBef>
              <a:buNone/>
            </a:pPr>
            <a:r>
              <a:rPr lang="en"/>
              <a:t>						</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direct (for example, tutoring or serving at an animal shelter)</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indirect (for example, redesigning a website or developing educationalmaterials)</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advocacy-focused (for example, initiating awareness campaigns about cyberbullying or sustainable energy use)</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research-oriented (for example, collecting data to influence policy or practice, such as environmental surveys).</a:t>
            </a:r>
          </a:p>
          <a:p>
            <a:pPr marL="457200" lvl="0" indent="-298450">
              <a:spcBef>
                <a:spcPts val="0"/>
              </a:spcBef>
              <a:spcAft>
                <a:spcPts val="0"/>
              </a:spcAft>
              <a:buClr>
                <a:srgbClr val="000000"/>
              </a:buClr>
              <a:buSzPct val="61111"/>
              <a:buFont typeface="Arial"/>
            </a:pPr>
            <a:r>
              <a:rPr lang="en"/>
              <a:t>								</a:t>
            </a:r>
          </a:p>
          <a:p>
            <a:pPr marL="457200" lvl="0" indent="-298450">
              <a:spcBef>
                <a:spcPts val="0"/>
              </a:spcBef>
              <a:spcAft>
                <a:spcPts val="0"/>
              </a:spcAft>
              <a:buClr>
                <a:srgbClr val="000000"/>
              </a:buClr>
              <a:buSzPct val="61111"/>
              <a:buFont typeface="Arial"/>
            </a:pPr>
            <a:r>
              <a:rPr lang="en"/>
              <a:t>MYP global contexts and key concepts like communities, global interactions and systems can help students to develop their understanding of civic participation. </a:t>
            </a:r>
          </a:p>
          <a:p>
            <a:pPr marL="457200" lvl="0" indent="-298450">
              <a:spcBef>
                <a:spcPts val="0"/>
              </a:spcBef>
              <a:spcAft>
                <a:spcPts val="0"/>
              </a:spcAft>
              <a:buClr>
                <a:srgbClr val="000000"/>
              </a:buClr>
              <a:buSzPct val="61111"/>
              <a:buFont typeface="Arial"/>
            </a:pPr>
            <a:r>
              <a:rPr lang="en"/>
              <a:t>							</a:t>
            </a:r>
          </a:p>
          <a:p>
            <a:pPr lvl="0">
              <a:spcBef>
                <a:spcPts val="0"/>
              </a:spcBef>
              <a:spcAft>
                <a:spcPts val="0"/>
              </a:spcAft>
              <a:buNone/>
            </a:pPr>
            <a:r>
              <a:rPr lang="en"/>
              <a:t>						 					</a:t>
            </a:r>
          </a:p>
          <a:p>
            <a:pPr lvl="0">
              <a:spcBef>
                <a:spcPts val="0"/>
              </a:spcBef>
              <a:buNone/>
            </a:pPr>
            <a:r>
              <a:rPr lang="en"/>
              <a:t>				</a:t>
            </a:r>
          </a:p>
          <a:p>
            <a:pPr lvl="0">
              <a:spcBef>
                <a:spcPts val="0"/>
              </a:spcBef>
              <a:buNone/>
            </a:pPr>
            <a:r>
              <a:rPr lang="en"/>
              <a:t>			</a:t>
            </a:r>
          </a:p>
          <a:p>
            <a:pPr lvl="0">
              <a:spcBef>
                <a:spcPts val="0"/>
              </a:spcBef>
              <a:buNone/>
            </a:pPr>
            <a:r>
              <a:rPr lang="en"/>
              <a:t>		</a:t>
            </a:r>
          </a:p>
          <a:p>
            <a:pPr lvl="0">
              <a:spcBef>
                <a:spcPts val="0"/>
              </a:spcBef>
              <a:buNone/>
            </a:pPr>
            <a:endParaRPr/>
          </a:p>
          <a:p>
            <a:pPr lvl="0">
              <a:spcBef>
                <a:spcPts val="0"/>
              </a:spcBef>
              <a:buNone/>
            </a:pPr>
            <a:r>
              <a:rPr lang="en"/>
              <a:t>(IB Continuum </a:t>
            </a:r>
          </a:p>
          <a:p>
            <a:pPr lvl="0">
              <a:spcBef>
                <a:spcPts val="0"/>
              </a:spcBef>
              <a:buNone/>
            </a:pPr>
            <a:endParaRPr/>
          </a:p>
          <a:p>
            <a:pPr lvl="0">
              <a:spcBef>
                <a:spcPts val="0"/>
              </a:spcBef>
              <a:buNone/>
            </a:pPr>
            <a:endParaRPr/>
          </a:p>
        </p:txBody>
      </p:sp>
      <p:sp>
        <p:nvSpPr>
          <p:cNvPr id="143" name="Shape 143"/>
          <p:cNvSpPr/>
          <p:nvPr/>
        </p:nvSpPr>
        <p:spPr>
          <a:xfrm>
            <a:off x="1463700" y="1367975"/>
            <a:ext cx="711300" cy="16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6964775" y="1367975"/>
            <a:ext cx="711300" cy="164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txBox="1">
            <a:spLocks noGrp="1"/>
          </p:cNvSpPr>
          <p:nvPr>
            <p:ph type="body" idx="1"/>
          </p:nvPr>
        </p:nvSpPr>
        <p:spPr>
          <a:xfrm>
            <a:off x="311700" y="420595"/>
            <a:ext cx="8520600" cy="3339000"/>
          </a:xfrm>
          <a:prstGeom prst="rect">
            <a:avLst/>
          </a:prstGeom>
        </p:spPr>
        <p:txBody>
          <a:bodyPr lIns="91425" tIns="91425" rIns="91425" bIns="91425" anchor="t" anchorCtr="0">
            <a:noAutofit/>
          </a:bodyPr>
          <a:lstStyle/>
          <a:p>
            <a:pPr lvl="0">
              <a:spcBef>
                <a:spcPts val="0"/>
              </a:spcBef>
              <a:buNone/>
            </a:pPr>
            <a:r>
              <a:rPr lang="en" dirty="0"/>
              <a:t>In the MYP community project, service can be:					</a:t>
            </a:r>
          </a:p>
          <a:p>
            <a:pPr marL="457200" lvl="0" indent="-298450" rtl="0">
              <a:spcBef>
                <a:spcPts val="0"/>
              </a:spcBef>
              <a:spcAft>
                <a:spcPts val="0"/>
              </a:spcAft>
              <a:buClr>
                <a:srgbClr val="000000"/>
              </a:buClr>
              <a:buSzPct val="61111"/>
              <a:buFont typeface="Arial"/>
            </a:pPr>
            <a:r>
              <a:rPr lang="en" b="1" dirty="0"/>
              <a:t>direct </a:t>
            </a:r>
            <a:r>
              <a:rPr lang="en" dirty="0"/>
              <a:t>(for example, tutoring or serving at an animal shelter)</a:t>
            </a:r>
          </a:p>
          <a:p>
            <a:pPr marL="457200" lvl="0" indent="-298450">
              <a:spcBef>
                <a:spcPts val="0"/>
              </a:spcBef>
              <a:spcAft>
                <a:spcPts val="0"/>
              </a:spcAft>
              <a:buClr>
                <a:srgbClr val="000000"/>
              </a:buClr>
              <a:buSzPct val="61111"/>
              <a:buFont typeface="Arial"/>
            </a:pPr>
            <a:r>
              <a:rPr lang="en" b="1" dirty="0"/>
              <a:t>indirect </a:t>
            </a:r>
            <a:r>
              <a:rPr lang="en" dirty="0"/>
              <a:t>(for example, redesigning a website or developing educational materials)</a:t>
            </a:r>
          </a:p>
          <a:p>
            <a:pPr marL="457200" lvl="0" indent="-298450" rtl="0">
              <a:spcBef>
                <a:spcPts val="0"/>
              </a:spcBef>
              <a:spcAft>
                <a:spcPts val="0"/>
              </a:spcAft>
              <a:buClr>
                <a:srgbClr val="000000"/>
              </a:buClr>
              <a:buSzPct val="61111"/>
              <a:buFont typeface="Arial"/>
            </a:pPr>
            <a:r>
              <a:rPr lang="en" b="1" dirty="0"/>
              <a:t>advocacy-focused</a:t>
            </a:r>
            <a:r>
              <a:rPr lang="en" dirty="0"/>
              <a:t> (for example, initiating awareness campaigns about cyberbullying or sustainable energy use)								</a:t>
            </a:r>
          </a:p>
          <a:p>
            <a:pPr marL="457200" lvl="0" indent="-298450" rtl="0">
              <a:spcBef>
                <a:spcPts val="0"/>
              </a:spcBef>
              <a:spcAft>
                <a:spcPts val="0"/>
              </a:spcAft>
              <a:buClr>
                <a:srgbClr val="000000"/>
              </a:buClr>
              <a:buSzPct val="61111"/>
              <a:buFont typeface="Arial"/>
            </a:pPr>
            <a:r>
              <a:rPr lang="en" b="1" dirty="0"/>
              <a:t>research-oriented</a:t>
            </a:r>
            <a:r>
              <a:rPr lang="en" dirty="0"/>
              <a:t> (for example, collecting data to influence policy or practice, such as environmental surveys).					</a:t>
            </a:r>
          </a:p>
          <a:p>
            <a:pPr marL="457200" lvl="0" indent="-298450" rtl="0">
              <a:spcBef>
                <a:spcPts val="0"/>
              </a:spcBef>
              <a:spcAft>
                <a:spcPts val="0"/>
              </a:spcAft>
              <a:buClr>
                <a:srgbClr val="000000"/>
              </a:buClr>
              <a:buSzPct val="61111"/>
              <a:buFont typeface="Arial"/>
            </a:pPr>
            <a:r>
              <a:rPr lang="en" dirty="0"/>
              <a:t>MYP global contexts and key concepts like communities, global interactions and systems can help students to develop their understanding of civic participation.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Arial"/>
                <a:ea typeface="Arial"/>
                <a:cs typeface="Arial"/>
                <a:sym typeface="Arial"/>
              </a:rPr>
              <a:t>“Principled action...represents the IB’s commitment to teaching and learning through practical, real-world experience. IB learners act at home, as well as in classrooms, schools, communities and the broader world.</a:t>
            </a:r>
          </a:p>
          <a:p>
            <a:pPr lvl="0">
              <a:spcBef>
                <a:spcPts val="0"/>
              </a:spcBef>
              <a:buNone/>
            </a:pPr>
            <a:r>
              <a:rPr lang="en">
                <a:solidFill>
                  <a:srgbClr val="000000"/>
                </a:solidFill>
                <a:latin typeface="Arial"/>
                <a:ea typeface="Arial"/>
                <a:cs typeface="Arial"/>
                <a:sym typeface="Arial"/>
              </a:rPr>
              <a:t>IB World Schools value action that encompasses a concern for integrity and honesty, as well as a strong sense of fairness that respects the dignity of individuals and groups. Principled action means making responsible choices, sometimes including decisions not to act”. </a:t>
            </a:r>
          </a:p>
          <a:p>
            <a:pPr lvl="0">
              <a:spcBef>
                <a:spcPts val="0"/>
              </a:spcBef>
              <a:buNone/>
            </a:pPr>
            <a:r>
              <a:rPr lang="en" i="1">
                <a:solidFill>
                  <a:srgbClr val="000000"/>
                </a:solidFill>
                <a:latin typeface="Arial"/>
                <a:ea typeface="Arial"/>
                <a:cs typeface="Arial"/>
                <a:sym typeface="Arial"/>
              </a:rPr>
              <a:t>What is an IB education? </a:t>
            </a:r>
            <a:r>
              <a:rPr lang="en">
                <a:solidFill>
                  <a:srgbClr val="000000"/>
                </a:solidFill>
                <a:latin typeface="Arial"/>
                <a:ea typeface="Arial"/>
                <a:cs typeface="Arial"/>
                <a:sym typeface="Arial"/>
              </a:rPr>
              <a:t>(2013)</a:t>
            </a:r>
          </a:p>
          <a:p>
            <a:pPr lvl="0">
              <a:spcBef>
                <a:spcPts val="0"/>
              </a:spcBef>
              <a:buNone/>
            </a:pPr>
            <a:r>
              <a:rPr lang="en" sz="1100">
                <a:solidFill>
                  <a:srgbClr val="000000"/>
                </a:solidFill>
                <a:latin typeface="Arial"/>
                <a:ea typeface="Arial"/>
                <a:cs typeface="Arial"/>
                <a:sym typeface="Arial"/>
              </a:rPr>
              <a:t>				</a:t>
            </a:r>
          </a:p>
          <a:p>
            <a:pPr lvl="0">
              <a:spcBef>
                <a:spcPts val="0"/>
              </a:spcBef>
              <a:buNone/>
            </a:pPr>
            <a:r>
              <a:rPr lang="en" sz="1100">
                <a:solidFill>
                  <a:srgbClr val="000000"/>
                </a:solidFill>
                <a:latin typeface="Arial"/>
                <a:ea typeface="Arial"/>
                <a:cs typeface="Arial"/>
                <a:sym typeface="Arial"/>
              </a:rPr>
              <a:t>			</a:t>
            </a:r>
          </a:p>
          <a:p>
            <a:pPr lvl="0">
              <a:spcBef>
                <a:spcPts val="0"/>
              </a:spcBef>
              <a:buNone/>
            </a:pPr>
            <a:r>
              <a:rPr lang="en" sz="1100">
                <a:solidFill>
                  <a:srgbClr val="000000"/>
                </a:solidFill>
                <a:latin typeface="Arial"/>
                <a:ea typeface="Arial"/>
                <a:cs typeface="Arial"/>
                <a:sym typeface="Arial"/>
              </a:rPr>
              <a:t>			</a:t>
            </a:r>
          </a:p>
          <a:p>
            <a:pPr lvl="0">
              <a:spcBef>
                <a:spcPts val="0"/>
              </a:spcBef>
              <a:buNone/>
            </a:pPr>
            <a:r>
              <a:rPr lang="en" sz="1100">
                <a:solidFill>
                  <a:srgbClr val="000000"/>
                </a:solidFill>
                <a:latin typeface="Arial"/>
                <a:ea typeface="Arial"/>
                <a:cs typeface="Arial"/>
                <a:sym typeface="Arial"/>
              </a:rPr>
              <a:t>				</a:t>
            </a:r>
          </a:p>
          <a:p>
            <a:pPr lvl="0">
              <a:spcBef>
                <a:spcPts val="0"/>
              </a:spcBef>
              <a:buNone/>
            </a:pPr>
            <a:r>
              <a:rPr lang="en" sz="1100">
                <a:solidFill>
                  <a:srgbClr val="000000"/>
                </a:solidFill>
                <a:latin typeface="Arial"/>
                <a:ea typeface="Arial"/>
                <a:cs typeface="Arial"/>
                <a:sym typeface="Arial"/>
              </a:rPr>
              <a:t>					</a:t>
            </a:r>
          </a:p>
          <a:p>
            <a:pPr lvl="0">
              <a:spcBef>
                <a:spcPts val="0"/>
              </a:spcBef>
              <a:buNone/>
            </a:pPr>
            <a:r>
              <a:rPr lang="en" sz="900">
                <a:solidFill>
                  <a:srgbClr val="000000"/>
                </a:solidFill>
                <a:latin typeface="Arial"/>
                <a:ea typeface="Arial"/>
                <a:cs typeface="Arial"/>
                <a:sym typeface="Arial"/>
              </a:rPr>
              <a:t>I</a:t>
            </a:r>
            <a:r>
              <a:rPr lang="en" sz="1100">
                <a:solidFill>
                  <a:srgbClr val="000000"/>
                </a:solidFill>
                <a:latin typeface="Arial"/>
                <a:ea typeface="Arial"/>
                <a:cs typeface="Arial"/>
                <a:sym typeface="Arial"/>
              </a:rPr>
              <a:t>				</a:t>
            </a:r>
          </a:p>
          <a:p>
            <a:pPr lvl="0">
              <a:spcBef>
                <a:spcPts val="0"/>
              </a:spcBef>
              <a:buNone/>
            </a:pPr>
            <a:r>
              <a:rPr lang="en" sz="1100">
                <a:solidFill>
                  <a:srgbClr val="000000"/>
                </a:solidFill>
                <a:latin typeface="Arial"/>
                <a:ea typeface="Arial"/>
                <a:cs typeface="Arial"/>
                <a:sym typeface="Arial"/>
              </a:rPr>
              <a:t>			</a:t>
            </a:r>
          </a:p>
          <a:p>
            <a:pPr lvl="0">
              <a:spcBef>
                <a:spcPts val="0"/>
              </a:spcBef>
              <a:buNone/>
            </a:pPr>
            <a:r>
              <a:rPr lang="en" sz="1100">
                <a:solidFill>
                  <a:srgbClr val="000000"/>
                </a:solidFill>
                <a:latin typeface="Arial"/>
                <a:ea typeface="Arial"/>
                <a:cs typeface="Arial"/>
                <a:sym typeface="Arial"/>
              </a:rPr>
              <a:t>		</a:t>
            </a:r>
          </a:p>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rtl="0">
              <a:spcBef>
                <a:spcPts val="0"/>
              </a:spcBef>
              <a:buNone/>
            </a:pPr>
            <a:r>
              <a:rPr lang="en" dirty="0"/>
              <a:t>Eric’s story</a:t>
            </a:r>
          </a:p>
        </p:txBody>
      </p:sp>
      <p:sp>
        <p:nvSpPr>
          <p:cNvPr id="162" name="Shape 162"/>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Background</a:t>
            </a:r>
          </a:p>
        </p:txBody>
      </p:sp>
      <p:sp>
        <p:nvSpPr>
          <p:cNvPr id="168" name="Shape 16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pPr>
            <a:r>
              <a:rPr lang="en"/>
              <a:t>Born in US, grew up in Dundas , Ontario (outside of Hamilton)</a:t>
            </a:r>
          </a:p>
          <a:p>
            <a:pPr marL="457200" lvl="0" indent="-228600" rtl="0">
              <a:spcBef>
                <a:spcPts val="0"/>
              </a:spcBef>
            </a:pPr>
            <a:r>
              <a:rPr lang="en"/>
              <a:t>Lived in Europe </a:t>
            </a:r>
          </a:p>
          <a:p>
            <a:pPr marL="457200" lvl="0" indent="-228600" rtl="0">
              <a:spcBef>
                <a:spcPts val="0"/>
              </a:spcBef>
            </a:pPr>
            <a:r>
              <a:rPr lang="en"/>
              <a:t>International School in Switzerland </a:t>
            </a:r>
          </a:p>
          <a:p>
            <a:pPr marL="457200" lvl="0" indent="-228600" rtl="0">
              <a:spcBef>
                <a:spcPts val="0"/>
              </a:spcBef>
            </a:pPr>
            <a:r>
              <a:rPr lang="en"/>
              <a:t>Private Schools here in Toronto</a:t>
            </a:r>
          </a:p>
          <a:p>
            <a:pPr marL="457200" lvl="0" indent="-228600" rtl="0">
              <a:spcBef>
                <a:spcPts val="0"/>
              </a:spcBef>
            </a:pPr>
            <a:r>
              <a:rPr lang="en"/>
              <a:t>Going into Public school setting</a:t>
            </a:r>
          </a:p>
          <a:p>
            <a:pPr marL="457200" lvl="0" indent="-228600" rtl="0">
              <a:spcBef>
                <a:spcPts val="0"/>
              </a:spcBef>
            </a:pPr>
            <a:r>
              <a:rPr lang="en"/>
              <a:t>My own kids</a:t>
            </a:r>
          </a:p>
          <a:p>
            <a:pPr marL="457200" lvl="0" indent="-228600" rtl="0">
              <a:spcBef>
                <a:spcPts val="0"/>
              </a:spcBef>
            </a:pPr>
            <a:r>
              <a:rPr lang="en"/>
              <a:t>Service learning involvement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311700" y="674550"/>
            <a:ext cx="8520600" cy="38943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3000">
                <a:solidFill>
                  <a:schemeClr val="dk1"/>
                </a:solidFill>
              </a:rPr>
              <a:t>My Past Experiences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School Trip: Trekking in Nepal</a:t>
            </a:r>
          </a:p>
        </p:txBody>
      </p:sp>
      <p:sp>
        <p:nvSpPr>
          <p:cNvPr id="179" name="Shape 17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gn="r" rtl="0">
              <a:spcBef>
                <a:spcPts val="0"/>
              </a:spcBef>
              <a:buNone/>
            </a:pPr>
            <a:r>
              <a:rPr lang="en"/>
              <a:t>“They having nothing </a:t>
            </a:r>
          </a:p>
          <a:p>
            <a:pPr lvl="0" algn="r" rtl="0">
              <a:spcBef>
                <a:spcPts val="0"/>
              </a:spcBef>
              <a:buNone/>
            </a:pPr>
            <a:r>
              <a:rPr lang="en"/>
              <a:t>but are so happy. </a:t>
            </a:r>
          </a:p>
          <a:p>
            <a:pPr lvl="0" algn="r" rtl="0">
              <a:spcBef>
                <a:spcPts val="0"/>
              </a:spcBef>
              <a:buNone/>
            </a:pPr>
            <a:r>
              <a:rPr lang="en"/>
              <a:t>I realize how fortunate I am.”</a:t>
            </a:r>
          </a:p>
        </p:txBody>
      </p:sp>
      <p:pic>
        <p:nvPicPr>
          <p:cNvPr id="180" name="Shape 180"/>
          <p:cNvPicPr preferRelativeResize="0"/>
          <p:nvPr/>
        </p:nvPicPr>
        <p:blipFill>
          <a:blip r:embed="rId3">
            <a:alphaModFix/>
          </a:blip>
          <a:stretch>
            <a:fillRect/>
          </a:stretch>
        </p:blipFill>
        <p:spPr>
          <a:xfrm>
            <a:off x="311700" y="1303675"/>
            <a:ext cx="5357799" cy="30115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Helene Tremblay - Families of the World</a:t>
            </a:r>
          </a:p>
        </p:txBody>
      </p:sp>
      <p:sp>
        <p:nvSpPr>
          <p:cNvPr id="186" name="Shape 186"/>
          <p:cNvSpPr txBox="1">
            <a:spLocks noGrp="1"/>
          </p:cNvSpPr>
          <p:nvPr>
            <p:ph type="body" idx="1"/>
          </p:nvPr>
        </p:nvSpPr>
        <p:spPr>
          <a:xfrm>
            <a:off x="311700" y="1235750"/>
            <a:ext cx="3688800" cy="3339000"/>
          </a:xfrm>
          <a:prstGeom prst="rect">
            <a:avLst/>
          </a:prstGeom>
        </p:spPr>
        <p:txBody>
          <a:bodyPr lIns="91425" tIns="91425" rIns="91425" bIns="91425" anchor="t" anchorCtr="0">
            <a:noAutofit/>
          </a:bodyPr>
          <a:lstStyle/>
          <a:p>
            <a:pPr lvl="0">
              <a:lnSpc>
                <a:spcPct val="165000"/>
              </a:lnSpc>
              <a:spcBef>
                <a:spcPts val="1300"/>
              </a:spcBef>
              <a:spcAft>
                <a:spcPts val="1300"/>
              </a:spcAft>
              <a:buNone/>
            </a:pPr>
            <a:r>
              <a:rPr lang="en" sz="1500">
                <a:solidFill>
                  <a:srgbClr val="030303"/>
                </a:solidFill>
                <a:latin typeface="Georgia"/>
                <a:ea typeface="Georgia"/>
                <a:cs typeface="Georgia"/>
                <a:sym typeface="Georgia"/>
              </a:rPr>
              <a:t>One day, I followed Catalina as she was going to milk the cow at her mother-in-law’s next door. Going back through the fields toward Catalina’s house that didn’t have electricity and still had an open air well, Catalina said to me: </a:t>
            </a:r>
            <a:r>
              <a:rPr lang="en" sz="1500" b="1">
                <a:solidFill>
                  <a:srgbClr val="6B8C29"/>
                </a:solidFill>
                <a:latin typeface="Georgia"/>
                <a:ea typeface="Georgia"/>
                <a:cs typeface="Georgia"/>
                <a:sym typeface="Georgia"/>
              </a:rPr>
              <a:t>“Helene, don’t you think my house is beautiful?” I said: “Oh yes, it is really very beautiful.”</a:t>
            </a:r>
          </a:p>
          <a:p>
            <a:pPr lvl="0">
              <a:spcBef>
                <a:spcPts val="0"/>
              </a:spcBef>
              <a:buNone/>
            </a:pPr>
            <a:endParaRPr/>
          </a:p>
        </p:txBody>
      </p:sp>
      <p:pic>
        <p:nvPicPr>
          <p:cNvPr id="187" name="Shape 187"/>
          <p:cNvPicPr preferRelativeResize="0"/>
          <p:nvPr/>
        </p:nvPicPr>
        <p:blipFill>
          <a:blip r:embed="rId3">
            <a:alphaModFix/>
          </a:blip>
          <a:stretch>
            <a:fillRect/>
          </a:stretch>
        </p:blipFill>
        <p:spPr>
          <a:xfrm>
            <a:off x="4285775" y="1233660"/>
            <a:ext cx="4546525" cy="30383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r="45625"/>
          <a:stretch/>
        </p:blipFill>
        <p:spPr>
          <a:xfrm>
            <a:off x="2521499" y="484399"/>
            <a:ext cx="3110699" cy="416902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rtl="0">
              <a:spcBef>
                <a:spcPts val="0"/>
              </a:spcBef>
              <a:buClr>
                <a:schemeClr val="dk1"/>
              </a:buClr>
              <a:buSzPct val="25000"/>
              <a:buFont typeface="Arial"/>
              <a:buNone/>
            </a:pPr>
            <a:r>
              <a:rPr lang="en" sz="4800"/>
              <a:t>Why are we here?</a:t>
            </a:r>
          </a:p>
        </p:txBody>
      </p:sp>
      <p:sp>
        <p:nvSpPr>
          <p:cNvPr id="91" name="Shape 91"/>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Street Youth in Toronto</a:t>
            </a:r>
          </a:p>
        </p:txBody>
      </p:sp>
      <p:sp>
        <p:nvSpPr>
          <p:cNvPr id="198" name="Shape 19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gn="r" rtl="0">
              <a:lnSpc>
                <a:spcPct val="100000"/>
              </a:lnSpc>
              <a:spcBef>
                <a:spcPts val="0"/>
              </a:spcBef>
              <a:spcAft>
                <a:spcPts val="0"/>
              </a:spcAft>
              <a:buNone/>
            </a:pPr>
            <a:endParaRPr/>
          </a:p>
          <a:p>
            <a:pPr lvl="0" algn="r" rtl="0">
              <a:lnSpc>
                <a:spcPct val="100000"/>
              </a:lnSpc>
              <a:spcBef>
                <a:spcPts val="0"/>
              </a:spcBef>
              <a:spcAft>
                <a:spcPts val="0"/>
              </a:spcAft>
              <a:buNone/>
            </a:pPr>
            <a:endParaRPr/>
          </a:p>
          <a:p>
            <a:pPr lvl="0" algn="r" rtl="0">
              <a:lnSpc>
                <a:spcPct val="100000"/>
              </a:lnSpc>
              <a:spcBef>
                <a:spcPts val="0"/>
              </a:spcBef>
              <a:spcAft>
                <a:spcPts val="0"/>
              </a:spcAft>
              <a:buNone/>
            </a:pPr>
            <a:endParaRPr/>
          </a:p>
          <a:p>
            <a:pPr lvl="0" algn="r" rtl="0">
              <a:lnSpc>
                <a:spcPct val="100000"/>
              </a:lnSpc>
              <a:spcBef>
                <a:spcPts val="0"/>
              </a:spcBef>
              <a:spcAft>
                <a:spcPts val="0"/>
              </a:spcAft>
              <a:buNone/>
            </a:pPr>
            <a:endParaRPr/>
          </a:p>
          <a:p>
            <a:pPr lvl="0" algn="r" rtl="0">
              <a:lnSpc>
                <a:spcPct val="100000"/>
              </a:lnSpc>
              <a:spcBef>
                <a:spcPts val="0"/>
              </a:spcBef>
              <a:spcAft>
                <a:spcPts val="0"/>
              </a:spcAft>
              <a:buNone/>
            </a:pPr>
            <a:endParaRPr/>
          </a:p>
          <a:p>
            <a:pPr lvl="0" algn="r" rtl="0">
              <a:lnSpc>
                <a:spcPct val="100000"/>
              </a:lnSpc>
              <a:spcBef>
                <a:spcPts val="0"/>
              </a:spcBef>
              <a:spcAft>
                <a:spcPts val="0"/>
              </a:spcAft>
              <a:buNone/>
            </a:pPr>
            <a:endParaRPr/>
          </a:p>
          <a:p>
            <a:pPr lvl="0" algn="r" rtl="0">
              <a:lnSpc>
                <a:spcPct val="100000"/>
              </a:lnSpc>
              <a:spcBef>
                <a:spcPts val="0"/>
              </a:spcBef>
              <a:spcAft>
                <a:spcPts val="0"/>
              </a:spcAft>
              <a:buNone/>
            </a:pPr>
            <a:endParaRPr/>
          </a:p>
          <a:p>
            <a:pPr lvl="0" algn="r" rtl="0">
              <a:lnSpc>
                <a:spcPct val="100000"/>
              </a:lnSpc>
              <a:spcBef>
                <a:spcPts val="0"/>
              </a:spcBef>
              <a:spcAft>
                <a:spcPts val="0"/>
              </a:spcAft>
              <a:buNone/>
            </a:pPr>
            <a:r>
              <a:rPr lang="en" sz="1200">
                <a:solidFill>
                  <a:srgbClr val="000000"/>
                </a:solidFill>
              </a:rPr>
              <a:t>http://torontoist.com</a:t>
            </a:r>
          </a:p>
          <a:p>
            <a:pPr lvl="0" algn="r" rtl="0">
              <a:lnSpc>
                <a:spcPct val="100000"/>
              </a:lnSpc>
              <a:spcBef>
                <a:spcPts val="0"/>
              </a:spcBef>
              <a:spcAft>
                <a:spcPts val="0"/>
              </a:spcAft>
              <a:buNone/>
            </a:pPr>
            <a:r>
              <a:rPr lang="en" sz="1200" u="sng">
                <a:solidFill>
                  <a:srgbClr val="000000"/>
                </a:solidFill>
                <a:latin typeface="Arial"/>
                <a:ea typeface="Arial"/>
                <a:cs typeface="Arial"/>
                <a:sym typeface="Arial"/>
                <a:hlinkClick r:id="rId3"/>
              </a:rPr>
              <a:t>http://jfcy.org/en/street-youth-of-toronto/</a:t>
            </a:r>
          </a:p>
        </p:txBody>
      </p:sp>
      <p:pic>
        <p:nvPicPr>
          <p:cNvPr id="199" name="Shape 199"/>
          <p:cNvPicPr preferRelativeResize="0"/>
          <p:nvPr/>
        </p:nvPicPr>
        <p:blipFill>
          <a:blip r:embed="rId4">
            <a:alphaModFix/>
          </a:blip>
          <a:stretch>
            <a:fillRect/>
          </a:stretch>
        </p:blipFill>
        <p:spPr>
          <a:xfrm>
            <a:off x="311698" y="1017800"/>
            <a:ext cx="5720925" cy="4169024"/>
          </a:xfrm>
          <a:prstGeom prst="rect">
            <a:avLst/>
          </a:prstGeom>
          <a:noFill/>
          <a:ln>
            <a:noFill/>
          </a:ln>
        </p:spPr>
      </p:pic>
      <p:sp>
        <p:nvSpPr>
          <p:cNvPr id="200" name="Shape 200"/>
          <p:cNvSpPr txBox="1"/>
          <p:nvPr/>
        </p:nvSpPr>
        <p:spPr>
          <a:xfrm>
            <a:off x="6825025" y="1345225"/>
            <a:ext cx="2215800" cy="17409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01" name="Shape 201" descr="Screen Shot 2016-07-15 at 6.20.31 PM.png"/>
          <p:cNvPicPr preferRelativeResize="0"/>
          <p:nvPr/>
        </p:nvPicPr>
        <p:blipFill>
          <a:blip r:embed="rId5">
            <a:alphaModFix/>
          </a:blip>
          <a:stretch>
            <a:fillRect/>
          </a:stretch>
        </p:blipFill>
        <p:spPr>
          <a:xfrm>
            <a:off x="4628371" y="410000"/>
            <a:ext cx="4203925" cy="23775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2400" b="1">
                <a:solidFill>
                  <a:schemeClr val="dk2"/>
                </a:solidFill>
              </a:rPr>
              <a:t>Individual &amp; Societies Teacher</a:t>
            </a:r>
            <a:r>
              <a:rPr lang="en" sz="1800">
                <a:solidFill>
                  <a:schemeClr val="dk2"/>
                </a:solidFill>
              </a:rPr>
              <a:t> </a:t>
            </a:r>
          </a:p>
        </p:txBody>
      </p:sp>
      <p:sp>
        <p:nvSpPr>
          <p:cNvPr id="207" name="Shape 207"/>
          <p:cNvSpPr txBox="1">
            <a:spLocks noGrp="1"/>
          </p:cNvSpPr>
          <p:nvPr>
            <p:ph type="body" idx="1"/>
          </p:nvPr>
        </p:nvSpPr>
        <p:spPr>
          <a:xfrm>
            <a:off x="4176575" y="1229875"/>
            <a:ext cx="4655700" cy="3339000"/>
          </a:xfrm>
          <a:prstGeom prst="rect">
            <a:avLst/>
          </a:prstGeom>
        </p:spPr>
        <p:txBody>
          <a:bodyPr lIns="91425" tIns="91425" rIns="91425" bIns="91425" anchor="t" anchorCtr="0">
            <a:noAutofit/>
          </a:bodyPr>
          <a:lstStyle/>
          <a:p>
            <a:pPr lvl="0">
              <a:spcBef>
                <a:spcPts val="0"/>
              </a:spcBef>
              <a:buNone/>
            </a:pPr>
            <a:r>
              <a:rPr lang="en"/>
              <a:t>F</a:t>
            </a:r>
            <a:r>
              <a:rPr lang="en" i="1"/>
              <a:t>acing History and Ourselves: Holocaust and Human Behaviour</a:t>
            </a:r>
          </a:p>
          <a:p>
            <a:pPr lvl="0" rtl="0">
              <a:spcBef>
                <a:spcPts val="0"/>
              </a:spcBef>
              <a:spcAft>
                <a:spcPts val="0"/>
              </a:spcAft>
              <a:buNone/>
            </a:pPr>
            <a:endParaRPr>
              <a:solidFill>
                <a:schemeClr val="dk1"/>
              </a:solidFill>
            </a:endParaRPr>
          </a:p>
          <a:p>
            <a:pPr lvl="0" rtl="0">
              <a:spcBef>
                <a:spcPts val="0"/>
              </a:spcBef>
              <a:spcAft>
                <a:spcPts val="0"/>
              </a:spcAft>
              <a:buNone/>
            </a:pPr>
            <a:r>
              <a:rPr lang="en">
                <a:solidFill>
                  <a:schemeClr val="dk1"/>
                </a:solidFill>
              </a:rPr>
              <a:t>“All the people like us are we, and everyone else is they.”</a:t>
            </a:r>
          </a:p>
          <a:p>
            <a:pPr lvl="0">
              <a:spcBef>
                <a:spcPts val="0"/>
              </a:spcBef>
              <a:spcAft>
                <a:spcPts val="0"/>
              </a:spcAft>
              <a:buNone/>
            </a:pPr>
            <a:endParaRPr>
              <a:solidFill>
                <a:schemeClr val="dk1"/>
              </a:solidFill>
            </a:endParaRPr>
          </a:p>
          <a:p>
            <a:pPr marL="0" lvl="0" indent="0" algn="l">
              <a:spcBef>
                <a:spcPts val="0"/>
              </a:spcBef>
              <a:spcAft>
                <a:spcPts val="0"/>
              </a:spcAft>
              <a:buNone/>
            </a:pPr>
            <a:r>
              <a:rPr lang="en">
                <a:solidFill>
                  <a:schemeClr val="dk1"/>
                </a:solidFill>
              </a:rPr>
              <a:t>Rudyard Kipling</a:t>
            </a:r>
          </a:p>
          <a:p>
            <a:pPr lvl="0">
              <a:spcBef>
                <a:spcPts val="0"/>
              </a:spcBef>
              <a:buNone/>
            </a:pPr>
            <a:endParaRPr/>
          </a:p>
          <a:p>
            <a:pPr lvl="0">
              <a:spcBef>
                <a:spcPts val="0"/>
              </a:spcBef>
              <a:buNone/>
            </a:pPr>
            <a:endParaRPr/>
          </a:p>
        </p:txBody>
      </p:sp>
      <p:pic>
        <p:nvPicPr>
          <p:cNvPr id="208" name="Shape 208"/>
          <p:cNvPicPr preferRelativeResize="0"/>
          <p:nvPr/>
        </p:nvPicPr>
        <p:blipFill>
          <a:blip r:embed="rId3">
            <a:alphaModFix/>
          </a:blip>
          <a:stretch>
            <a:fillRect/>
          </a:stretch>
        </p:blipFill>
        <p:spPr>
          <a:xfrm>
            <a:off x="262149" y="1224874"/>
            <a:ext cx="3710174" cy="26937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Present</a:t>
            </a:r>
          </a:p>
        </p:txBody>
      </p:sp>
      <p:sp>
        <p:nvSpPr>
          <p:cNvPr id="214" name="Shape 21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i="1"/>
              <a:t>Engaging with communities and individuals who have been marginalized</a:t>
            </a:r>
          </a:p>
          <a:p>
            <a:pPr lvl="0">
              <a:spcBef>
                <a:spcPts val="0"/>
              </a:spcBef>
              <a:buNone/>
            </a:pPr>
            <a:r>
              <a:rPr lang="en"/>
              <a:t>First Nations</a:t>
            </a:r>
          </a:p>
          <a:p>
            <a:pPr lvl="0">
              <a:spcBef>
                <a:spcPts val="0"/>
              </a:spcBef>
              <a:buNone/>
            </a:pPr>
            <a:r>
              <a:rPr lang="en"/>
              <a:t>Immigrants</a:t>
            </a:r>
          </a:p>
          <a:p>
            <a:pPr lvl="0">
              <a:spcBef>
                <a:spcPts val="0"/>
              </a:spcBef>
              <a:buNone/>
            </a:pPr>
            <a:r>
              <a:rPr lang="en"/>
              <a:t>Youth Philanthropy Initiative </a:t>
            </a:r>
          </a:p>
          <a:p>
            <a:pPr lvl="0">
              <a:spcBef>
                <a:spcPts val="0"/>
              </a:spcBef>
              <a:buNone/>
            </a:pPr>
            <a:r>
              <a:rPr lang="en"/>
              <a:t>Personal Project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txBox="1">
            <a:spLocks noGrp="1"/>
          </p:cNvSpPr>
          <p:nvPr>
            <p:ph type="body" idx="1"/>
          </p:nvPr>
        </p:nvSpPr>
        <p:spPr>
          <a:xfrm>
            <a:off x="4065375" y="1229875"/>
            <a:ext cx="4767000" cy="3339000"/>
          </a:xfrm>
          <a:prstGeom prst="rect">
            <a:avLst/>
          </a:prstGeom>
        </p:spPr>
        <p:txBody>
          <a:bodyPr lIns="91425" tIns="91425" rIns="91425" bIns="91425" anchor="t" anchorCtr="0">
            <a:noAutofit/>
          </a:bodyPr>
          <a:lstStyle/>
          <a:p>
            <a:pPr lvl="0">
              <a:spcBef>
                <a:spcPts val="0"/>
              </a:spcBef>
              <a:buNone/>
            </a:pPr>
            <a:endParaRPr/>
          </a:p>
        </p:txBody>
      </p:sp>
      <p:pic>
        <p:nvPicPr>
          <p:cNvPr id="221" name="Shape 221"/>
          <p:cNvPicPr preferRelativeResize="0"/>
          <p:nvPr/>
        </p:nvPicPr>
        <p:blipFill>
          <a:blip r:embed="rId3">
            <a:alphaModFix/>
          </a:blip>
          <a:stretch>
            <a:fillRect/>
          </a:stretch>
        </p:blipFill>
        <p:spPr>
          <a:xfrm>
            <a:off x="189724" y="1581000"/>
            <a:ext cx="4135575" cy="3140724"/>
          </a:xfrm>
          <a:prstGeom prst="rect">
            <a:avLst/>
          </a:prstGeom>
          <a:noFill/>
          <a:ln>
            <a:noFill/>
          </a:ln>
        </p:spPr>
      </p:pic>
      <p:pic>
        <p:nvPicPr>
          <p:cNvPr id="222" name="Shape 222"/>
          <p:cNvPicPr preferRelativeResize="0"/>
          <p:nvPr/>
        </p:nvPicPr>
        <p:blipFill>
          <a:blip r:embed="rId4">
            <a:alphaModFix/>
          </a:blip>
          <a:stretch>
            <a:fillRect/>
          </a:stretch>
        </p:blipFill>
        <p:spPr>
          <a:xfrm>
            <a:off x="4974849" y="1749625"/>
            <a:ext cx="3857525" cy="3022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2400" b="1">
                <a:solidFill>
                  <a:schemeClr val="dk2"/>
                </a:solidFill>
              </a:rPr>
              <a:t>Outreach Day</a:t>
            </a:r>
          </a:p>
        </p:txBody>
      </p:sp>
      <p:sp>
        <p:nvSpPr>
          <p:cNvPr id="228" name="Shape 228"/>
          <p:cNvSpPr txBox="1">
            <a:spLocks noGrp="1"/>
          </p:cNvSpPr>
          <p:nvPr>
            <p:ph type="body" idx="1"/>
          </p:nvPr>
        </p:nvSpPr>
        <p:spPr>
          <a:xfrm>
            <a:off x="311700" y="1229875"/>
            <a:ext cx="3614400" cy="3339000"/>
          </a:xfrm>
          <a:prstGeom prst="rect">
            <a:avLst/>
          </a:prstGeom>
        </p:spPr>
        <p:txBody>
          <a:bodyPr lIns="91425" tIns="91425" rIns="91425" bIns="91425" anchor="t" anchorCtr="0">
            <a:noAutofit/>
          </a:bodyPr>
          <a:lstStyle/>
          <a:p>
            <a:pPr lvl="0">
              <a:spcBef>
                <a:spcPts val="0"/>
              </a:spcBef>
              <a:buNone/>
            </a:pPr>
            <a:r>
              <a:rPr lang="en"/>
              <a:t>Before:</a:t>
            </a:r>
          </a:p>
          <a:p>
            <a:pPr marL="457200" lvl="0" indent="-228600" rtl="0">
              <a:spcBef>
                <a:spcPts val="0"/>
              </a:spcBef>
            </a:pPr>
            <a:r>
              <a:rPr lang="en"/>
              <a:t>More doing</a:t>
            </a:r>
          </a:p>
          <a:p>
            <a:pPr lvl="0" rtl="0">
              <a:spcBef>
                <a:spcPts val="0"/>
              </a:spcBef>
              <a:buNone/>
            </a:pPr>
            <a:r>
              <a:rPr lang="en"/>
              <a:t>After:</a:t>
            </a:r>
          </a:p>
          <a:p>
            <a:pPr marL="457200" lvl="0" indent="-228600" rtl="0">
              <a:spcBef>
                <a:spcPts val="0"/>
              </a:spcBef>
            </a:pPr>
            <a:r>
              <a:rPr lang="en"/>
              <a:t>More understanding directly from those marginalized</a:t>
            </a:r>
          </a:p>
          <a:p>
            <a:pPr lvl="0">
              <a:spcBef>
                <a:spcPts val="0"/>
              </a:spcBef>
              <a:buNone/>
            </a:pPr>
            <a:endParaRPr/>
          </a:p>
          <a:p>
            <a:pPr lvl="0">
              <a:spcBef>
                <a:spcPts val="0"/>
              </a:spcBef>
              <a:buNone/>
            </a:pPr>
            <a:endParaRPr/>
          </a:p>
          <a:p>
            <a:pPr lvl="0">
              <a:spcBef>
                <a:spcPts val="0"/>
              </a:spcBef>
              <a:buNone/>
            </a:pPr>
            <a:endParaRPr/>
          </a:p>
        </p:txBody>
      </p:sp>
      <p:sp>
        <p:nvSpPr>
          <p:cNvPr id="229" name="Shape 229"/>
          <p:cNvSpPr txBox="1">
            <a:spLocks noGrp="1"/>
          </p:cNvSpPr>
          <p:nvPr>
            <p:ph type="body" idx="1"/>
          </p:nvPr>
        </p:nvSpPr>
        <p:spPr>
          <a:xfrm>
            <a:off x="4397675" y="1014950"/>
            <a:ext cx="3189300" cy="3339000"/>
          </a:xfrm>
          <a:prstGeom prst="rect">
            <a:avLst/>
          </a:prstGeom>
        </p:spPr>
        <p:txBody>
          <a:bodyPr lIns="91425" tIns="91425" rIns="91425" bIns="91425" anchor="t" anchorCtr="0">
            <a:noAutofit/>
          </a:bodyPr>
          <a:lstStyle/>
          <a:p>
            <a:pPr lvl="0" rtl="0">
              <a:spcBef>
                <a:spcPts val="0"/>
              </a:spcBef>
              <a:spcAft>
                <a:spcPts val="0"/>
              </a:spcAft>
              <a:buNone/>
            </a:pPr>
            <a:r>
              <a:rPr lang="en" sz="1500">
                <a:solidFill>
                  <a:srgbClr val="424242"/>
                </a:solidFill>
                <a:latin typeface="Arial"/>
                <a:ea typeface="Arial"/>
                <a:cs typeface="Arial"/>
                <a:sym typeface="Arial"/>
              </a:rPr>
              <a:t>Examples:</a:t>
            </a:r>
          </a:p>
          <a:p>
            <a:pPr marL="457200" lvl="0" indent="-323850" rtl="0">
              <a:spcBef>
                <a:spcPts val="0"/>
              </a:spcBef>
              <a:spcAft>
                <a:spcPts val="0"/>
              </a:spcAft>
              <a:buClr>
                <a:srgbClr val="424242"/>
              </a:buClr>
              <a:buSzPct val="100000"/>
              <a:buFont typeface="Arial"/>
            </a:pPr>
            <a:r>
              <a:rPr lang="en" sz="1500">
                <a:solidFill>
                  <a:srgbClr val="424242"/>
                </a:solidFill>
                <a:latin typeface="Arial"/>
                <a:ea typeface="Arial"/>
                <a:cs typeface="Arial"/>
                <a:sym typeface="Arial"/>
              </a:rPr>
              <a:t>Aboriginal Legal Services</a:t>
            </a:r>
          </a:p>
          <a:p>
            <a:pPr marL="457200" lvl="0" indent="-323850" rtl="0">
              <a:spcBef>
                <a:spcPts val="0"/>
              </a:spcBef>
              <a:spcAft>
                <a:spcPts val="0"/>
              </a:spcAft>
              <a:buSzPct val="100000"/>
            </a:pPr>
            <a:r>
              <a:rPr lang="en" sz="1500">
                <a:solidFill>
                  <a:srgbClr val="424242"/>
                </a:solidFill>
                <a:latin typeface="Arial"/>
                <a:ea typeface="Arial"/>
                <a:cs typeface="Arial"/>
                <a:sym typeface="Arial"/>
              </a:rPr>
              <a:t>Bike Pirates (service provider)</a:t>
            </a:r>
          </a:p>
          <a:p>
            <a:pPr marL="457200" lvl="0" indent="-323850" rtl="0">
              <a:spcBef>
                <a:spcPts val="0"/>
              </a:spcBef>
              <a:spcAft>
                <a:spcPts val="0"/>
              </a:spcAft>
              <a:buSzPct val="100000"/>
            </a:pPr>
            <a:r>
              <a:rPr lang="en" sz="1500">
                <a:solidFill>
                  <a:srgbClr val="424242"/>
                </a:solidFill>
                <a:latin typeface="Arial"/>
                <a:ea typeface="Arial"/>
                <a:cs typeface="Arial"/>
                <a:sym typeface="Arial"/>
              </a:rPr>
              <a:t>Mining Injustice Solidarity Network (advocacy group)</a:t>
            </a:r>
          </a:p>
          <a:p>
            <a:pPr marL="457200" lvl="0" indent="-323850" rtl="0">
              <a:spcBef>
                <a:spcPts val="0"/>
              </a:spcBef>
              <a:spcAft>
                <a:spcPts val="0"/>
              </a:spcAft>
              <a:buSzPct val="100000"/>
            </a:pPr>
            <a:r>
              <a:rPr lang="en" sz="1500">
                <a:solidFill>
                  <a:srgbClr val="424242"/>
                </a:solidFill>
                <a:latin typeface="Arial"/>
                <a:ea typeface="Arial"/>
                <a:cs typeface="Arial"/>
                <a:sym typeface="Arial"/>
              </a:rPr>
              <a:t>Rittenhouse (prisoners)</a:t>
            </a:r>
          </a:p>
          <a:p>
            <a:pPr marL="457200" lvl="0" indent="-323850" rtl="0">
              <a:spcBef>
                <a:spcPts val="0"/>
              </a:spcBef>
              <a:spcAft>
                <a:spcPts val="0"/>
              </a:spcAft>
              <a:buSzPct val="100000"/>
            </a:pPr>
            <a:r>
              <a:rPr lang="en" sz="1500">
                <a:solidFill>
                  <a:srgbClr val="424242"/>
                </a:solidFill>
                <a:latin typeface="Arial"/>
                <a:ea typeface="Arial"/>
                <a:cs typeface="Arial"/>
                <a:sym typeface="Arial"/>
              </a:rPr>
              <a:t>Tangled Art (physically disabled)</a:t>
            </a:r>
          </a:p>
          <a:p>
            <a:pPr marL="457200" lvl="0" indent="-323850" rtl="0">
              <a:spcBef>
                <a:spcPts val="0"/>
              </a:spcBef>
              <a:spcAft>
                <a:spcPts val="0"/>
              </a:spcAft>
              <a:buSzPct val="100000"/>
            </a:pPr>
            <a:r>
              <a:rPr lang="en" sz="1500">
                <a:solidFill>
                  <a:srgbClr val="424242"/>
                </a:solidFill>
                <a:latin typeface="Arial"/>
                <a:ea typeface="Arial"/>
                <a:cs typeface="Arial"/>
                <a:sym typeface="Arial"/>
              </a:rPr>
              <a:t>Working for Change (mental health)</a:t>
            </a:r>
          </a:p>
          <a:p>
            <a:pPr lvl="0" rtl="0">
              <a:spcBef>
                <a:spcPts val="0"/>
              </a:spcBef>
              <a:buNone/>
            </a:pPr>
            <a:endParaRPr/>
          </a:p>
          <a:p>
            <a:pPr lvl="0" rt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236" name="Shape 236"/>
          <p:cNvPicPr preferRelativeResize="0"/>
          <p:nvPr/>
        </p:nvPicPr>
        <p:blipFill>
          <a:blip r:embed="rId3">
            <a:alphaModFix/>
          </a:blip>
          <a:stretch>
            <a:fillRect/>
          </a:stretch>
        </p:blipFill>
        <p:spPr>
          <a:xfrm>
            <a:off x="311700" y="410000"/>
            <a:ext cx="8520599" cy="43487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95800"/>
            <a:ext cx="8520600" cy="607800"/>
          </a:xfrm>
          <a:prstGeom prst="rect">
            <a:avLst/>
          </a:prstGeom>
        </p:spPr>
        <p:txBody>
          <a:bodyPr lIns="91425" tIns="91425" rIns="91425" bIns="91425" anchor="t" anchorCtr="0">
            <a:noAutofit/>
          </a:bodyPr>
          <a:lstStyle/>
          <a:p>
            <a:pPr lvl="0">
              <a:spcBef>
                <a:spcPts val="0"/>
              </a:spcBef>
              <a:buNone/>
            </a:pPr>
            <a:r>
              <a:rPr lang="en" dirty="0"/>
              <a:t>Next Steps</a:t>
            </a:r>
          </a:p>
        </p:txBody>
      </p:sp>
      <p:sp>
        <p:nvSpPr>
          <p:cNvPr id="242" name="Shape 242"/>
          <p:cNvSpPr txBox="1">
            <a:spLocks noGrp="1"/>
          </p:cNvSpPr>
          <p:nvPr>
            <p:ph type="body" idx="1"/>
          </p:nvPr>
        </p:nvSpPr>
        <p:spPr>
          <a:xfrm>
            <a:off x="311700" y="330675"/>
            <a:ext cx="8520600" cy="3339000"/>
          </a:xfrm>
          <a:prstGeom prst="rect">
            <a:avLst/>
          </a:prstGeom>
        </p:spPr>
        <p:txBody>
          <a:bodyPr lIns="91425" tIns="91425" rIns="91425" bIns="91425" anchor="t" anchorCtr="0">
            <a:noAutofit/>
          </a:bodyPr>
          <a:lstStyle/>
          <a:p>
            <a:pPr marL="457200" lvl="0" indent="-228600" rtl="0">
              <a:spcBef>
                <a:spcPts val="0"/>
              </a:spcBef>
            </a:pPr>
            <a:r>
              <a:rPr lang="en" dirty="0"/>
              <a:t>More authentic/real world opportunities</a:t>
            </a:r>
          </a:p>
          <a:p>
            <a:pPr marL="457200" lvl="0" indent="-228600" rtl="0">
              <a:spcBef>
                <a:spcPts val="0"/>
              </a:spcBef>
            </a:pPr>
            <a:r>
              <a:rPr lang="en" dirty="0"/>
              <a:t>More inquiry-based, collaborative, open-ended</a:t>
            </a:r>
          </a:p>
          <a:p>
            <a:pPr marL="914400" lvl="0" indent="-228600" rtl="0">
              <a:spcBef>
                <a:spcPts val="0"/>
              </a:spcBef>
            </a:pPr>
            <a:r>
              <a:rPr lang="en" dirty="0"/>
              <a:t>Inquiry/challenge</a:t>
            </a:r>
          </a:p>
          <a:p>
            <a:pPr marL="914400" lvl="0" indent="-228600" rtl="0">
              <a:spcBef>
                <a:spcPts val="0"/>
              </a:spcBef>
            </a:pPr>
            <a:r>
              <a:rPr lang="en" dirty="0"/>
              <a:t>investigation/planning </a:t>
            </a:r>
          </a:p>
          <a:p>
            <a:pPr marL="914400" lvl="0" indent="-228600" rtl="0">
              <a:spcBef>
                <a:spcPts val="0"/>
              </a:spcBef>
            </a:pPr>
            <a:r>
              <a:rPr lang="en" dirty="0"/>
              <a:t>Action/Solution</a:t>
            </a:r>
          </a:p>
          <a:p>
            <a:pPr marL="914400" lvl="0" indent="-228600" rtl="0">
              <a:spcBef>
                <a:spcPts val="0"/>
              </a:spcBef>
            </a:pPr>
            <a:r>
              <a:rPr lang="en" dirty="0"/>
              <a:t>Reflection/Next Steps</a:t>
            </a:r>
          </a:p>
          <a:p>
            <a:pPr marL="457200" lvl="0" indent="-228600" rtl="0">
              <a:spcBef>
                <a:spcPts val="0"/>
              </a:spcBef>
            </a:pPr>
            <a:r>
              <a:rPr lang="en" dirty="0"/>
              <a:t>Find a balance between understanding and action</a:t>
            </a:r>
          </a:p>
          <a:p>
            <a:pPr marL="457200" lvl="0" indent="-228600" rtl="0">
              <a:spcBef>
                <a:spcPts val="0"/>
              </a:spcBef>
            </a:pPr>
            <a:r>
              <a:rPr lang="en" dirty="0"/>
              <a:t>Developing a continuum of developmentally appropriate learning</a:t>
            </a:r>
          </a:p>
          <a:p>
            <a:pPr marL="457200" lvl="0" indent="-228600" rtl="0">
              <a:spcBef>
                <a:spcPts val="0"/>
              </a:spcBef>
            </a:pPr>
            <a:r>
              <a:rPr lang="en" dirty="0"/>
              <a:t>Fostering long term relationships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rtl="0">
              <a:spcBef>
                <a:spcPts val="0"/>
              </a:spcBef>
              <a:buNone/>
            </a:pPr>
            <a:r>
              <a:rPr lang="en"/>
              <a:t>What’s your professional journey/story?</a:t>
            </a:r>
          </a:p>
          <a:p>
            <a:pPr lvl="0" rtl="0">
              <a:spcBef>
                <a:spcPts val="0"/>
              </a:spcBef>
              <a:buNone/>
            </a:pPr>
            <a:endParaRPr/>
          </a:p>
        </p:txBody>
      </p:sp>
      <p:sp>
        <p:nvSpPr>
          <p:cNvPr id="248" name="Shape 248"/>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Discussion</a:t>
            </a:r>
          </a:p>
        </p:txBody>
      </p:sp>
      <p:sp>
        <p:nvSpPr>
          <p:cNvPr id="254" name="Shape 25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3000">
                <a:solidFill>
                  <a:schemeClr val="dk1"/>
                </a:solidFill>
              </a:rPr>
              <a:t>In what way has your approach to service learning changed? Either personally or in your school?</a:t>
            </a:r>
          </a:p>
          <a:p>
            <a:pPr lvl="0">
              <a:spcBef>
                <a:spcPts val="0"/>
              </a:spcBef>
              <a:buNone/>
            </a:pPr>
            <a:endParaRPr sz="3000">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rtl="0">
              <a:spcBef>
                <a:spcPts val="0"/>
              </a:spcBef>
              <a:buNone/>
            </a:pPr>
            <a:r>
              <a:rPr lang="en"/>
              <a:t>Tanay’s Service Learning Professional Journey</a:t>
            </a:r>
          </a:p>
        </p:txBody>
      </p:sp>
      <p:sp>
        <p:nvSpPr>
          <p:cNvPr id="260" name="Shape 260"/>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rtl="0">
              <a:spcBef>
                <a:spcPts val="0"/>
              </a:spcBef>
              <a:buNone/>
            </a:pPr>
            <a:r>
              <a:rPr lang="en"/>
              <a:t>Suzanne’s story </a:t>
            </a:r>
          </a:p>
        </p:txBody>
      </p:sp>
      <p:sp>
        <p:nvSpPr>
          <p:cNvPr id="97" name="Shape 97"/>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My background</a:t>
            </a:r>
          </a:p>
        </p:txBody>
      </p:sp>
      <p:sp>
        <p:nvSpPr>
          <p:cNvPr id="266" name="Shape 266"/>
          <p:cNvSpPr txBox="1">
            <a:spLocks noGrp="1"/>
          </p:cNvSpPr>
          <p:nvPr>
            <p:ph type="body" idx="1"/>
          </p:nvPr>
        </p:nvSpPr>
        <p:spPr>
          <a:xfrm>
            <a:off x="311700" y="1162435"/>
            <a:ext cx="8520600" cy="3339000"/>
          </a:xfrm>
          <a:prstGeom prst="rect">
            <a:avLst/>
          </a:prstGeom>
        </p:spPr>
        <p:txBody>
          <a:bodyPr lIns="91425" tIns="91425" rIns="91425" bIns="91425" anchor="t" anchorCtr="0">
            <a:noAutofit/>
          </a:bodyPr>
          <a:lstStyle/>
          <a:p>
            <a:pPr marL="457200" lvl="0" indent="-228600" rtl="0">
              <a:spcBef>
                <a:spcPts val="0"/>
              </a:spcBef>
            </a:pPr>
            <a:r>
              <a:rPr lang="en" sz="1600" dirty="0"/>
              <a:t>IB Diploma Graduate - year 2000. Started at the International School of Bangkok, but finished the DP at the International School of Kuala Lumpur.</a:t>
            </a:r>
          </a:p>
          <a:p>
            <a:pPr marL="457200" lvl="0" indent="-228600" rtl="0">
              <a:spcBef>
                <a:spcPts val="0"/>
              </a:spcBef>
            </a:pPr>
            <a:r>
              <a:rPr lang="en" sz="1600" dirty="0"/>
              <a:t>Attended the International School of Manila, UNIS-Hanoi, International School of Bangkok and International School of Kuala Lumpur</a:t>
            </a:r>
          </a:p>
          <a:p>
            <a:pPr marL="457200" lvl="0" indent="-228600" rtl="0">
              <a:spcBef>
                <a:spcPts val="0"/>
              </a:spcBef>
            </a:pPr>
            <a:r>
              <a:rPr lang="en" sz="1600" dirty="0"/>
              <a:t>Service for CAS completed by being a volunteer basketball referee and coach and Habitat for Humanity in Chiang Mai, Thailand</a:t>
            </a:r>
          </a:p>
          <a:p>
            <a:pPr marL="457200" lvl="0" indent="-228600" rtl="0">
              <a:spcBef>
                <a:spcPts val="0"/>
              </a:spcBef>
            </a:pPr>
            <a:r>
              <a:rPr lang="en" sz="1600" dirty="0"/>
              <a:t>TOK, History and English teacher and CAS Coordinator at Branksome Hall</a:t>
            </a:r>
          </a:p>
          <a:p>
            <a:pPr marL="457200" lvl="0" indent="-228600" rtl="0">
              <a:spcBef>
                <a:spcPts val="0"/>
              </a:spcBef>
            </a:pPr>
            <a:r>
              <a:rPr lang="en" sz="1600" dirty="0"/>
              <a:t>Now the DP Coordinator/TOK Curriculum leader at TFS - Canada’s International School</a:t>
            </a:r>
          </a:p>
          <a:p>
            <a:pPr marL="457200" lvl="0" indent="-228600">
              <a:spcBef>
                <a:spcPts val="0"/>
              </a:spcBef>
            </a:pPr>
            <a:r>
              <a:rPr lang="en" sz="1600" dirty="0"/>
              <a:t>Member of IBEN and TOK Examiner</a:t>
            </a:r>
          </a:p>
          <a:p>
            <a:pPr lvl="0" rt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2400"/>
              <a:t>How has the DP acknowledge the need for these changes?</a:t>
            </a:r>
          </a:p>
        </p:txBody>
      </p:sp>
      <p:sp>
        <p:nvSpPr>
          <p:cNvPr id="272" name="Shape 27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AutoNum type="arabicPeriod"/>
            </a:pPr>
            <a:r>
              <a:rPr lang="en"/>
              <a:t>The move away from ‘number-counting’ for the completion of CAS. (no longer a clear 50/50/50 split between the 3 strands)</a:t>
            </a:r>
          </a:p>
          <a:p>
            <a:pPr marL="457200" lvl="0" indent="-228600" rtl="0">
              <a:spcBef>
                <a:spcPts val="0"/>
              </a:spcBef>
              <a:buAutoNum type="arabicPeriod"/>
            </a:pPr>
            <a:r>
              <a:rPr lang="en"/>
              <a:t>Introduction of Learning Outcomes</a:t>
            </a:r>
          </a:p>
          <a:p>
            <a:pPr marL="457200" lvl="0" indent="-228600" rtl="0">
              <a:spcBef>
                <a:spcPts val="0"/>
              </a:spcBef>
              <a:buAutoNum type="arabicPeriod"/>
            </a:pPr>
            <a:r>
              <a:rPr lang="en"/>
              <a:t>Renewed emphasis on reflection.</a:t>
            </a:r>
          </a:p>
          <a:p>
            <a:pPr marL="457200" lvl="0" indent="-228600">
              <a:spcBef>
                <a:spcPts val="0"/>
              </a:spcBef>
              <a:buAutoNum type="arabicPeriod"/>
            </a:pPr>
            <a:r>
              <a:rPr lang="en"/>
              <a:t>The CAS project.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Learning Outcomes</a:t>
            </a:r>
          </a:p>
        </p:txBody>
      </p:sp>
      <p:sp>
        <p:nvSpPr>
          <p:cNvPr id="278" name="Shape 27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pPr>
            <a:r>
              <a:rPr lang="en"/>
              <a:t>The move to meeting learning outcomes for CAS really emphasizes more of the holistic approach to co-curricular events.</a:t>
            </a:r>
          </a:p>
          <a:p>
            <a:pPr marL="457200" lvl="0" indent="-228600" rtl="0">
              <a:spcBef>
                <a:spcPts val="0"/>
              </a:spcBef>
            </a:pPr>
            <a:r>
              <a:rPr lang="en"/>
              <a:t>Some of the outcomes have very clear and specific implications for how students see and interpret service learning (Ethics).</a:t>
            </a:r>
          </a:p>
          <a:p>
            <a:pPr marL="457200" lvl="0" indent="-228600" rtl="0">
              <a:spcBef>
                <a:spcPts val="0"/>
              </a:spcBef>
            </a:pPr>
            <a:r>
              <a:rPr lang="en"/>
              <a:t>How can we connect a very challenging outcome to negotiate, Ethics, and have students reflect on it meaningfully?</a:t>
            </a:r>
          </a:p>
          <a:p>
            <a:pPr marL="457200" lvl="0" indent="-228600" rtl="0">
              <a:spcBef>
                <a:spcPts val="0"/>
              </a:spcBef>
            </a:pPr>
            <a:r>
              <a:rPr lang="en"/>
              <a:t>Bringing service learning into the classroom - Geography, TOK, Science, etc.</a:t>
            </a:r>
          </a:p>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What we do at TFS...the LTSP</a:t>
            </a:r>
          </a:p>
        </p:txBody>
      </p:sp>
      <p:sp>
        <p:nvSpPr>
          <p:cNvPr id="284" name="Shape 284"/>
          <p:cNvSpPr txBox="1">
            <a:spLocks noGrp="1"/>
          </p:cNvSpPr>
          <p:nvPr>
            <p:ph type="body" idx="1"/>
          </p:nvPr>
        </p:nvSpPr>
        <p:spPr>
          <a:xfrm>
            <a:off x="311700" y="1229975"/>
            <a:ext cx="3999900" cy="3339000"/>
          </a:xfrm>
          <a:prstGeom prst="rect">
            <a:avLst/>
          </a:prstGeom>
        </p:spPr>
        <p:txBody>
          <a:bodyPr lIns="91425" tIns="91425" rIns="91425" bIns="91425" anchor="t" anchorCtr="0">
            <a:noAutofit/>
          </a:bodyPr>
          <a:lstStyle/>
          <a:p>
            <a:pPr marL="457200" lvl="0" indent="-228600" rtl="0">
              <a:spcBef>
                <a:spcPts val="0"/>
              </a:spcBef>
            </a:pPr>
            <a:r>
              <a:rPr lang="en"/>
              <a:t>The Long-Term Service Project (LTSP).</a:t>
            </a:r>
          </a:p>
          <a:p>
            <a:pPr marL="457200" lvl="0" indent="-228600" rtl="0">
              <a:spcBef>
                <a:spcPts val="0"/>
              </a:spcBef>
            </a:pPr>
            <a:r>
              <a:rPr lang="en"/>
              <a:t>The LTSP is a key component in successfully completing the Service component of CAS. It will not be the only service activity you undertake but it must be one of them.</a:t>
            </a:r>
          </a:p>
          <a:p>
            <a:pPr marL="457200" lvl="0" indent="-228600" rtl="0">
              <a:spcBef>
                <a:spcPts val="0"/>
              </a:spcBef>
            </a:pPr>
            <a:r>
              <a:rPr lang="en"/>
              <a:t>The LTSP must be with a nonprofit organization in the GTA and occur over a minimum of 4 consecutive months. All LTSPs must begin in DP1. Following are suggested steps for engaging this project:</a:t>
            </a:r>
          </a:p>
          <a:p>
            <a:pPr lvl="0">
              <a:spcBef>
                <a:spcPts val="0"/>
              </a:spcBef>
              <a:buNone/>
            </a:pPr>
            <a:endParaRPr/>
          </a:p>
        </p:txBody>
      </p:sp>
      <p:sp>
        <p:nvSpPr>
          <p:cNvPr id="285" name="Shape 285"/>
          <p:cNvSpPr txBox="1">
            <a:spLocks noGrp="1"/>
          </p:cNvSpPr>
          <p:nvPr>
            <p:ph type="body" idx="2"/>
          </p:nvPr>
        </p:nvSpPr>
        <p:spPr>
          <a:xfrm>
            <a:off x="4832400" y="971455"/>
            <a:ext cx="3999900" cy="3339000"/>
          </a:xfrm>
          <a:prstGeom prst="rect">
            <a:avLst/>
          </a:prstGeom>
        </p:spPr>
        <p:txBody>
          <a:bodyPr lIns="91425" tIns="91425" rIns="91425" bIns="91425" anchor="t" anchorCtr="0">
            <a:noAutofit/>
          </a:bodyPr>
          <a:lstStyle/>
          <a:p>
            <a:pPr marL="457200" lvl="0" indent="-304800" rtl="0">
              <a:spcBef>
                <a:spcPts val="0"/>
              </a:spcBef>
              <a:buSzPct val="100000"/>
            </a:pPr>
            <a:r>
              <a:rPr lang="en" sz="1200"/>
              <a:t>1. Determine a social need in the GTA that you are interested in solving/learning more about.</a:t>
            </a:r>
          </a:p>
          <a:p>
            <a:pPr marL="457200" lvl="0" indent="-304800">
              <a:spcBef>
                <a:spcPts val="0"/>
              </a:spcBef>
              <a:buSzPct val="100000"/>
            </a:pPr>
            <a:r>
              <a:rPr lang="en" sz="1200"/>
              <a:t>2. Investigate the issue finding out as much as you can about it</a:t>
            </a:r>
          </a:p>
          <a:p>
            <a:pPr marL="457200" lvl="0" indent="-304800" rtl="0">
              <a:spcBef>
                <a:spcPts val="0"/>
              </a:spcBef>
              <a:buSzPct val="100000"/>
            </a:pPr>
            <a:r>
              <a:rPr lang="en" sz="1200"/>
              <a:t>3. From there, determine nonprofit organizations that work to address this need.</a:t>
            </a:r>
          </a:p>
          <a:p>
            <a:pPr marL="457200" lvl="0" indent="-304800">
              <a:spcBef>
                <a:spcPts val="0"/>
              </a:spcBef>
              <a:buSzPct val="100000"/>
            </a:pPr>
            <a:r>
              <a:rPr lang="en" sz="1200"/>
              <a:t>4. Contact those places to determine if they are appropriate for you to volunteer.</a:t>
            </a:r>
          </a:p>
          <a:p>
            <a:pPr marL="457200" lvl="0" indent="-304800" rtl="0">
              <a:spcBef>
                <a:spcPts val="0"/>
              </a:spcBef>
              <a:buSzPct val="100000"/>
            </a:pPr>
            <a:r>
              <a:rPr lang="en" sz="1200"/>
              <a:t>5. Set up project in ManageBac seek approval Volunteer</a:t>
            </a:r>
          </a:p>
          <a:p>
            <a:pPr marL="457200" lvl="0" indent="-304800" rtl="0">
              <a:spcBef>
                <a:spcPts val="0"/>
              </a:spcBef>
              <a:buSzPct val="100000"/>
            </a:pPr>
            <a:r>
              <a:rPr lang="en" sz="1200"/>
              <a:t>6. While volunteering, reflect on what needs to happen next. How can YOU be active beyond the organization and TFS to address this issue? Take 1 step to do something.</a:t>
            </a:r>
          </a:p>
          <a:p>
            <a:pPr lvl="0">
              <a:spcBef>
                <a:spcPts val="0"/>
              </a:spcBef>
              <a:buNone/>
            </a:pPr>
            <a:endParaRPr sz="120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LTSP - Service Investigation Form</a:t>
            </a:r>
          </a:p>
        </p:txBody>
      </p:sp>
      <p:pic>
        <p:nvPicPr>
          <p:cNvPr id="291" name="Shape 291"/>
          <p:cNvPicPr preferRelativeResize="0"/>
          <p:nvPr/>
        </p:nvPicPr>
        <p:blipFill>
          <a:blip r:embed="rId3">
            <a:alphaModFix/>
          </a:blip>
          <a:stretch>
            <a:fillRect/>
          </a:stretch>
        </p:blipFill>
        <p:spPr>
          <a:xfrm>
            <a:off x="311700" y="1017800"/>
            <a:ext cx="4312825" cy="3449174"/>
          </a:xfrm>
          <a:prstGeom prst="rect">
            <a:avLst/>
          </a:prstGeom>
          <a:noFill/>
          <a:ln>
            <a:noFill/>
          </a:ln>
        </p:spPr>
      </p:pic>
      <p:pic>
        <p:nvPicPr>
          <p:cNvPr id="292" name="Shape 292"/>
          <p:cNvPicPr preferRelativeResize="0"/>
          <p:nvPr/>
        </p:nvPicPr>
        <p:blipFill>
          <a:blip r:embed="rId4">
            <a:alphaModFix/>
          </a:blip>
          <a:stretch>
            <a:fillRect/>
          </a:stretch>
        </p:blipFill>
        <p:spPr>
          <a:xfrm>
            <a:off x="4624521" y="1042175"/>
            <a:ext cx="4026099" cy="34004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u="sng" dirty="0" smtClean="0">
                <a:solidFill>
                  <a:schemeClr val="hlink"/>
                </a:solidFill>
                <a:hlinkClick r:id="rId3"/>
              </a:rPr>
              <a:t>jericrobertson@gmail.com</a:t>
            </a:r>
            <a:endParaRPr lang="en-CA" u="sng" dirty="0" smtClean="0">
              <a:solidFill>
                <a:schemeClr val="hlink"/>
              </a:solidFill>
              <a:hlinkClick r:id="rId3"/>
            </a:endParaRPr>
          </a:p>
          <a:p>
            <a:pPr lvl="0">
              <a:spcBef>
                <a:spcPts val="0"/>
              </a:spcBef>
              <a:buNone/>
            </a:pPr>
            <a:endParaRPr lang="en-CA" u="sng" dirty="0">
              <a:solidFill>
                <a:schemeClr val="hlink"/>
              </a:solidFill>
              <a:hlinkClick r:id="rId3"/>
            </a:endParaRPr>
          </a:p>
          <a:p>
            <a:pPr lvl="0">
              <a:spcBef>
                <a:spcPts val="0"/>
              </a:spcBef>
              <a:buNone/>
            </a:pPr>
            <a:r>
              <a:rPr lang="en-CA" u="sng" dirty="0" smtClean="0">
                <a:solidFill>
                  <a:schemeClr val="hlink"/>
                </a:solidFill>
                <a:hlinkClick r:id="rId3"/>
              </a:rPr>
              <a:t>tnaik@tfs.ca</a:t>
            </a:r>
            <a:endParaRPr lang="en" u="sng" dirty="0">
              <a:solidFill>
                <a:schemeClr val="hlink"/>
              </a:solidFill>
              <a:hlinkClick r:id="rId3"/>
            </a:endParaRPr>
          </a:p>
          <a:p>
            <a:pPr lvl="0">
              <a:spcBef>
                <a:spcPts val="0"/>
              </a:spcBef>
              <a:buNone/>
            </a:pPr>
            <a:endParaRPr dirty="0"/>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Something to think about…	</a:t>
            </a:r>
          </a:p>
        </p:txBody>
      </p:sp>
      <p:sp>
        <p:nvSpPr>
          <p:cNvPr id="103" name="Shape 10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dirty="0"/>
              <a:t>What are some possible factors that might account for the </a:t>
            </a:r>
            <a:r>
              <a:rPr lang="en" dirty="0" smtClean="0"/>
              <a:t>ineffectiveness?</a:t>
            </a:r>
            <a:endParaRPr lang="en"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How does this message of being an ally connect to </a:t>
            </a:r>
            <a:r>
              <a:rPr lang="en-US" dirty="0" err="1" smtClean="0"/>
              <a:t>Wab</a:t>
            </a:r>
            <a:r>
              <a:rPr lang="en-US" dirty="0" smtClean="0"/>
              <a:t> </a:t>
            </a:r>
            <a:r>
              <a:rPr lang="en-US" dirty="0" err="1" smtClean="0"/>
              <a:t>Kinew’s</a:t>
            </a:r>
            <a:r>
              <a:rPr lang="en-US" dirty="0" smtClean="0"/>
              <a:t> address on Thursday evening?</a:t>
            </a:r>
          </a:p>
          <a:p>
            <a:r>
              <a:rPr lang="en-US" dirty="0" smtClean="0"/>
              <a:t>How are you, or could you and your school community be an </a:t>
            </a:r>
            <a:r>
              <a:rPr lang="en-US" b="1" dirty="0" smtClean="0"/>
              <a:t>ally</a:t>
            </a:r>
            <a:r>
              <a:rPr lang="en-US" dirty="0" smtClean="0"/>
              <a:t>?</a:t>
            </a:r>
            <a:endParaRPr lang="en-US" dirty="0"/>
          </a:p>
        </p:txBody>
      </p:sp>
    </p:spTree>
    <p:extLst>
      <p:ext uri="{BB962C8B-B14F-4D97-AF65-F5344CB8AC3E}">
        <p14:creationId xmlns:p14="http://schemas.microsoft.com/office/powerpoint/2010/main" val="3036578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Take-aways</a:t>
            </a:r>
          </a:p>
        </p:txBody>
      </p:sp>
      <p:sp>
        <p:nvSpPr>
          <p:cNvPr id="109" name="Shape 10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To what extent are naming and defining terms important to our approaches to  ‘service learning’?</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IB Learner Profile</a:t>
            </a:r>
          </a:p>
        </p:txBody>
      </p:sp>
      <p:sp>
        <p:nvSpPr>
          <p:cNvPr id="115" name="Shape 11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What attributes connect to ‘service learning’?</a:t>
            </a:r>
          </a:p>
          <a:p>
            <a:pPr lvl="0">
              <a:spcBef>
                <a:spcPts val="0"/>
              </a:spcBef>
              <a:buNone/>
            </a:pPr>
            <a:endParaRPr/>
          </a:p>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IB Learner Profile</a:t>
            </a:r>
          </a:p>
        </p:txBody>
      </p:sp>
      <p:sp>
        <p:nvSpPr>
          <p:cNvPr id="121" name="Shape 12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endParaRPr/>
          </a:p>
          <a:p>
            <a:pPr marL="457200" lvl="0" indent="-381000">
              <a:spcBef>
                <a:spcPts val="0"/>
              </a:spcBef>
              <a:buSzPct val="100000"/>
            </a:pPr>
            <a:r>
              <a:rPr lang="en" sz="2400"/>
              <a:t>Caring </a:t>
            </a:r>
          </a:p>
          <a:p>
            <a:pPr marL="457200" lvl="0" indent="-381000">
              <a:spcBef>
                <a:spcPts val="0"/>
              </a:spcBef>
              <a:buSzPct val="100000"/>
            </a:pPr>
            <a:r>
              <a:rPr lang="en" sz="2400"/>
              <a:t>Altruiste (French version)</a:t>
            </a:r>
          </a:p>
          <a:p>
            <a:pPr marL="457200" lvl="0" indent="-381000">
              <a:spcBef>
                <a:spcPts val="0"/>
              </a:spcBef>
              <a:buSzPct val="100000"/>
            </a:pPr>
            <a:r>
              <a:rPr lang="en" sz="2400"/>
              <a:t>Solidario (Spanish version)</a:t>
            </a:r>
          </a:p>
          <a:p>
            <a:pPr lvl="0">
              <a:spcBef>
                <a:spcPts val="0"/>
              </a:spcBef>
              <a:buClr>
                <a:srgbClr val="000000"/>
              </a:buClr>
              <a:buSzPct val="61111"/>
              <a:buFont typeface="Arial"/>
              <a:buNone/>
            </a:pPr>
            <a:endParaRPr/>
          </a:p>
          <a:p>
            <a:pPr lvl="0">
              <a:spcBef>
                <a:spcPts val="0"/>
              </a:spcBef>
              <a:buClr>
                <a:schemeClr val="dk1"/>
              </a:buClr>
              <a:buSzPct val="61111"/>
              <a:buFont typeface="Arial"/>
              <a:buNone/>
            </a:pPr>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MYP Development</a:t>
            </a:r>
          </a:p>
        </p:txBody>
      </p:sp>
      <p:sp>
        <p:nvSpPr>
          <p:cNvPr id="127" name="Shape 12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sz="2400"/>
              <a:t>Community Service   			Community and Service </a:t>
            </a:r>
          </a:p>
          <a:p>
            <a:pPr marL="3657600" lvl="0" indent="457200" rtl="0">
              <a:spcBef>
                <a:spcPts val="0"/>
              </a:spcBef>
              <a:buNone/>
            </a:pPr>
            <a:r>
              <a:rPr lang="en" sz="2400"/>
              <a:t>Service as Action</a:t>
            </a:r>
          </a:p>
          <a:p>
            <a:pPr marL="0" lvl="0" indent="0" rtl="0">
              <a:spcBef>
                <a:spcPts val="0"/>
              </a:spcBef>
              <a:buNone/>
            </a:pPr>
            <a:r>
              <a:rPr lang="en" sz="2400"/>
              <a:t>Personal Project  				Community Project</a:t>
            </a:r>
          </a:p>
          <a:p>
            <a:pPr marL="0" lvl="0" indent="0" rtl="0">
              <a:spcBef>
                <a:spcPts val="0"/>
              </a:spcBef>
              <a:buNone/>
            </a:pPr>
            <a:endParaRPr sz="2400"/>
          </a:p>
          <a:p>
            <a:pPr marL="0" lvl="0" indent="0" rtl="0">
              <a:spcBef>
                <a:spcPts val="0"/>
              </a:spcBef>
              <a:buNone/>
            </a:pPr>
            <a:endParaRPr sz="2400"/>
          </a:p>
          <a:p>
            <a:pPr marL="3657600" lvl="0" indent="457200">
              <a:spcBef>
                <a:spcPts val="0"/>
              </a:spcBef>
              <a:buNone/>
            </a:pPr>
            <a:endParaRPr sz="2400"/>
          </a:p>
        </p:txBody>
      </p:sp>
      <p:sp>
        <p:nvSpPr>
          <p:cNvPr id="128" name="Shape 128"/>
          <p:cNvSpPr/>
          <p:nvPr/>
        </p:nvSpPr>
        <p:spPr>
          <a:xfrm>
            <a:off x="3324125" y="1368075"/>
            <a:ext cx="888900" cy="191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7963425" y="1444275"/>
            <a:ext cx="670200" cy="8205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3331825" y="2655875"/>
            <a:ext cx="888900" cy="191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2100</Words>
  <Application>Microsoft Macintosh PowerPoint</Application>
  <PresentationFormat>On-screen Show (16:9)</PresentationFormat>
  <Paragraphs>274</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geometric</vt:lpstr>
      <vt:lpstr>Social Justice, Equity  and Service Learning  in  MYP &amp; DP  Eric Robertson, Tanay Naik TFS – Canada’s International School</vt:lpstr>
      <vt:lpstr>Why are we here?</vt:lpstr>
      <vt:lpstr>Suzanne’s story </vt:lpstr>
      <vt:lpstr>Something to think about… </vt:lpstr>
      <vt:lpstr>PowerPoint Presentation</vt:lpstr>
      <vt:lpstr>Take-aways</vt:lpstr>
      <vt:lpstr>IB Learner Profile</vt:lpstr>
      <vt:lpstr>IB Learner Profile</vt:lpstr>
      <vt:lpstr>MYP Development</vt:lpstr>
      <vt:lpstr>IB programme standards and practices</vt:lpstr>
      <vt:lpstr>IB Resources</vt:lpstr>
      <vt:lpstr>PowerPoint Presentation</vt:lpstr>
      <vt:lpstr>PowerPoint Presentation</vt:lpstr>
      <vt:lpstr>Eric’s story</vt:lpstr>
      <vt:lpstr>Background</vt:lpstr>
      <vt:lpstr>PowerPoint Presentation</vt:lpstr>
      <vt:lpstr>School Trip: Trekking in Nepal</vt:lpstr>
      <vt:lpstr>Helene Tremblay - Families of the World</vt:lpstr>
      <vt:lpstr>PowerPoint Presentation</vt:lpstr>
      <vt:lpstr>Street Youth in Toronto</vt:lpstr>
      <vt:lpstr>Individual &amp; Societies Teacher </vt:lpstr>
      <vt:lpstr>Present</vt:lpstr>
      <vt:lpstr>PowerPoint Presentation</vt:lpstr>
      <vt:lpstr>Outreach Day</vt:lpstr>
      <vt:lpstr>PowerPoint Presentation</vt:lpstr>
      <vt:lpstr>Next Steps</vt:lpstr>
      <vt:lpstr>What’s your professional journey/story? </vt:lpstr>
      <vt:lpstr>Discussion</vt:lpstr>
      <vt:lpstr>Tanay’s Service Learning Professional Journey</vt:lpstr>
      <vt:lpstr>My background</vt:lpstr>
      <vt:lpstr>How has the DP acknowledge the need for these changes?</vt:lpstr>
      <vt:lpstr>Learning Outcomes</vt:lpstr>
      <vt:lpstr>What we do at TFS...the LTSP</vt:lpstr>
      <vt:lpstr>LTSP - Service Investigation Form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Equity  and Service Learning  in  MYP &amp; DP  Eric Robertson, Tanay Naik TFS – Canada’s International School</dc:title>
  <cp:lastModifiedBy>TFS – Canada’s International School</cp:lastModifiedBy>
  <cp:revision>5</cp:revision>
  <dcterms:modified xsi:type="dcterms:W3CDTF">2016-07-17T14:36:29Z</dcterms:modified>
</cp:coreProperties>
</file>