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56" r:id="rId2"/>
    <p:sldId id="257" r:id="rId3"/>
    <p:sldId id="274" r:id="rId4"/>
    <p:sldId id="258" r:id="rId5"/>
    <p:sldId id="259" r:id="rId6"/>
    <p:sldId id="260" r:id="rId7"/>
    <p:sldId id="262" r:id="rId8"/>
    <p:sldId id="263" r:id="rId9"/>
    <p:sldId id="264" r:id="rId10"/>
    <p:sldId id="278" r:id="rId11"/>
    <p:sldId id="279" r:id="rId12"/>
    <p:sldId id="281" r:id="rId13"/>
    <p:sldId id="280" r:id="rId14"/>
    <p:sldId id="282" r:id="rId15"/>
    <p:sldId id="275" r:id="rId16"/>
    <p:sldId id="283" r:id="rId17"/>
    <p:sldId id="268" r:id="rId18"/>
    <p:sldId id="269" r:id="rId19"/>
    <p:sldId id="271" r:id="rId20"/>
    <p:sldId id="272" r:id="rId21"/>
    <p:sldId id="273" r:id="rId22"/>
    <p:sldId id="284" r:id="rId23"/>
  </p:sldIdLst>
  <p:sldSz cx="9144000" cy="6858000" type="screen4x3"/>
  <p:notesSz cx="6858000" cy="9144000"/>
  <p:embeddedFontLst>
    <p:embeddedFont>
      <p:font typeface="PT Sans" panose="020B0604020202020204" charset="0"/>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72" d="100"/>
          <a:sy n="72" d="100"/>
        </p:scale>
        <p:origin x="118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150005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 name="Shape 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59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22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1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46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05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379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30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449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0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24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476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17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371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615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2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28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15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90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9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01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878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238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tart">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7555646" y="6629929"/>
            <a:ext cx="1068334" cy="22806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accent6"/>
              </a:buClr>
              <a:buFont typeface="Arial"/>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623979" y="6629929"/>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219200" y="1319999"/>
            <a:ext cx="5472000" cy="566737"/>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0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a:spLocks noGrp="1"/>
          </p:cNvSpPr>
          <p:nvPr>
            <p:ph type="pic" idx="2"/>
          </p:nvPr>
        </p:nvSpPr>
        <p:spPr>
          <a:xfrm>
            <a:off x="1219200" y="1886736"/>
            <a:ext cx="5472000" cy="4104000"/>
          </a:xfrm>
          <a:prstGeom prst="rect">
            <a:avLst/>
          </a:prstGeom>
          <a:solidFill>
            <a:srgbClr val="CBCBCB"/>
          </a:solidFill>
          <a:ln>
            <a:noFill/>
          </a:ln>
        </p:spPr>
        <p:txBody>
          <a:bodyPr lIns="91425" tIns="91425" rIns="91425" bIns="91425" anchor="t" anchorCtr="0"/>
          <a:lstStyle>
            <a:lvl1pPr marL="0" marR="0" lvl="0" indent="0" algn="ctr" rtl="0">
              <a:lnSpc>
                <a:spcPct val="90000"/>
              </a:lnSpc>
              <a:spcBef>
                <a:spcPts val="400"/>
              </a:spcBef>
              <a:buClr>
                <a:schemeClr val="accent1"/>
              </a:buClr>
              <a:buFont typeface="Arial"/>
              <a:buNone/>
              <a:defRPr sz="2000" b="0" i="0" u="none" strike="noStrike" cap="none">
                <a:solidFill>
                  <a:schemeClr val="accent6"/>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2800" b="0"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2400" b="0"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2000" b="0"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2000" b="0" i="0" u="none" strike="noStrike" cap="none">
                <a:solidFill>
                  <a:schemeClr val="dk1"/>
                </a:solidFill>
                <a:latin typeface="PT Sans"/>
                <a:ea typeface="PT Sans"/>
                <a:cs typeface="PT Sans"/>
                <a:sym typeface="PT Sans"/>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body" idx="1"/>
          </p:nvPr>
        </p:nvSpPr>
        <p:spPr>
          <a:xfrm>
            <a:off x="6843599" y="4960135"/>
            <a:ext cx="1843200" cy="1030600"/>
          </a:xfrm>
          <a:prstGeom prst="rect">
            <a:avLst/>
          </a:prstGeom>
          <a:noFill/>
          <a:ln>
            <a:noFill/>
          </a:ln>
        </p:spPr>
        <p:txBody>
          <a:bodyPr lIns="91425" tIns="91425" rIns="91425" bIns="91425" anchor="b" anchorCtr="0"/>
          <a:lstStyle>
            <a:lvl1pPr marL="0" marR="0" lvl="0" indent="0" algn="l" rtl="0">
              <a:lnSpc>
                <a:spcPct val="100000"/>
              </a:lnSpc>
              <a:spcBef>
                <a:spcPts val="400"/>
              </a:spcBef>
              <a:buClr>
                <a:schemeClr val="accent1"/>
              </a:buClr>
              <a:buFont typeface="Arial"/>
              <a:buNone/>
              <a:defRPr sz="1200" b="0" i="1"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1200" b="0"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000" b="0"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540327" y="3203572"/>
            <a:ext cx="8211786" cy="1588560"/>
          </a:xfrm>
          <a:prstGeom prst="rect">
            <a:avLst/>
          </a:prstGeom>
          <a:noFill/>
          <a:ln>
            <a:noFill/>
          </a:ln>
        </p:spPr>
        <p:txBody>
          <a:bodyPr lIns="91425" tIns="91425" rIns="91425" bIns="91425" anchor="t" anchorCtr="0"/>
          <a:lstStyle>
            <a:lvl1pPr marL="0" marR="0" lvl="0" indent="0" algn="ctr"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540327" y="4792133"/>
            <a:ext cx="8211786" cy="872061"/>
          </a:xfrm>
          <a:prstGeom prst="rect">
            <a:avLst/>
          </a:prstGeom>
          <a:noFill/>
          <a:ln>
            <a:noFill/>
          </a:ln>
        </p:spPr>
        <p:txBody>
          <a:bodyPr lIns="91425" tIns="91425" rIns="91425" bIns="91425" anchor="b" anchorCtr="0"/>
          <a:lstStyle>
            <a:lvl1pPr marL="0" marR="0" lvl="0" indent="0" algn="ctr" rtl="0">
              <a:lnSpc>
                <a:spcPct val="90000"/>
              </a:lnSpc>
              <a:spcBef>
                <a:spcPts val="400"/>
              </a:spcBef>
              <a:buClr>
                <a:schemeClr val="accent1"/>
              </a:buClr>
              <a:buFont typeface="Arial"/>
              <a:buNone/>
              <a:defRPr sz="1800" b="0" i="0" u="none" strike="noStrike" cap="none">
                <a:solidFill>
                  <a:schemeClr val="dk1"/>
                </a:solidFill>
                <a:latin typeface="PT Sans"/>
                <a:ea typeface="PT Sans"/>
                <a:cs typeface="PT Sans"/>
                <a:sym typeface="PT Sans"/>
              </a:defRPr>
            </a:lvl1pPr>
            <a:lvl2pPr marL="457200" marR="0" lvl="1" indent="0" algn="ctr" rtl="0">
              <a:lnSpc>
                <a:spcPct val="90000"/>
              </a:lnSpc>
              <a:spcBef>
                <a:spcPts val="400"/>
              </a:spcBef>
              <a:buClr>
                <a:schemeClr val="dk1"/>
              </a:buClr>
              <a:buFont typeface="Arial"/>
              <a:buNone/>
              <a:defRPr sz="2000" b="0" i="0" u="none" strike="noStrike" cap="none">
                <a:solidFill>
                  <a:srgbClr val="8894B2"/>
                </a:solidFill>
                <a:latin typeface="PT Sans"/>
                <a:ea typeface="PT Sans"/>
                <a:cs typeface="PT Sans"/>
                <a:sym typeface="PT Sans"/>
              </a:defRPr>
            </a:lvl2pPr>
            <a:lvl3pPr marL="914400" marR="0" lvl="2" indent="0" algn="ctr" rtl="0">
              <a:lnSpc>
                <a:spcPct val="90000"/>
              </a:lnSpc>
              <a:spcBef>
                <a:spcPts val="400"/>
              </a:spcBef>
              <a:buClr>
                <a:schemeClr val="accent1"/>
              </a:buClr>
              <a:buFont typeface="Arial"/>
              <a:buNone/>
              <a:defRPr sz="2000" b="0" i="0" u="none" strike="noStrike" cap="none">
                <a:solidFill>
                  <a:srgbClr val="8894B2"/>
                </a:solidFill>
                <a:latin typeface="PT Sans"/>
                <a:ea typeface="PT Sans"/>
                <a:cs typeface="PT Sans"/>
                <a:sym typeface="PT Sans"/>
              </a:defRPr>
            </a:lvl3pPr>
            <a:lvl4pPr marL="1371600" marR="0" lvl="3" indent="0" algn="ctr" rtl="0">
              <a:lnSpc>
                <a:spcPct val="90000"/>
              </a:lnSpc>
              <a:spcBef>
                <a:spcPts val="400"/>
              </a:spcBef>
              <a:buClr>
                <a:srgbClr val="8894B2"/>
              </a:buClr>
              <a:buFont typeface="Merriweather Sans"/>
              <a:buNone/>
              <a:defRPr sz="2000" b="0" i="0" u="none" strike="noStrike" cap="none">
                <a:solidFill>
                  <a:srgbClr val="8894B2"/>
                </a:solidFill>
                <a:latin typeface="PT Sans"/>
                <a:ea typeface="PT Sans"/>
                <a:cs typeface="PT Sans"/>
                <a:sym typeface="PT Sans"/>
              </a:defRPr>
            </a:lvl4pPr>
            <a:lvl5pPr marL="1828800" marR="0" lvl="4" indent="0" algn="ctr" rtl="0">
              <a:lnSpc>
                <a:spcPct val="90000"/>
              </a:lnSpc>
              <a:spcBef>
                <a:spcPts val="400"/>
              </a:spcBef>
              <a:buClr>
                <a:srgbClr val="8894B2"/>
              </a:buClr>
              <a:buFont typeface="Merriweather Sans"/>
              <a:buNone/>
              <a:defRPr sz="2000" b="0" i="0" u="none" strike="noStrike" cap="none">
                <a:solidFill>
                  <a:srgbClr val="8894B2"/>
                </a:solidFill>
                <a:latin typeface="PT Sans"/>
                <a:ea typeface="PT Sans"/>
                <a:cs typeface="PT Sans"/>
                <a:sym typeface="PT Sans"/>
              </a:defRPr>
            </a:lvl5pPr>
            <a:lvl6pPr marL="2286000" marR="0" lvl="5"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6pPr>
            <a:lvl7pPr marL="2743200" marR="0" lvl="6"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7pPr>
            <a:lvl8pPr marL="3200400" marR="0" lvl="7"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8pPr>
            <a:lvl9pPr marL="3657600" marR="0" lvl="8" indent="0" algn="ctr" rtl="0">
              <a:spcBef>
                <a:spcPts val="400"/>
              </a:spcBef>
              <a:buClr>
                <a:srgbClr val="8894B2"/>
              </a:buClr>
              <a:buFont typeface="Arial"/>
              <a:buNone/>
              <a:defRPr sz="2000" b="0" i="0" u="none" strike="noStrike" cap="none">
                <a:solidFill>
                  <a:srgbClr val="8894B2"/>
                </a:solidFill>
                <a:latin typeface="Arial"/>
                <a:ea typeface="Arial"/>
                <a:cs typeface="Arial"/>
                <a:sym typeface="Arial"/>
              </a:defRPr>
            </a:lvl9pPr>
          </a:lstStyle>
          <a:p>
            <a:endParaRPr/>
          </a:p>
        </p:txBody>
      </p:sp>
      <p:sp>
        <p:nvSpPr>
          <p:cNvPr id="17" name="Shape 17"/>
          <p:cNvSpPr txBox="1">
            <a:spLocks noGrp="1"/>
          </p:cNvSpPr>
          <p:nvPr>
            <p:ph type="dt" idx="10"/>
          </p:nvPr>
        </p:nvSpPr>
        <p:spPr>
          <a:xfrm>
            <a:off x="0" y="6629929"/>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1068333" y="6629929"/>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24962" y="1238390"/>
            <a:ext cx="7461838"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1224962" y="2289481"/>
            <a:ext cx="7461838" cy="3901844"/>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224962" y="1238390"/>
            <a:ext cx="7461838"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1224962" y="2209799"/>
            <a:ext cx="3677238" cy="3916363"/>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5011200" y="2209799"/>
            <a:ext cx="3675600" cy="3916363"/>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2239061" y="2184400"/>
            <a:ext cx="6447737" cy="1727199"/>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2239061" y="3911600"/>
            <a:ext cx="6447737" cy="150018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1800" b="0"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1800" b="0" i="0" u="none" strike="noStrike" cap="none">
                <a:solidFill>
                  <a:srgbClr val="8894B2"/>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600" b="0" i="0" u="none" strike="noStrike" cap="none">
                <a:solidFill>
                  <a:srgbClr val="8894B2"/>
                </a:solidFill>
                <a:latin typeface="PT Sans"/>
                <a:ea typeface="PT Sans"/>
                <a:cs typeface="PT Sans"/>
                <a:sym typeface="PT Sans"/>
              </a:defRPr>
            </a:lvl3pPr>
            <a:lvl4pPr marL="1371600" marR="0" lvl="3" indent="0" algn="l" rtl="0">
              <a:lnSpc>
                <a:spcPct val="90000"/>
              </a:lnSpc>
              <a:spcBef>
                <a:spcPts val="400"/>
              </a:spcBef>
              <a:buClr>
                <a:srgbClr val="8894B2"/>
              </a:buClr>
              <a:buFont typeface="Merriweather Sans"/>
              <a:buNone/>
              <a:defRPr sz="1400" b="0" i="0" u="none" strike="noStrike" cap="none">
                <a:solidFill>
                  <a:srgbClr val="8894B2"/>
                </a:solidFill>
                <a:latin typeface="PT Sans"/>
                <a:ea typeface="PT Sans"/>
                <a:cs typeface="PT Sans"/>
                <a:sym typeface="PT Sans"/>
              </a:defRPr>
            </a:lvl4pPr>
            <a:lvl5pPr marL="1828800" marR="0" lvl="4" indent="0" algn="l" rtl="0">
              <a:lnSpc>
                <a:spcPct val="90000"/>
              </a:lnSpc>
              <a:spcBef>
                <a:spcPts val="400"/>
              </a:spcBef>
              <a:buClr>
                <a:srgbClr val="8894B2"/>
              </a:buClr>
              <a:buFont typeface="Merriweather Sans"/>
              <a:buNone/>
              <a:defRPr sz="1400" b="0" i="0" u="none" strike="noStrike" cap="none">
                <a:solidFill>
                  <a:srgbClr val="8894B2"/>
                </a:solidFill>
                <a:latin typeface="PT Sans"/>
                <a:ea typeface="PT Sans"/>
                <a:cs typeface="PT Sans"/>
                <a:sym typeface="PT Sans"/>
              </a:defRPr>
            </a:lvl5pPr>
            <a:lvl6pPr marL="2286000" marR="0" lvl="5"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6pPr>
            <a:lvl7pPr marL="2743200" marR="0" lvl="6"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7pPr>
            <a:lvl8pPr marL="3200400" marR="0" lvl="7"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8pPr>
            <a:lvl9pPr marL="3657600" marR="0" lvl="8" indent="0" algn="l" rtl="0">
              <a:spcBef>
                <a:spcPts val="280"/>
              </a:spcBef>
              <a:buClr>
                <a:srgbClr val="8894B2"/>
              </a:buClr>
              <a:buFont typeface="Arial"/>
              <a:buNone/>
              <a:defRPr sz="1400" b="0" i="0" u="none" strike="noStrike" cap="none">
                <a:solidFill>
                  <a:srgbClr val="8894B2"/>
                </a:solidFill>
                <a:latin typeface="Arial"/>
                <a:ea typeface="Arial"/>
                <a:cs typeface="Arial"/>
                <a:sym typeface="Arial"/>
              </a:defRPr>
            </a:lvl9pPr>
          </a:lstStyle>
          <a:p>
            <a:endParaRPr/>
          </a:p>
        </p:txBody>
      </p:sp>
      <p:sp>
        <p:nvSpPr>
          <p:cNvPr id="35" name="Shape 35"/>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224962" y="1238390"/>
            <a:ext cx="7461838"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1224962" y="2209800"/>
            <a:ext cx="3675600" cy="639762"/>
          </a:xfrm>
          <a:prstGeom prst="rect">
            <a:avLst/>
          </a:prstGeom>
          <a:noFill/>
          <a:ln>
            <a:noFill/>
          </a:ln>
        </p:spPr>
        <p:txBody>
          <a:bodyPr lIns="91425" tIns="91425" rIns="91425" bIns="91425" anchor="t" anchorCtr="0"/>
          <a:lstStyle>
            <a:lvl1pPr marL="0" marR="0" lvl="0" indent="0" algn="l" rtl="0">
              <a:lnSpc>
                <a:spcPct val="90000"/>
              </a:lnSpc>
              <a:spcBef>
                <a:spcPts val="400"/>
              </a:spcBef>
              <a:buClr>
                <a:schemeClr val="accent1"/>
              </a:buClr>
              <a:buFont typeface="Arial"/>
              <a:buNone/>
              <a:defRPr sz="2000" b="1"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2000" b="1"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800" b="1"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1224962" y="2849560"/>
            <a:ext cx="3675600" cy="32766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3"/>
          </p:nvPr>
        </p:nvSpPr>
        <p:spPr>
          <a:xfrm>
            <a:off x="5011200" y="2209800"/>
            <a:ext cx="3675600" cy="639762"/>
          </a:xfrm>
          <a:prstGeom prst="rect">
            <a:avLst/>
          </a:prstGeom>
          <a:noFill/>
          <a:ln>
            <a:noFill/>
          </a:ln>
        </p:spPr>
        <p:txBody>
          <a:bodyPr lIns="91425" tIns="91425" rIns="91425" bIns="91425" anchor="t" anchorCtr="0"/>
          <a:lstStyle>
            <a:lvl1pPr marL="0" marR="0" lvl="0" indent="0" algn="l" rtl="0">
              <a:lnSpc>
                <a:spcPct val="90000"/>
              </a:lnSpc>
              <a:spcBef>
                <a:spcPts val="400"/>
              </a:spcBef>
              <a:buClr>
                <a:schemeClr val="accent1"/>
              </a:buClr>
              <a:buFont typeface="Arial"/>
              <a:buNone/>
              <a:defRPr sz="2000" b="1"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2000" b="1"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800" b="1"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1600" b="1" i="0" u="none" strike="noStrike" cap="none">
                <a:solidFill>
                  <a:schemeClr val="dk1"/>
                </a:solidFill>
                <a:latin typeface="PT Sans"/>
                <a:ea typeface="PT Sans"/>
                <a:cs typeface="PT Sans"/>
                <a:sym typeface="PT Sans"/>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4"/>
          </p:nvPr>
        </p:nvSpPr>
        <p:spPr>
          <a:xfrm>
            <a:off x="5011200" y="2849560"/>
            <a:ext cx="3675600" cy="3276601"/>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224962" y="1238390"/>
            <a:ext cx="7461838"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219200" y="1283183"/>
            <a:ext cx="3225800" cy="1049335"/>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20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4572000" y="1283183"/>
            <a:ext cx="4114800" cy="4965700"/>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2"/>
          </p:nvPr>
        </p:nvSpPr>
        <p:spPr>
          <a:xfrm>
            <a:off x="1219200" y="2332518"/>
            <a:ext cx="3225800" cy="3916363"/>
          </a:xfrm>
          <a:prstGeom prst="rect">
            <a:avLst/>
          </a:prstGeom>
          <a:noFill/>
          <a:ln>
            <a:noFill/>
          </a:ln>
        </p:spPr>
        <p:txBody>
          <a:bodyPr lIns="91425" tIns="91425" rIns="91425" bIns="91425" anchor="t" anchorCtr="0"/>
          <a:lstStyle>
            <a:lvl1pPr marL="0" marR="0" lvl="0" indent="0" algn="l" rtl="0">
              <a:lnSpc>
                <a:spcPct val="90000"/>
              </a:lnSpc>
              <a:spcBef>
                <a:spcPts val="400"/>
              </a:spcBef>
              <a:buClr>
                <a:schemeClr val="accent1"/>
              </a:buClr>
              <a:buFont typeface="Arial"/>
              <a:buNone/>
              <a:defRPr sz="2000" b="0" i="0" u="none" strike="noStrike" cap="none">
                <a:solidFill>
                  <a:schemeClr val="dk1"/>
                </a:solidFill>
                <a:latin typeface="PT Sans"/>
                <a:ea typeface="PT Sans"/>
                <a:cs typeface="PT Sans"/>
                <a:sym typeface="PT Sans"/>
              </a:defRPr>
            </a:lvl1pPr>
            <a:lvl2pPr marL="457200" marR="0" lvl="1" indent="0" algn="l" rtl="0">
              <a:lnSpc>
                <a:spcPct val="90000"/>
              </a:lnSpc>
              <a:spcBef>
                <a:spcPts val="400"/>
              </a:spcBef>
              <a:buClr>
                <a:schemeClr val="dk1"/>
              </a:buClr>
              <a:buFont typeface="Arial"/>
              <a:buNone/>
              <a:defRPr sz="1200" b="0" i="0" u="none" strike="noStrike" cap="none">
                <a:solidFill>
                  <a:schemeClr val="dk1"/>
                </a:solidFill>
                <a:latin typeface="PT Sans"/>
                <a:ea typeface="PT Sans"/>
                <a:cs typeface="PT Sans"/>
                <a:sym typeface="PT Sans"/>
              </a:defRPr>
            </a:lvl2pPr>
            <a:lvl3pPr marL="914400" marR="0" lvl="2" indent="0" algn="l" rtl="0">
              <a:lnSpc>
                <a:spcPct val="90000"/>
              </a:lnSpc>
              <a:spcBef>
                <a:spcPts val="400"/>
              </a:spcBef>
              <a:buClr>
                <a:schemeClr val="accent1"/>
              </a:buClr>
              <a:buFont typeface="Arial"/>
              <a:buNone/>
              <a:defRPr sz="1000" b="0" i="0" u="none" strike="noStrike" cap="none">
                <a:solidFill>
                  <a:schemeClr val="dk1"/>
                </a:solidFill>
                <a:latin typeface="PT Sans"/>
                <a:ea typeface="PT Sans"/>
                <a:cs typeface="PT Sans"/>
                <a:sym typeface="PT Sans"/>
              </a:defRPr>
            </a:lvl3pPr>
            <a:lvl4pPr marL="1371600" marR="0" lvl="3"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4pPr>
            <a:lvl5pPr marL="1828800" marR="0" lvl="4" indent="0" algn="l" rtl="0">
              <a:lnSpc>
                <a:spcPct val="90000"/>
              </a:lnSpc>
              <a:spcBef>
                <a:spcPts val="400"/>
              </a:spcBef>
              <a:buClr>
                <a:schemeClr val="dk1"/>
              </a:buClr>
              <a:buFont typeface="Merriweather Sans"/>
              <a:buNone/>
              <a:defRPr sz="900" b="0" i="0" u="none" strike="noStrike" cap="none">
                <a:solidFill>
                  <a:schemeClr val="dk1"/>
                </a:solidFill>
                <a:latin typeface="PT Sans"/>
                <a:ea typeface="PT Sans"/>
                <a:cs typeface="PT Sans"/>
                <a:sym typeface="PT Sans"/>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24962" y="1238390"/>
            <a:ext cx="7461838" cy="96884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1AB7EA"/>
              </a:buClr>
              <a:buFont typeface="PT Sans"/>
              <a:buNone/>
              <a:defRPr sz="3600" b="1" i="0" u="none" strike="noStrike" cap="none">
                <a:solidFill>
                  <a:srgbClr val="1AB7EA"/>
                </a:solidFill>
                <a:latin typeface="PT Sans"/>
                <a:ea typeface="PT Sans"/>
                <a:cs typeface="PT Sans"/>
                <a:sym typeface="PT San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1224962" y="2289481"/>
            <a:ext cx="7461838" cy="3901844"/>
          </a:xfrm>
          <a:prstGeom prst="rect">
            <a:avLst/>
          </a:prstGeom>
          <a:noFill/>
          <a:ln>
            <a:noFill/>
          </a:ln>
        </p:spPr>
        <p:txBody>
          <a:bodyPr lIns="91425" tIns="91425" rIns="91425" bIns="91425" anchor="t" anchorCtr="0"/>
          <a:lstStyle>
            <a:lvl1pPr marL="288000" marR="0" lvl="0" indent="-110200"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1pPr>
            <a:lvl2pPr marL="576000" marR="0" lvl="1" indent="-118800" algn="l" rtl="0">
              <a:lnSpc>
                <a:spcPct val="90000"/>
              </a:lnSpc>
              <a:spcBef>
                <a:spcPts val="400"/>
              </a:spcBef>
              <a:buClr>
                <a:schemeClr val="dk1"/>
              </a:buClr>
              <a:buSzPct val="140000"/>
              <a:buFont typeface="Arial"/>
              <a:buChar char="•"/>
              <a:defRPr sz="2000" b="0" i="0" u="none" strike="noStrike" cap="none">
                <a:solidFill>
                  <a:schemeClr val="dk1"/>
                </a:solidFill>
                <a:latin typeface="PT Sans"/>
                <a:ea typeface="PT Sans"/>
                <a:cs typeface="PT Sans"/>
                <a:sym typeface="PT Sans"/>
              </a:defRPr>
            </a:lvl2pPr>
            <a:lvl3pPr marL="864000" marR="0" lvl="2" indent="-114699" algn="l" rtl="0">
              <a:lnSpc>
                <a:spcPct val="90000"/>
              </a:lnSpc>
              <a:spcBef>
                <a:spcPts val="400"/>
              </a:spcBef>
              <a:buClr>
                <a:schemeClr val="accent1"/>
              </a:buClr>
              <a:buSzPct val="140000"/>
              <a:buFont typeface="Arial"/>
              <a:buChar char="•"/>
              <a:defRPr sz="2000" b="0" i="0" u="none" strike="noStrike" cap="none">
                <a:solidFill>
                  <a:schemeClr val="dk1"/>
                </a:solidFill>
                <a:latin typeface="PT Sans"/>
                <a:ea typeface="PT Sans"/>
                <a:cs typeface="PT Sans"/>
                <a:sym typeface="PT Sans"/>
              </a:defRPr>
            </a:lvl3pPr>
            <a:lvl4pPr marL="1152000" marR="0" lvl="3" indent="-161400"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4pPr>
            <a:lvl5pPr marL="1440000" marR="0" lvl="4" indent="-169999" algn="l" rtl="0">
              <a:lnSpc>
                <a:spcPct val="90000"/>
              </a:lnSpc>
              <a:spcBef>
                <a:spcPts val="400"/>
              </a:spcBef>
              <a:buClr>
                <a:schemeClr val="dk1"/>
              </a:buClr>
              <a:buSzPct val="100000"/>
              <a:buFont typeface="Merriweather Sans"/>
              <a:buChar char="–"/>
              <a:defRPr sz="2000" b="0" i="0" u="none" strike="noStrike" cap="none">
                <a:solidFill>
                  <a:schemeClr val="dk1"/>
                </a:solidFill>
                <a:latin typeface="PT Sans"/>
                <a:ea typeface="PT Sans"/>
                <a:cs typeface="PT Sans"/>
                <a:sym typeface="PT San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7212065" y="576264"/>
            <a:ext cx="1068334" cy="228069"/>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2239061" y="6475941"/>
            <a:ext cx="3611400" cy="239182"/>
          </a:xfrm>
          <a:prstGeom prst="rect">
            <a:avLst/>
          </a:prstGeom>
          <a:noFill/>
          <a:ln>
            <a:noFill/>
          </a:ln>
        </p:spPr>
        <p:txBody>
          <a:bodyPr lIns="91425" tIns="91425" rIns="91425" bIns="91425" anchor="t" anchorCtr="0"/>
          <a:lstStyle>
            <a:lvl1pPr marL="0" marR="0" lvl="0" indent="0" algn="l" rtl="0">
              <a:spcBef>
                <a:spcPts val="0"/>
              </a:spcBef>
              <a:buNone/>
              <a:defRPr sz="1000" b="0" i="0" u="none" strike="noStrike" cap="none">
                <a:solidFill>
                  <a:schemeClr val="accent6"/>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8280400" y="576264"/>
            <a:ext cx="406399" cy="22806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000" b="0" i="0" u="none" strike="noStrike" cap="none">
                <a:solidFill>
                  <a:schemeClr val="accent6"/>
                </a:solidFill>
                <a:latin typeface="Arial"/>
                <a:ea typeface="Arial"/>
                <a:cs typeface="Arial"/>
                <a:sym typeface="Arial"/>
              </a:rPr>
              <a:t>‹#›</a:t>
            </a:fld>
            <a:endParaRPr lang="en-US" sz="1000" b="0" i="0" u="none" strike="noStrike" cap="none">
              <a:solidFill>
                <a:schemeClr val="accent6"/>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49073" y="1366600"/>
            <a:ext cx="7540052"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smtClean="0"/>
              <a:t>Examples from some of our colleagues</a:t>
            </a:r>
            <a:endParaRPr lang="en-US" dirty="0"/>
          </a:p>
        </p:txBody>
      </p:sp>
      <p:sp>
        <p:nvSpPr>
          <p:cNvPr id="131" name="Shape 131"/>
          <p:cNvSpPr txBox="1">
            <a:spLocks noGrp="1"/>
          </p:cNvSpPr>
          <p:nvPr>
            <p:ph type="body" idx="2"/>
          </p:nvPr>
        </p:nvSpPr>
        <p:spPr>
          <a:xfrm>
            <a:off x="994849" y="2576679"/>
            <a:ext cx="7048500" cy="3276600"/>
          </a:xfrm>
          <a:prstGeom prst="rect">
            <a:avLst/>
          </a:prstGeom>
          <a:noFill/>
          <a:ln>
            <a:noFill/>
          </a:ln>
        </p:spPr>
        <p:txBody>
          <a:bodyPr lIns="0" tIns="0" rIns="0" bIns="0" anchor="t" anchorCtr="0">
            <a:noAutofit/>
          </a:bodyPr>
          <a:lstStyle/>
          <a:p>
            <a:pPr marL="0" lvl="0" indent="0">
              <a:lnSpc>
                <a:spcPct val="115000"/>
              </a:lnSpc>
              <a:spcBef>
                <a:spcPts val="0"/>
              </a:spcBef>
              <a:buNone/>
            </a:pPr>
            <a:r>
              <a:rPr lang="en-US" sz="2400" dirty="0">
                <a:solidFill>
                  <a:schemeClr val="dk2"/>
                </a:solidFill>
              </a:rPr>
              <a:t>You are an atheist who wants to attend a religious-affiliated university because it offers wonderful study abroad programs, but priority is given to students who belong to any type of religion.  Your job as an atheist student is to convince the admissions board with arguments as to why religion should not play a role in the admissions process and the sometimes negative impact of using religion to make decisions.</a:t>
            </a:r>
          </a:p>
        </p:txBody>
      </p:sp>
      <p:sp>
        <p:nvSpPr>
          <p:cNvPr id="132" name="Shape 132"/>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
        <p:nvSpPr>
          <p:cNvPr id="133" name="Shape 133"/>
          <p:cNvSpPr txBox="1">
            <a:spLocks noGrp="1"/>
          </p:cNvSpPr>
          <p:nvPr>
            <p:ph type="body" idx="1"/>
          </p:nvPr>
        </p:nvSpPr>
        <p:spPr>
          <a:xfrm>
            <a:off x="3584749" y="2056700"/>
            <a:ext cx="2201454" cy="639900"/>
          </a:xfrm>
          <a:prstGeom prst="rect">
            <a:avLst/>
          </a:prstGeom>
          <a:noFill/>
          <a:ln>
            <a:noFill/>
          </a:ln>
        </p:spPr>
        <p:txBody>
          <a:bodyPr lIns="0" tIns="0" rIns="0" bIns="0" anchor="t" anchorCtr="0">
            <a:noAutofit/>
          </a:bodyPr>
          <a:lstStyle/>
          <a:p>
            <a:pPr lvl="0">
              <a:spcBef>
                <a:spcPts val="0"/>
              </a:spcBef>
              <a:buSzPct val="25000"/>
            </a:pPr>
            <a:r>
              <a:rPr lang="en-US" dirty="0"/>
              <a:t>Theory of knowledge</a:t>
            </a:r>
          </a:p>
        </p:txBody>
      </p:sp>
    </p:spTree>
    <p:extLst>
      <p:ext uri="{BB962C8B-B14F-4D97-AF65-F5344CB8AC3E}">
        <p14:creationId xmlns:p14="http://schemas.microsoft.com/office/powerpoint/2010/main" val="334602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49073" y="1366600"/>
            <a:ext cx="7540052"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smtClean="0"/>
              <a:t>Examples from some of our colleagues</a:t>
            </a:r>
            <a:endParaRPr lang="en-US" dirty="0"/>
          </a:p>
        </p:txBody>
      </p:sp>
      <p:sp>
        <p:nvSpPr>
          <p:cNvPr id="131" name="Shape 131"/>
          <p:cNvSpPr txBox="1">
            <a:spLocks noGrp="1"/>
          </p:cNvSpPr>
          <p:nvPr>
            <p:ph type="body" idx="2"/>
          </p:nvPr>
        </p:nvSpPr>
        <p:spPr>
          <a:xfrm>
            <a:off x="994849" y="2696600"/>
            <a:ext cx="7048500" cy="3276600"/>
          </a:xfrm>
          <a:prstGeom prst="rect">
            <a:avLst/>
          </a:prstGeom>
          <a:noFill/>
          <a:ln>
            <a:noFill/>
          </a:ln>
        </p:spPr>
        <p:txBody>
          <a:bodyPr lIns="0" tIns="0" rIns="0" bIns="0" anchor="t" anchorCtr="0">
            <a:noAutofit/>
          </a:bodyPr>
          <a:lstStyle/>
          <a:p>
            <a:pPr marL="0" lvl="0" indent="0">
              <a:lnSpc>
                <a:spcPct val="115000"/>
              </a:lnSpc>
              <a:spcBef>
                <a:spcPts val="0"/>
              </a:spcBef>
              <a:buNone/>
            </a:pPr>
            <a:r>
              <a:rPr lang="en-US" sz="2400" dirty="0">
                <a:solidFill>
                  <a:schemeClr val="dk2"/>
                </a:solidFill>
              </a:rPr>
              <a:t>In March 2016,</a:t>
            </a:r>
            <a:r>
              <a:rPr lang="en-US" sz="2400" b="1" dirty="0">
                <a:solidFill>
                  <a:schemeClr val="dk2"/>
                </a:solidFill>
              </a:rPr>
              <a:t> </a:t>
            </a:r>
            <a:r>
              <a:rPr lang="en-US" sz="2400" dirty="0">
                <a:solidFill>
                  <a:schemeClr val="dk2"/>
                </a:solidFill>
              </a:rPr>
              <a:t>an animated version of “Le Petit Prince” debuted in theaters. It was not a straight adaptation of the novel but used elements of the original book to create an original narrative to the delight of St </a:t>
            </a:r>
            <a:r>
              <a:rPr lang="en-US" sz="2400" dirty="0" err="1">
                <a:solidFill>
                  <a:schemeClr val="dk2"/>
                </a:solidFill>
              </a:rPr>
              <a:t>Exupery’s</a:t>
            </a:r>
            <a:r>
              <a:rPr lang="en-US" sz="2400" dirty="0">
                <a:solidFill>
                  <a:schemeClr val="dk2"/>
                </a:solidFill>
              </a:rPr>
              <a:t> followers and fan fiction enthusiasts. As an IB French student, having recently studied the novel and seen the film, you will debut your new ending for St </a:t>
            </a:r>
            <a:r>
              <a:rPr lang="en-US" sz="2400" dirty="0" err="1">
                <a:solidFill>
                  <a:schemeClr val="dk2"/>
                </a:solidFill>
              </a:rPr>
              <a:t>Exupery</a:t>
            </a:r>
            <a:r>
              <a:rPr lang="en-US" sz="2400" dirty="0">
                <a:solidFill>
                  <a:schemeClr val="dk2"/>
                </a:solidFill>
              </a:rPr>
              <a:t> bloggers around the world.</a:t>
            </a:r>
          </a:p>
        </p:txBody>
      </p:sp>
      <p:sp>
        <p:nvSpPr>
          <p:cNvPr id="132" name="Shape 132"/>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
        <p:nvSpPr>
          <p:cNvPr id="133" name="Shape 133"/>
          <p:cNvSpPr txBox="1">
            <a:spLocks noGrp="1"/>
          </p:cNvSpPr>
          <p:nvPr>
            <p:ph type="body" idx="1"/>
          </p:nvPr>
        </p:nvSpPr>
        <p:spPr>
          <a:xfrm>
            <a:off x="2653385" y="2056700"/>
            <a:ext cx="3731428" cy="639900"/>
          </a:xfrm>
          <a:prstGeom prst="rect">
            <a:avLst/>
          </a:prstGeom>
          <a:noFill/>
          <a:ln>
            <a:noFill/>
          </a:ln>
        </p:spPr>
        <p:txBody>
          <a:bodyPr lIns="0" tIns="0" rIns="0" bIns="0" anchor="t" anchorCtr="0">
            <a:noAutofit/>
          </a:bodyPr>
          <a:lstStyle/>
          <a:p>
            <a:pPr lvl="0">
              <a:spcBef>
                <a:spcPts val="0"/>
              </a:spcBef>
              <a:buSzPct val="25000"/>
            </a:pPr>
            <a:r>
              <a:rPr lang="en-US" dirty="0"/>
              <a:t>DP Language acquisition -  French</a:t>
            </a:r>
          </a:p>
        </p:txBody>
      </p:sp>
    </p:spTree>
    <p:extLst>
      <p:ext uri="{BB962C8B-B14F-4D97-AF65-F5344CB8AC3E}">
        <p14:creationId xmlns:p14="http://schemas.microsoft.com/office/powerpoint/2010/main" val="3811993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49073" y="1366600"/>
            <a:ext cx="7540052"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smtClean="0"/>
              <a:t>Examples from some of our colleagues</a:t>
            </a:r>
            <a:endParaRPr lang="en-US" dirty="0"/>
          </a:p>
        </p:txBody>
      </p:sp>
      <p:sp>
        <p:nvSpPr>
          <p:cNvPr id="131" name="Shape 131"/>
          <p:cNvSpPr txBox="1">
            <a:spLocks noGrp="1"/>
          </p:cNvSpPr>
          <p:nvPr>
            <p:ph type="body" idx="2"/>
          </p:nvPr>
        </p:nvSpPr>
        <p:spPr>
          <a:xfrm>
            <a:off x="994849" y="2696600"/>
            <a:ext cx="7048500" cy="3276600"/>
          </a:xfrm>
          <a:prstGeom prst="rect">
            <a:avLst/>
          </a:prstGeom>
          <a:noFill/>
          <a:ln>
            <a:noFill/>
          </a:ln>
        </p:spPr>
        <p:txBody>
          <a:bodyPr lIns="0" tIns="0" rIns="0" bIns="0" anchor="t" anchorCtr="0">
            <a:noAutofit/>
          </a:bodyPr>
          <a:lstStyle/>
          <a:p>
            <a:pPr marL="0" marR="457200" lvl="0" indent="-69850">
              <a:lnSpc>
                <a:spcPct val="100000"/>
              </a:lnSpc>
              <a:spcBef>
                <a:spcPts val="0"/>
              </a:spcBef>
              <a:buClr>
                <a:schemeClr val="dk2"/>
              </a:buClr>
              <a:buSzPct val="61111"/>
              <a:buNone/>
            </a:pPr>
            <a:r>
              <a:rPr lang="en-US" sz="2400" dirty="0">
                <a:solidFill>
                  <a:schemeClr val="dk2"/>
                </a:solidFill>
              </a:rPr>
              <a:t>The theme and deadline for this year’s prestigious Thalia Lukas Creative Arts Juried Show has been announced.  You are a young artist seeking to get exposure and recognition for your art and want to enter a successful submission for the show. You need to design, select the materials, determine the scale and produce and submit an artwork on the theme of Lost or Found by the deadline for submissions to an exhibit.</a:t>
            </a:r>
          </a:p>
        </p:txBody>
      </p:sp>
      <p:sp>
        <p:nvSpPr>
          <p:cNvPr id="132" name="Shape 132"/>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
        <p:nvSpPr>
          <p:cNvPr id="133" name="Shape 133"/>
          <p:cNvSpPr txBox="1">
            <a:spLocks noGrp="1"/>
          </p:cNvSpPr>
          <p:nvPr>
            <p:ph type="body" idx="1"/>
          </p:nvPr>
        </p:nvSpPr>
        <p:spPr>
          <a:xfrm>
            <a:off x="2278505" y="2056700"/>
            <a:ext cx="4106308" cy="639900"/>
          </a:xfrm>
          <a:prstGeom prst="rect">
            <a:avLst/>
          </a:prstGeom>
          <a:noFill/>
          <a:ln>
            <a:noFill/>
          </a:ln>
        </p:spPr>
        <p:txBody>
          <a:bodyPr lIns="0" tIns="0" rIns="0" bIns="0" anchor="t" anchorCtr="0">
            <a:noAutofit/>
          </a:bodyPr>
          <a:lstStyle/>
          <a:p>
            <a:pPr lvl="0">
              <a:spcBef>
                <a:spcPts val="0"/>
              </a:spcBef>
              <a:buSzPct val="25000"/>
            </a:pPr>
            <a:r>
              <a:rPr lang="en-US" dirty="0"/>
              <a:t>MYP </a:t>
            </a:r>
            <a:r>
              <a:rPr lang="en-US" dirty="0" smtClean="0"/>
              <a:t>Arts year 5 </a:t>
            </a:r>
            <a:r>
              <a:rPr lang="en-US" dirty="0"/>
              <a:t>-Drawing and </a:t>
            </a:r>
            <a:r>
              <a:rPr lang="en-US" dirty="0" smtClean="0"/>
              <a:t>painting</a:t>
            </a:r>
            <a:endParaRPr lang="en-US" dirty="0"/>
          </a:p>
        </p:txBody>
      </p:sp>
    </p:spTree>
    <p:extLst>
      <p:ext uri="{BB962C8B-B14F-4D97-AF65-F5344CB8AC3E}">
        <p14:creationId xmlns:p14="http://schemas.microsoft.com/office/powerpoint/2010/main" val="3801827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49073" y="1366600"/>
            <a:ext cx="7540052"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smtClean="0"/>
              <a:t>Examples from some of our colleagues</a:t>
            </a:r>
            <a:endParaRPr lang="en-US" dirty="0"/>
          </a:p>
        </p:txBody>
      </p:sp>
      <p:sp>
        <p:nvSpPr>
          <p:cNvPr id="131" name="Shape 131"/>
          <p:cNvSpPr txBox="1">
            <a:spLocks noGrp="1"/>
          </p:cNvSpPr>
          <p:nvPr>
            <p:ph type="body" idx="2"/>
          </p:nvPr>
        </p:nvSpPr>
        <p:spPr>
          <a:xfrm>
            <a:off x="331955" y="2655250"/>
            <a:ext cx="4817434" cy="3276600"/>
          </a:xfrm>
          <a:prstGeom prst="rect">
            <a:avLst/>
          </a:prstGeom>
          <a:noFill/>
          <a:ln>
            <a:noFill/>
          </a:ln>
        </p:spPr>
        <p:txBody>
          <a:bodyPr wrap="square" lIns="0" tIns="0" rIns="0" bIns="0" anchor="t" anchorCtr="0">
            <a:noAutofit/>
          </a:bodyPr>
          <a:lstStyle/>
          <a:p>
            <a:pPr marL="0" lvl="0" indent="0">
              <a:lnSpc>
                <a:spcPct val="115000"/>
              </a:lnSpc>
              <a:spcBef>
                <a:spcPts val="0"/>
              </a:spcBef>
              <a:buNone/>
            </a:pPr>
            <a:r>
              <a:rPr lang="en-US" sz="2400" dirty="0">
                <a:solidFill>
                  <a:schemeClr val="dk2"/>
                </a:solidFill>
              </a:rPr>
              <a:t>You will go to a neighborhood restaurant and speak only Spanish while ordering your meal. While eating level 4 students will give level 1 students feedback on their story book </a:t>
            </a:r>
            <a:r>
              <a:rPr lang="en-US" sz="2400" dirty="0" err="1">
                <a:solidFill>
                  <a:schemeClr val="dk2"/>
                </a:solidFill>
              </a:rPr>
              <a:t>summatives</a:t>
            </a:r>
            <a:r>
              <a:rPr lang="en-US" sz="2400" dirty="0">
                <a:solidFill>
                  <a:schemeClr val="dk2"/>
                </a:solidFill>
              </a:rPr>
              <a:t>.</a:t>
            </a:r>
          </a:p>
        </p:txBody>
      </p:sp>
      <p:sp>
        <p:nvSpPr>
          <p:cNvPr id="132" name="Shape 132"/>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
        <p:nvSpPr>
          <p:cNvPr id="133" name="Shape 133"/>
          <p:cNvSpPr txBox="1">
            <a:spLocks noGrp="1"/>
          </p:cNvSpPr>
          <p:nvPr>
            <p:ph type="body" idx="1"/>
          </p:nvPr>
        </p:nvSpPr>
        <p:spPr>
          <a:xfrm>
            <a:off x="2211112" y="2015350"/>
            <a:ext cx="4615974" cy="639900"/>
          </a:xfrm>
          <a:prstGeom prst="rect">
            <a:avLst/>
          </a:prstGeom>
          <a:noFill/>
          <a:ln>
            <a:noFill/>
          </a:ln>
        </p:spPr>
        <p:txBody>
          <a:bodyPr lIns="0" tIns="0" rIns="0" bIns="0" anchor="t" anchorCtr="0">
            <a:noAutofit/>
          </a:bodyPr>
          <a:lstStyle/>
          <a:p>
            <a:pPr lvl="0">
              <a:spcBef>
                <a:spcPts val="0"/>
              </a:spcBef>
              <a:buSzPct val="25000"/>
            </a:pPr>
            <a:r>
              <a:rPr lang="en-US" dirty="0"/>
              <a:t>MYP &amp; DP Language acquisition -  Spanish</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7157" b="7354"/>
          <a:stretch/>
        </p:blipFill>
        <p:spPr>
          <a:xfrm>
            <a:off x="5412018" y="2376650"/>
            <a:ext cx="3604127" cy="3627619"/>
          </a:xfrm>
          <a:prstGeom prst="rect">
            <a:avLst/>
          </a:prstGeom>
        </p:spPr>
      </p:pic>
    </p:spTree>
    <p:extLst>
      <p:ext uri="{BB962C8B-B14F-4D97-AF65-F5344CB8AC3E}">
        <p14:creationId xmlns:p14="http://schemas.microsoft.com/office/powerpoint/2010/main" val="3088316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49073" y="1366600"/>
            <a:ext cx="7540052"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smtClean="0"/>
              <a:t>Examples from some of our colleagues</a:t>
            </a:r>
            <a:endParaRPr lang="en-US" dirty="0"/>
          </a:p>
        </p:txBody>
      </p:sp>
      <p:sp>
        <p:nvSpPr>
          <p:cNvPr id="132" name="Shape 132"/>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
        <p:nvSpPr>
          <p:cNvPr id="133" name="Shape 133"/>
          <p:cNvSpPr txBox="1">
            <a:spLocks noGrp="1"/>
          </p:cNvSpPr>
          <p:nvPr>
            <p:ph type="body" idx="1"/>
          </p:nvPr>
        </p:nvSpPr>
        <p:spPr>
          <a:xfrm>
            <a:off x="6365258" y="1966050"/>
            <a:ext cx="2185385" cy="639900"/>
          </a:xfrm>
          <a:prstGeom prst="rect">
            <a:avLst/>
          </a:prstGeom>
          <a:noFill/>
          <a:ln>
            <a:noFill/>
          </a:ln>
        </p:spPr>
        <p:txBody>
          <a:bodyPr lIns="0" tIns="0" rIns="0" bIns="0" anchor="t" anchorCtr="0">
            <a:noAutofit/>
          </a:bodyPr>
          <a:lstStyle/>
          <a:p>
            <a:pPr lvl="0">
              <a:spcBef>
                <a:spcPts val="0"/>
              </a:spcBef>
              <a:buSzPct val="25000"/>
            </a:pPr>
            <a:r>
              <a:rPr lang="en-US" dirty="0" smtClean="0"/>
              <a:t>The Collegian Staff</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21" y="1919931"/>
            <a:ext cx="4572000" cy="4572000"/>
          </a:xfrm>
          <a:prstGeom prst="rect">
            <a:avLst/>
          </a:prstGeom>
        </p:spPr>
      </p:pic>
    </p:spTree>
    <p:extLst>
      <p:ext uri="{BB962C8B-B14F-4D97-AF65-F5344CB8AC3E}">
        <p14:creationId xmlns:p14="http://schemas.microsoft.com/office/powerpoint/2010/main" val="434599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616822" y="1238390"/>
            <a:ext cx="5895366" cy="6274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3600" b="1" i="0" u="none" strike="noStrike" cap="none" dirty="0">
                <a:solidFill>
                  <a:srgbClr val="1AB7EA"/>
                </a:solidFill>
                <a:latin typeface="PT Sans"/>
                <a:ea typeface="PT Sans"/>
                <a:cs typeface="PT Sans"/>
                <a:sym typeface="PT Sans"/>
              </a:rPr>
              <a:t>We have an assignment for you</a:t>
            </a:r>
          </a:p>
        </p:txBody>
      </p:sp>
      <p:sp>
        <p:nvSpPr>
          <p:cNvPr id="92" name="Shape 92"/>
          <p:cNvSpPr txBox="1">
            <a:spLocks noGrp="1"/>
          </p:cNvSpPr>
          <p:nvPr>
            <p:ph type="body" idx="1"/>
          </p:nvPr>
        </p:nvSpPr>
        <p:spPr>
          <a:xfrm>
            <a:off x="149901" y="2055540"/>
            <a:ext cx="8829207" cy="4468710"/>
          </a:xfrm>
          <a:prstGeom prst="rect">
            <a:avLst/>
          </a:prstGeom>
          <a:noFill/>
          <a:ln>
            <a:noFill/>
          </a:ln>
        </p:spPr>
        <p:txBody>
          <a:bodyPr lIns="0" tIns="0" rIns="0" bIns="0" anchor="t" anchorCtr="0">
            <a:noAutofit/>
          </a:bodyPr>
          <a:lstStyle/>
          <a:p>
            <a:pPr marL="288000" marR="0" lvl="0" indent="-288000" algn="l" rtl="0">
              <a:lnSpc>
                <a:spcPct val="90000"/>
              </a:lnSpc>
              <a:spcBef>
                <a:spcPts val="0"/>
              </a:spcBef>
              <a:buClr>
                <a:schemeClr val="accent1"/>
              </a:buClr>
              <a:buSzPct val="140000"/>
              <a:buFont typeface="Arial"/>
              <a:buChar char="•"/>
            </a:pPr>
            <a:r>
              <a:rPr lang="en-US" sz="2800" dirty="0"/>
              <a:t>GRASPS by Wiggins and </a:t>
            </a:r>
            <a:r>
              <a:rPr lang="en-US" sz="2800" dirty="0" err="1"/>
              <a:t>McTighe</a:t>
            </a:r>
            <a:r>
              <a:rPr lang="en-US" sz="2800" dirty="0"/>
              <a:t> - Can provide focus and check for authenticity.</a:t>
            </a:r>
          </a:p>
          <a:p>
            <a:pPr marR="0" lvl="1" algn="l" rtl="0">
              <a:lnSpc>
                <a:spcPct val="90000"/>
              </a:lnSpc>
              <a:spcBef>
                <a:spcPts val="0"/>
              </a:spcBef>
            </a:pPr>
            <a:r>
              <a:rPr lang="en-US" sz="2800" b="1" dirty="0"/>
              <a:t>G</a:t>
            </a:r>
            <a:r>
              <a:rPr lang="en-US" sz="2800" dirty="0"/>
              <a:t>oal, </a:t>
            </a:r>
            <a:r>
              <a:rPr lang="en-US" sz="2800" b="1" dirty="0"/>
              <a:t>R</a:t>
            </a:r>
            <a:r>
              <a:rPr lang="en-US" sz="2800" dirty="0"/>
              <a:t>ole, </a:t>
            </a:r>
            <a:r>
              <a:rPr lang="en-US" sz="2800" b="1" dirty="0"/>
              <a:t>A</a:t>
            </a:r>
            <a:r>
              <a:rPr lang="en-US" sz="2800" dirty="0"/>
              <a:t>udience, </a:t>
            </a:r>
            <a:r>
              <a:rPr lang="en-US" sz="2800" b="1" dirty="0"/>
              <a:t>S</a:t>
            </a:r>
            <a:r>
              <a:rPr lang="en-US" sz="2800" dirty="0"/>
              <a:t>ituation, </a:t>
            </a:r>
            <a:r>
              <a:rPr lang="en-US" sz="2800" b="1" dirty="0"/>
              <a:t>P</a:t>
            </a:r>
            <a:r>
              <a:rPr lang="en-US" sz="2800" dirty="0"/>
              <a:t>roduct, </a:t>
            </a:r>
            <a:r>
              <a:rPr lang="en-US" sz="2800" b="1" dirty="0"/>
              <a:t>S</a:t>
            </a:r>
            <a:r>
              <a:rPr lang="en-US" sz="2800" dirty="0"/>
              <a:t>tandards</a:t>
            </a:r>
          </a:p>
          <a:p>
            <a:pPr marL="457200" marR="0" lvl="0" algn="l" rtl="0">
              <a:lnSpc>
                <a:spcPct val="90000"/>
              </a:lnSpc>
              <a:spcBef>
                <a:spcPts val="0"/>
              </a:spcBef>
              <a:buNone/>
            </a:pPr>
            <a:endParaRPr sz="2800" dirty="0"/>
          </a:p>
          <a:p>
            <a:pPr marL="288000" marR="0" lvl="0" indent="-288000" algn="l" rtl="0">
              <a:lnSpc>
                <a:spcPct val="90000"/>
              </a:lnSpc>
              <a:spcBef>
                <a:spcPts val="0"/>
              </a:spcBef>
              <a:buClr>
                <a:schemeClr val="accent1"/>
              </a:buClr>
              <a:buSzPct val="140000"/>
              <a:buFont typeface="Arial"/>
              <a:buChar char="•"/>
            </a:pPr>
            <a:r>
              <a:rPr lang="en-US" sz="2800" dirty="0" smtClean="0"/>
              <a:t>Think of an authentic learning experience that is relevant to your students that either you or teachers at your school could explore.</a:t>
            </a:r>
          </a:p>
          <a:p>
            <a:pPr marL="288000" marR="0" lvl="0" indent="-288000" algn="l" rtl="0">
              <a:lnSpc>
                <a:spcPct val="90000"/>
              </a:lnSpc>
              <a:spcBef>
                <a:spcPts val="0"/>
              </a:spcBef>
              <a:buClr>
                <a:schemeClr val="accent1"/>
              </a:buClr>
              <a:buSzPct val="140000"/>
              <a:buFont typeface="Arial"/>
              <a:buChar char="•"/>
            </a:pPr>
            <a:endParaRPr lang="en-US" sz="2800" dirty="0"/>
          </a:p>
          <a:p>
            <a:pPr marL="288000" marR="0" lvl="0" indent="-288000" algn="l" rtl="0">
              <a:lnSpc>
                <a:spcPct val="90000"/>
              </a:lnSpc>
              <a:spcBef>
                <a:spcPts val="0"/>
              </a:spcBef>
              <a:buClr>
                <a:schemeClr val="accent1"/>
              </a:buClr>
              <a:buSzPct val="140000"/>
              <a:buFont typeface="Arial"/>
              <a:buChar char="•"/>
            </a:pPr>
            <a:r>
              <a:rPr lang="en-US" sz="2800" dirty="0" smtClean="0"/>
              <a:t>Write </a:t>
            </a:r>
            <a:r>
              <a:rPr lang="en-US" sz="2800" dirty="0"/>
              <a:t>down your </a:t>
            </a:r>
            <a:r>
              <a:rPr lang="en-US" sz="2800" dirty="0" smtClean="0"/>
              <a:t>idea. </a:t>
            </a:r>
          </a:p>
          <a:p>
            <a:pPr marL="288000" marR="0" lvl="0" indent="-288000" algn="l" rtl="0">
              <a:lnSpc>
                <a:spcPct val="90000"/>
              </a:lnSpc>
              <a:spcBef>
                <a:spcPts val="0"/>
              </a:spcBef>
              <a:buClr>
                <a:schemeClr val="accent1"/>
              </a:buClr>
              <a:buSzPct val="140000"/>
              <a:buFont typeface="Arial"/>
              <a:buChar char="•"/>
            </a:pPr>
            <a:endParaRPr lang="en-US" sz="2800" dirty="0"/>
          </a:p>
        </p:txBody>
      </p:sp>
      <p:sp>
        <p:nvSpPr>
          <p:cNvPr id="93" name="Shape 93"/>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Tree>
    <p:extLst>
      <p:ext uri="{BB962C8B-B14F-4D97-AF65-F5344CB8AC3E}">
        <p14:creationId xmlns:p14="http://schemas.microsoft.com/office/powerpoint/2010/main" val="3837415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616822" y="1238390"/>
            <a:ext cx="5895366" cy="6274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3600" b="1" i="0" u="none" strike="noStrike" cap="none" dirty="0">
                <a:solidFill>
                  <a:srgbClr val="1AB7EA"/>
                </a:solidFill>
                <a:latin typeface="PT Sans"/>
                <a:ea typeface="PT Sans"/>
                <a:cs typeface="PT Sans"/>
                <a:sym typeface="PT Sans"/>
              </a:rPr>
              <a:t>We have an assignment for you</a:t>
            </a:r>
          </a:p>
        </p:txBody>
      </p:sp>
      <p:sp>
        <p:nvSpPr>
          <p:cNvPr id="92" name="Shape 92"/>
          <p:cNvSpPr txBox="1">
            <a:spLocks noGrp="1"/>
          </p:cNvSpPr>
          <p:nvPr>
            <p:ph type="body" idx="1"/>
          </p:nvPr>
        </p:nvSpPr>
        <p:spPr>
          <a:xfrm>
            <a:off x="149901" y="2055540"/>
            <a:ext cx="8829207" cy="4468710"/>
          </a:xfrm>
          <a:prstGeom prst="rect">
            <a:avLst/>
          </a:prstGeom>
          <a:noFill/>
          <a:ln>
            <a:noFill/>
          </a:ln>
        </p:spPr>
        <p:txBody>
          <a:bodyPr lIns="0" tIns="0" rIns="0" bIns="0" anchor="t" anchorCtr="0">
            <a:noAutofit/>
          </a:bodyPr>
          <a:lstStyle/>
          <a:p>
            <a:pPr marL="288000" marR="0" lvl="0" indent="-288000" algn="l" rtl="0">
              <a:lnSpc>
                <a:spcPct val="90000"/>
              </a:lnSpc>
              <a:spcBef>
                <a:spcPts val="0"/>
              </a:spcBef>
              <a:buClr>
                <a:schemeClr val="accent1"/>
              </a:buClr>
              <a:buSzPct val="140000"/>
              <a:buFont typeface="Arial"/>
              <a:buChar char="•"/>
            </a:pPr>
            <a:endParaRPr lang="en-US" sz="2800" dirty="0"/>
          </a:p>
          <a:p>
            <a:pPr marL="288000" marR="0" lvl="0" indent="-288000" algn="l" rtl="0">
              <a:lnSpc>
                <a:spcPct val="90000"/>
              </a:lnSpc>
              <a:spcBef>
                <a:spcPts val="0"/>
              </a:spcBef>
              <a:buClr>
                <a:schemeClr val="accent1"/>
              </a:buClr>
              <a:buSzPct val="140000"/>
              <a:buFont typeface="Arial"/>
              <a:buChar char="•"/>
            </a:pPr>
            <a:r>
              <a:rPr lang="en-US" sz="2800" dirty="0"/>
              <a:t>Turn to a </a:t>
            </a:r>
            <a:r>
              <a:rPr lang="en-US" sz="2800" dirty="0" smtClean="0"/>
              <a:t>neighbor and </a:t>
            </a:r>
            <a:r>
              <a:rPr lang="en-US" sz="2800" dirty="0"/>
              <a:t>give a brief overview of your </a:t>
            </a:r>
            <a:r>
              <a:rPr lang="en-US" sz="2800" dirty="0" smtClean="0"/>
              <a:t>idea.</a:t>
            </a:r>
            <a:endParaRPr lang="en-US" sz="2800" dirty="0"/>
          </a:p>
          <a:p>
            <a:pPr marL="0" marR="0" lvl="0" indent="0" algn="l" rtl="0">
              <a:lnSpc>
                <a:spcPct val="90000"/>
              </a:lnSpc>
              <a:spcBef>
                <a:spcPts val="0"/>
              </a:spcBef>
              <a:buNone/>
            </a:pPr>
            <a:endParaRPr sz="2800" dirty="0"/>
          </a:p>
          <a:p>
            <a:pPr marL="288000" marR="0" lvl="0" indent="-288000" algn="l" rtl="0">
              <a:lnSpc>
                <a:spcPct val="90000"/>
              </a:lnSpc>
              <a:spcBef>
                <a:spcPts val="0"/>
              </a:spcBef>
              <a:buClr>
                <a:schemeClr val="accent1"/>
              </a:buClr>
              <a:buSzPct val="140000"/>
              <a:buFont typeface="Arial"/>
              <a:buChar char="•"/>
            </a:pPr>
            <a:r>
              <a:rPr lang="en-US" sz="2800" dirty="0"/>
              <a:t>Hold on to your </a:t>
            </a:r>
            <a:r>
              <a:rPr lang="en-US" sz="2800" dirty="0" smtClean="0"/>
              <a:t>idea! </a:t>
            </a:r>
            <a:r>
              <a:rPr lang="en-US" sz="2800" dirty="0"/>
              <a:t>Y</a:t>
            </a:r>
            <a:r>
              <a:rPr lang="en-US" sz="2800" dirty="0" smtClean="0"/>
              <a:t>ou </a:t>
            </a:r>
            <a:r>
              <a:rPr lang="en-US" sz="2800" dirty="0"/>
              <a:t>may wish to further refine it, entirely change it or keep it as is</a:t>
            </a:r>
          </a:p>
        </p:txBody>
      </p:sp>
      <p:sp>
        <p:nvSpPr>
          <p:cNvPr id="93" name="Shape 93"/>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Tree>
    <p:extLst>
      <p:ext uri="{BB962C8B-B14F-4D97-AF65-F5344CB8AC3E}">
        <p14:creationId xmlns:p14="http://schemas.microsoft.com/office/powerpoint/2010/main" val="1762935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682100" y="1078298"/>
            <a:ext cx="5453218" cy="9686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a:t>Implementing the project</a:t>
            </a:r>
          </a:p>
        </p:txBody>
      </p:sp>
      <p:sp>
        <p:nvSpPr>
          <p:cNvPr id="166" name="Shape 166"/>
          <p:cNvSpPr txBox="1"/>
          <p:nvPr/>
        </p:nvSpPr>
        <p:spPr>
          <a:xfrm>
            <a:off x="0" y="1562648"/>
            <a:ext cx="9039069" cy="4493378"/>
          </a:xfrm>
          <a:prstGeom prst="rect">
            <a:avLst/>
          </a:prstGeom>
          <a:noFill/>
          <a:ln>
            <a:noFill/>
          </a:ln>
        </p:spPr>
        <p:txBody>
          <a:bodyPr lIns="91425" tIns="91425" rIns="91425" bIns="91425" anchor="t" anchorCtr="0">
            <a:noAutofit/>
          </a:bodyPr>
          <a:lstStyle/>
          <a:p>
            <a:pPr marL="457200" lvl="0" indent="-228600" rtl="0">
              <a:lnSpc>
                <a:spcPct val="150000"/>
              </a:lnSpc>
              <a:spcBef>
                <a:spcPts val="0"/>
              </a:spcBef>
              <a:buFont typeface="PT Sans"/>
              <a:buChar char="●"/>
            </a:pPr>
            <a:r>
              <a:rPr lang="en-US" sz="1800" dirty="0">
                <a:solidFill>
                  <a:schemeClr val="dk2"/>
                </a:solidFill>
                <a:latin typeface="PT Sans"/>
                <a:ea typeface="PT Sans"/>
                <a:cs typeface="PT Sans"/>
                <a:sym typeface="PT Sans"/>
              </a:rPr>
              <a:t>MYP Digital Design Year 5 - First and only year of Design for </a:t>
            </a:r>
            <a:r>
              <a:rPr lang="en-US" sz="1800" dirty="0" smtClean="0">
                <a:solidFill>
                  <a:schemeClr val="dk2"/>
                </a:solidFill>
                <a:latin typeface="PT Sans"/>
                <a:ea typeface="PT Sans"/>
                <a:cs typeface="PT Sans"/>
                <a:sym typeface="PT Sans"/>
              </a:rPr>
              <a:t>our students.</a:t>
            </a:r>
          </a:p>
          <a:p>
            <a:pPr marL="457200" lvl="0" indent="-228600" rtl="0">
              <a:lnSpc>
                <a:spcPct val="150000"/>
              </a:lnSpc>
              <a:spcBef>
                <a:spcPts val="0"/>
              </a:spcBef>
              <a:buFont typeface="PT Sans"/>
              <a:buChar char="●"/>
            </a:pPr>
            <a:endParaRPr sz="1800" dirty="0">
              <a:solidFill>
                <a:schemeClr val="dk2"/>
              </a:solidFill>
              <a:latin typeface="PT Sans"/>
              <a:ea typeface="PT Sans"/>
              <a:cs typeface="PT Sans"/>
              <a:sym typeface="PT Sans"/>
            </a:endParaRPr>
          </a:p>
          <a:p>
            <a:pPr marL="457200" lvl="0" indent="-228600" rtl="0">
              <a:lnSpc>
                <a:spcPct val="150000"/>
              </a:lnSpc>
              <a:spcBef>
                <a:spcPts val="0"/>
              </a:spcBef>
              <a:buFont typeface="PT Sans"/>
              <a:buChar char="●"/>
            </a:pPr>
            <a:r>
              <a:rPr lang="en-US" sz="1800" dirty="0">
                <a:solidFill>
                  <a:schemeClr val="dk2"/>
                </a:solidFill>
                <a:latin typeface="PT Sans"/>
                <a:ea typeface="PT Sans"/>
                <a:cs typeface="PT Sans"/>
                <a:sym typeface="PT Sans"/>
              </a:rPr>
              <a:t>A project-based unit that took place over 8 weeks (1 term) - Two previous terms spent learning design cycle, objectives, and aims through smaller more guided projects</a:t>
            </a:r>
            <a:r>
              <a:rPr lang="en-US" sz="1800" dirty="0" smtClean="0">
                <a:solidFill>
                  <a:schemeClr val="dk2"/>
                </a:solidFill>
                <a:latin typeface="PT Sans"/>
                <a:ea typeface="PT Sans"/>
                <a:cs typeface="PT Sans"/>
                <a:sym typeface="PT Sans"/>
              </a:rPr>
              <a:t>.</a:t>
            </a:r>
          </a:p>
          <a:p>
            <a:pPr marL="457200" lvl="0" indent="-228600" rtl="0">
              <a:lnSpc>
                <a:spcPct val="150000"/>
              </a:lnSpc>
              <a:spcBef>
                <a:spcPts val="0"/>
              </a:spcBef>
              <a:buFont typeface="PT Sans"/>
              <a:buChar char="●"/>
            </a:pPr>
            <a:endParaRPr sz="1800" dirty="0">
              <a:solidFill>
                <a:schemeClr val="dk2"/>
              </a:solidFill>
              <a:latin typeface="PT Sans"/>
              <a:ea typeface="PT Sans"/>
              <a:cs typeface="PT Sans"/>
              <a:sym typeface="PT Sans"/>
            </a:endParaRPr>
          </a:p>
          <a:p>
            <a:pPr marL="457200" lvl="0" indent="-228600" rtl="0">
              <a:lnSpc>
                <a:spcPct val="150000"/>
              </a:lnSpc>
              <a:spcBef>
                <a:spcPts val="0"/>
              </a:spcBef>
              <a:buClr>
                <a:schemeClr val="dk2"/>
              </a:buClr>
              <a:buFont typeface="PT Sans"/>
              <a:buChar char="●"/>
            </a:pPr>
            <a:r>
              <a:rPr lang="en-US" sz="1800" dirty="0">
                <a:solidFill>
                  <a:schemeClr val="dk2"/>
                </a:solidFill>
                <a:latin typeface="PT Sans"/>
                <a:ea typeface="PT Sans"/>
                <a:cs typeface="PT Sans"/>
                <a:sym typeface="PT Sans"/>
              </a:rPr>
              <a:t>Followed the design cycle: inquiring and </a:t>
            </a:r>
            <a:r>
              <a:rPr lang="en-US" sz="1800" dirty="0" err="1">
                <a:solidFill>
                  <a:schemeClr val="dk2"/>
                </a:solidFill>
                <a:latin typeface="PT Sans"/>
                <a:ea typeface="PT Sans"/>
                <a:cs typeface="PT Sans"/>
                <a:sym typeface="PT Sans"/>
              </a:rPr>
              <a:t>analysing</a:t>
            </a:r>
            <a:r>
              <a:rPr lang="en-US" sz="1800" dirty="0">
                <a:solidFill>
                  <a:schemeClr val="dk2"/>
                </a:solidFill>
                <a:latin typeface="PT Sans"/>
                <a:ea typeface="PT Sans"/>
                <a:cs typeface="PT Sans"/>
                <a:sym typeface="PT Sans"/>
              </a:rPr>
              <a:t>; developing ideas; creating a solution; evaluating the solution</a:t>
            </a:r>
            <a:r>
              <a:rPr lang="en-US" sz="1800" dirty="0" smtClean="0">
                <a:solidFill>
                  <a:schemeClr val="dk2"/>
                </a:solidFill>
                <a:latin typeface="PT Sans"/>
                <a:ea typeface="PT Sans"/>
                <a:cs typeface="PT Sans"/>
                <a:sym typeface="PT Sans"/>
              </a:rPr>
              <a:t>.</a:t>
            </a:r>
          </a:p>
          <a:p>
            <a:pPr marL="457200" lvl="0" indent="-228600" rtl="0">
              <a:lnSpc>
                <a:spcPct val="150000"/>
              </a:lnSpc>
              <a:spcBef>
                <a:spcPts val="0"/>
              </a:spcBef>
              <a:buClr>
                <a:schemeClr val="dk2"/>
              </a:buClr>
              <a:buFont typeface="PT Sans"/>
              <a:buChar char="●"/>
            </a:pPr>
            <a:endParaRPr sz="1800" dirty="0">
              <a:solidFill>
                <a:schemeClr val="dk2"/>
              </a:solidFill>
              <a:latin typeface="PT Sans"/>
              <a:ea typeface="PT Sans"/>
              <a:cs typeface="PT Sans"/>
              <a:sym typeface="PT Sans"/>
            </a:endParaRPr>
          </a:p>
          <a:p>
            <a:pPr marL="457200" lvl="0" indent="-228600" rtl="0">
              <a:lnSpc>
                <a:spcPct val="150000"/>
              </a:lnSpc>
              <a:spcBef>
                <a:spcPts val="0"/>
              </a:spcBef>
              <a:buClr>
                <a:schemeClr val="dk2"/>
              </a:buClr>
              <a:buFont typeface="PT Sans"/>
              <a:buChar char="●"/>
            </a:pPr>
            <a:r>
              <a:rPr lang="en-US" sz="1800" dirty="0">
                <a:solidFill>
                  <a:schemeClr val="dk2"/>
                </a:solidFill>
                <a:latin typeface="PT Sans"/>
                <a:ea typeface="PT Sans"/>
                <a:cs typeface="PT Sans"/>
                <a:sym typeface="PT Sans"/>
              </a:rPr>
              <a:t>Formative tasks allowed students opportunities to develop factual, procedural, and conceptual knowledge required to successfully undertake project.</a:t>
            </a:r>
          </a:p>
        </p:txBody>
      </p:sp>
      <p:sp>
        <p:nvSpPr>
          <p:cNvPr id="167" name="Shape 167"/>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
                                            <p:txEl>
                                              <p:pRg st="2" end="2"/>
                                            </p:txEl>
                                          </p:spTgt>
                                        </p:tgtEl>
                                        <p:attrNameLst>
                                          <p:attrName>style.visibility</p:attrName>
                                        </p:attrNameLst>
                                      </p:cBhvr>
                                      <p:to>
                                        <p:strVal val="visible"/>
                                      </p:to>
                                    </p:set>
                                    <p:animEffect transition="in" filter="fade">
                                      <p:cBhvr>
                                        <p:cTn id="12" dur="500"/>
                                        <p:tgtEl>
                                          <p:spTgt spid="1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
                                            <p:txEl>
                                              <p:pRg st="4" end="4"/>
                                            </p:txEl>
                                          </p:spTgt>
                                        </p:tgtEl>
                                        <p:attrNameLst>
                                          <p:attrName>style.visibility</p:attrName>
                                        </p:attrNameLst>
                                      </p:cBhvr>
                                      <p:to>
                                        <p:strVal val="visible"/>
                                      </p:to>
                                    </p:set>
                                    <p:animEffect transition="in" filter="fade">
                                      <p:cBhvr>
                                        <p:cTn id="17" dur="500"/>
                                        <p:tgtEl>
                                          <p:spTgt spid="1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6">
                                            <p:txEl>
                                              <p:pRg st="6" end="6"/>
                                            </p:txEl>
                                          </p:spTgt>
                                        </p:tgtEl>
                                        <p:attrNameLst>
                                          <p:attrName>style.visibility</p:attrName>
                                        </p:attrNameLst>
                                      </p:cBhvr>
                                      <p:to>
                                        <p:strVal val="visible"/>
                                      </p:to>
                                    </p:set>
                                    <p:animEffect transition="in" filter="fade">
                                      <p:cBhvr>
                                        <p:cTn id="22" dur="5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2280104" y="1238400"/>
            <a:ext cx="4628759" cy="53043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a:t>Outcomes of the project</a:t>
            </a:r>
          </a:p>
        </p:txBody>
      </p:sp>
      <p:sp>
        <p:nvSpPr>
          <p:cNvPr id="173" name="Shape 173"/>
          <p:cNvSpPr txBox="1"/>
          <p:nvPr/>
        </p:nvSpPr>
        <p:spPr>
          <a:xfrm>
            <a:off x="179881" y="1997236"/>
            <a:ext cx="8829207" cy="3369241"/>
          </a:xfrm>
          <a:prstGeom prst="rect">
            <a:avLst/>
          </a:prstGeom>
          <a:noFill/>
          <a:ln>
            <a:noFill/>
          </a:ln>
        </p:spPr>
        <p:txBody>
          <a:bodyPr lIns="91425" tIns="91425" rIns="91425" bIns="91425" anchor="t" anchorCtr="0">
            <a:noAutofit/>
          </a:bodyPr>
          <a:lstStyle/>
          <a:p>
            <a:pPr marL="457200" lvl="0" indent="-228600" rtl="0">
              <a:spcBef>
                <a:spcPts val="0"/>
              </a:spcBef>
              <a:buFont typeface="PT Sans"/>
              <a:buChar char="●"/>
            </a:pPr>
            <a:r>
              <a:rPr lang="en-US" sz="1800" dirty="0">
                <a:latin typeface="PT Sans"/>
                <a:ea typeface="PT Sans"/>
                <a:cs typeface="PT Sans"/>
                <a:sym typeface="PT Sans"/>
              </a:rPr>
              <a:t>Student engagement was exceptionally high: Several students chose their own or surrounding neighborhoods, which made the experience quite personal. Some student focused areas </a:t>
            </a:r>
            <a:r>
              <a:rPr lang="en-US" sz="1800" dirty="0" smtClean="0">
                <a:latin typeface="PT Sans"/>
                <a:ea typeface="PT Sans"/>
                <a:cs typeface="PT Sans"/>
                <a:sym typeface="PT Sans"/>
              </a:rPr>
              <a:t>affected by </a:t>
            </a:r>
            <a:r>
              <a:rPr lang="en-US" sz="1800" dirty="0">
                <a:latin typeface="PT Sans"/>
                <a:ea typeface="PT Sans"/>
                <a:cs typeface="PT Sans"/>
                <a:sym typeface="PT Sans"/>
              </a:rPr>
              <a:t>recent </a:t>
            </a:r>
            <a:r>
              <a:rPr lang="en-US" sz="1800" dirty="0" smtClean="0">
                <a:latin typeface="PT Sans"/>
                <a:ea typeface="PT Sans"/>
                <a:cs typeface="PT Sans"/>
                <a:sym typeface="PT Sans"/>
              </a:rPr>
              <a:t>riots. </a:t>
            </a:r>
            <a:endParaRPr lang="en-US" sz="1800" dirty="0">
              <a:latin typeface="PT Sans"/>
              <a:ea typeface="PT Sans"/>
              <a:cs typeface="PT Sans"/>
              <a:sym typeface="PT Sans"/>
            </a:endParaRPr>
          </a:p>
          <a:p>
            <a:pPr lvl="0" rtl="0">
              <a:spcBef>
                <a:spcPts val="0"/>
              </a:spcBef>
              <a:buNone/>
            </a:pPr>
            <a:endParaRPr sz="1800" dirty="0">
              <a:latin typeface="PT Sans"/>
              <a:ea typeface="PT Sans"/>
              <a:cs typeface="PT Sans"/>
              <a:sym typeface="PT Sans"/>
            </a:endParaRPr>
          </a:p>
          <a:p>
            <a:pPr marL="457200" lvl="0" indent="-228600" rtl="0">
              <a:spcBef>
                <a:spcPts val="0"/>
              </a:spcBef>
              <a:buFont typeface="PT Sans"/>
              <a:buChar char="●"/>
            </a:pPr>
            <a:r>
              <a:rPr lang="en-US" sz="1800" dirty="0" smtClean="0">
                <a:latin typeface="PT Sans"/>
                <a:ea typeface="PT Sans"/>
                <a:cs typeface="PT Sans"/>
                <a:sym typeface="PT Sans"/>
              </a:rPr>
              <a:t>Built and strengthened </a:t>
            </a:r>
            <a:r>
              <a:rPr lang="en-US" sz="1800" dirty="0">
                <a:latin typeface="PT Sans"/>
                <a:ea typeface="PT Sans"/>
                <a:cs typeface="PT Sans"/>
                <a:sym typeface="PT Sans"/>
              </a:rPr>
              <a:t>relationships with representatives and members of </a:t>
            </a:r>
            <a:r>
              <a:rPr lang="en-US" sz="1800" dirty="0" smtClean="0">
                <a:latin typeface="PT Sans"/>
                <a:ea typeface="PT Sans"/>
                <a:cs typeface="PT Sans"/>
                <a:sym typeface="PT Sans"/>
              </a:rPr>
              <a:t>community;  </a:t>
            </a:r>
            <a:r>
              <a:rPr lang="en-US" sz="1800" dirty="0">
                <a:latin typeface="PT Sans"/>
                <a:ea typeface="PT Sans"/>
                <a:cs typeface="PT Sans"/>
                <a:sym typeface="PT Sans"/>
              </a:rPr>
              <a:t>Delegates, Mayoral candidates, Senatorial candidates, city planners etc. </a:t>
            </a:r>
          </a:p>
          <a:p>
            <a:pPr lvl="0" rtl="0">
              <a:spcBef>
                <a:spcPts val="0"/>
              </a:spcBef>
              <a:buNone/>
            </a:pPr>
            <a:endParaRPr sz="1800" dirty="0">
              <a:latin typeface="PT Sans"/>
              <a:ea typeface="PT Sans"/>
              <a:cs typeface="PT Sans"/>
              <a:sym typeface="PT Sans"/>
            </a:endParaRPr>
          </a:p>
          <a:p>
            <a:pPr marL="457200" lvl="0" indent="-228600" rtl="0">
              <a:spcBef>
                <a:spcPts val="0"/>
              </a:spcBef>
              <a:buFont typeface="PT Sans"/>
              <a:buChar char="●"/>
            </a:pPr>
            <a:r>
              <a:rPr lang="en-US" sz="1800" dirty="0" smtClean="0">
                <a:latin typeface="PT Sans"/>
                <a:ea typeface="PT Sans"/>
                <a:cs typeface="PT Sans"/>
                <a:sym typeface="PT Sans"/>
              </a:rPr>
              <a:t>Head of school attended students’ presentation demonstrating support.</a:t>
            </a:r>
            <a:endParaRPr lang="en-US" sz="1800" dirty="0">
              <a:latin typeface="PT Sans"/>
              <a:ea typeface="PT Sans"/>
              <a:cs typeface="PT Sans"/>
              <a:sym typeface="PT Sans"/>
            </a:endParaRPr>
          </a:p>
          <a:p>
            <a:pPr lvl="0" rtl="0">
              <a:spcBef>
                <a:spcPts val="0"/>
              </a:spcBef>
              <a:buNone/>
            </a:pPr>
            <a:endParaRPr sz="1800" dirty="0">
              <a:latin typeface="PT Sans"/>
              <a:ea typeface="PT Sans"/>
              <a:cs typeface="PT Sans"/>
              <a:sym typeface="PT Sans"/>
            </a:endParaRPr>
          </a:p>
          <a:p>
            <a:pPr marL="457200" lvl="0" indent="-228600" rtl="0">
              <a:spcBef>
                <a:spcPts val="0"/>
              </a:spcBef>
              <a:buFont typeface="PT Sans"/>
              <a:buChar char="●"/>
            </a:pPr>
            <a:r>
              <a:rPr lang="en-US" sz="1800" dirty="0">
                <a:latin typeface="PT Sans"/>
                <a:ea typeface="PT Sans"/>
                <a:cs typeface="PT Sans"/>
                <a:sym typeface="PT Sans"/>
              </a:rPr>
              <a:t>Some students presented before all faculty to demonstrate an example of authentic learning task. This could inspire other teachers to be proactive in creating these tasks.</a:t>
            </a:r>
          </a:p>
          <a:p>
            <a:pPr lvl="0">
              <a:spcBef>
                <a:spcPts val="0"/>
              </a:spcBef>
              <a:buNone/>
            </a:pPr>
            <a:endParaRPr sz="1800" dirty="0">
              <a:latin typeface="PT Sans"/>
              <a:ea typeface="PT Sans"/>
              <a:cs typeface="PT Sans"/>
              <a:sym typeface="PT Sans"/>
            </a:endParaRPr>
          </a:p>
        </p:txBody>
      </p:sp>
      <p:sp>
        <p:nvSpPr>
          <p:cNvPr id="174" name="Shape 174"/>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3">
                                            <p:txEl>
                                              <p:pRg st="2" end="2"/>
                                            </p:txEl>
                                          </p:spTgt>
                                        </p:tgtEl>
                                        <p:attrNameLst>
                                          <p:attrName>style.visibility</p:attrName>
                                        </p:attrNameLst>
                                      </p:cBhvr>
                                      <p:to>
                                        <p:strVal val="visible"/>
                                      </p:to>
                                    </p:set>
                                    <p:animEffect transition="in" filter="fade">
                                      <p:cBhvr>
                                        <p:cTn id="12" dur="500"/>
                                        <p:tgtEl>
                                          <p:spTgt spid="1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3">
                                            <p:txEl>
                                              <p:pRg st="4" end="4"/>
                                            </p:txEl>
                                          </p:spTgt>
                                        </p:tgtEl>
                                        <p:attrNameLst>
                                          <p:attrName>style.visibility</p:attrName>
                                        </p:attrNameLst>
                                      </p:cBhvr>
                                      <p:to>
                                        <p:strVal val="visible"/>
                                      </p:to>
                                    </p:set>
                                    <p:animEffect transition="in" filter="fade">
                                      <p:cBhvr>
                                        <p:cTn id="17" dur="500"/>
                                        <p:tgtEl>
                                          <p:spTgt spid="17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3">
                                            <p:txEl>
                                              <p:pRg st="6" end="6"/>
                                            </p:txEl>
                                          </p:spTgt>
                                        </p:tgtEl>
                                        <p:attrNameLst>
                                          <p:attrName>style.visibility</p:attrName>
                                        </p:attrNameLst>
                                      </p:cBhvr>
                                      <p:to>
                                        <p:strVal val="visible"/>
                                      </p:to>
                                    </p:set>
                                    <p:animEffect transition="in" filter="fade">
                                      <p:cBhvr>
                                        <p:cTn id="22" dur="500"/>
                                        <p:tgtEl>
                                          <p:spTgt spid="1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224962" y="1238390"/>
            <a:ext cx="7461900" cy="9686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a:t>Challenges of the project</a:t>
            </a:r>
          </a:p>
        </p:txBody>
      </p:sp>
      <p:sp>
        <p:nvSpPr>
          <p:cNvPr id="186" name="Shape 186"/>
          <p:cNvSpPr txBox="1"/>
          <p:nvPr/>
        </p:nvSpPr>
        <p:spPr>
          <a:xfrm>
            <a:off x="134911" y="1722739"/>
            <a:ext cx="8814217" cy="3000000"/>
          </a:xfrm>
          <a:prstGeom prst="rect">
            <a:avLst/>
          </a:prstGeom>
          <a:noFill/>
          <a:ln>
            <a:noFill/>
          </a:ln>
        </p:spPr>
        <p:txBody>
          <a:bodyPr lIns="91425" tIns="91425" rIns="91425" bIns="91425" anchor="t" anchorCtr="0">
            <a:noAutofit/>
          </a:bodyPr>
          <a:lstStyle/>
          <a:p>
            <a:pPr marL="457200" lvl="0" indent="-228600" rtl="0">
              <a:lnSpc>
                <a:spcPct val="200000"/>
              </a:lnSpc>
              <a:spcBef>
                <a:spcPts val="0"/>
              </a:spcBef>
              <a:buFont typeface="PT Sans"/>
              <a:buChar char="●"/>
            </a:pPr>
            <a:r>
              <a:rPr lang="en-US" sz="1800" dirty="0" smtClean="0">
                <a:latin typeface="PT Sans"/>
                <a:ea typeface="PT Sans"/>
                <a:cs typeface="PT Sans"/>
                <a:sym typeface="PT Sans"/>
              </a:rPr>
              <a:t>Originality - </a:t>
            </a:r>
            <a:r>
              <a:rPr lang="en-US" sz="1800" dirty="0">
                <a:latin typeface="PT Sans"/>
                <a:ea typeface="PT Sans"/>
                <a:cs typeface="PT Sans"/>
                <a:sym typeface="PT Sans"/>
              </a:rPr>
              <a:t>most students </a:t>
            </a:r>
            <a:r>
              <a:rPr lang="en-US" sz="1800" dirty="0" smtClean="0">
                <a:latin typeface="PT Sans"/>
                <a:ea typeface="PT Sans"/>
                <a:cs typeface="PT Sans"/>
                <a:sym typeface="PT Sans"/>
              </a:rPr>
              <a:t>chose to build Recreation </a:t>
            </a:r>
            <a:r>
              <a:rPr lang="en-US" sz="1800" dirty="0">
                <a:latin typeface="PT Sans"/>
                <a:ea typeface="PT Sans"/>
                <a:cs typeface="PT Sans"/>
                <a:sym typeface="PT Sans"/>
              </a:rPr>
              <a:t>Centers </a:t>
            </a:r>
          </a:p>
          <a:p>
            <a:pPr lvl="0" rtl="0">
              <a:lnSpc>
                <a:spcPct val="200000"/>
              </a:lnSpc>
              <a:spcBef>
                <a:spcPts val="0"/>
              </a:spcBef>
              <a:buNone/>
            </a:pPr>
            <a:endParaRPr sz="1800" dirty="0">
              <a:latin typeface="PT Sans"/>
              <a:ea typeface="PT Sans"/>
              <a:cs typeface="PT Sans"/>
              <a:sym typeface="PT Sans"/>
            </a:endParaRPr>
          </a:p>
          <a:p>
            <a:pPr marL="457200" lvl="0" indent="-228600" rtl="0">
              <a:lnSpc>
                <a:spcPct val="200000"/>
              </a:lnSpc>
              <a:spcBef>
                <a:spcPts val="0"/>
              </a:spcBef>
              <a:buFont typeface="PT Sans"/>
              <a:buChar char="●"/>
            </a:pPr>
            <a:r>
              <a:rPr lang="en-US" sz="1800" dirty="0">
                <a:latin typeface="PT Sans"/>
                <a:ea typeface="PT Sans"/>
                <a:cs typeface="PT Sans"/>
                <a:sym typeface="PT Sans"/>
              </a:rPr>
              <a:t>Over 100 individuals invited; 30 </a:t>
            </a:r>
            <a:r>
              <a:rPr lang="en-US" sz="1800" dirty="0" smtClean="0">
                <a:latin typeface="PT Sans"/>
                <a:ea typeface="PT Sans"/>
                <a:cs typeface="PT Sans"/>
                <a:sym typeface="PT Sans"/>
              </a:rPr>
              <a:t>RSVP including mayor and governor - </a:t>
            </a:r>
            <a:r>
              <a:rPr lang="en-US" sz="1800" dirty="0">
                <a:latin typeface="PT Sans"/>
                <a:ea typeface="PT Sans"/>
                <a:cs typeface="PT Sans"/>
                <a:sym typeface="PT Sans"/>
              </a:rPr>
              <a:t>6 </a:t>
            </a:r>
            <a:r>
              <a:rPr lang="en-US" sz="1800" dirty="0" smtClean="0">
                <a:latin typeface="PT Sans"/>
                <a:ea typeface="PT Sans"/>
                <a:cs typeface="PT Sans"/>
                <a:sym typeface="PT Sans"/>
              </a:rPr>
              <a:t>attended</a:t>
            </a:r>
          </a:p>
          <a:p>
            <a:pPr marL="457200" lvl="0" indent="-228600" rtl="0">
              <a:lnSpc>
                <a:spcPct val="200000"/>
              </a:lnSpc>
              <a:spcBef>
                <a:spcPts val="0"/>
              </a:spcBef>
              <a:buFont typeface="PT Sans"/>
              <a:buChar char="●"/>
            </a:pPr>
            <a:endParaRPr sz="1800" dirty="0">
              <a:latin typeface="PT Sans"/>
              <a:ea typeface="PT Sans"/>
              <a:cs typeface="PT Sans"/>
              <a:sym typeface="PT Sans"/>
            </a:endParaRPr>
          </a:p>
          <a:p>
            <a:pPr marL="457200" lvl="0" indent="-228600" rtl="0">
              <a:lnSpc>
                <a:spcPct val="200000"/>
              </a:lnSpc>
              <a:spcBef>
                <a:spcPts val="0"/>
              </a:spcBef>
              <a:buFont typeface="PT Sans"/>
              <a:buChar char="●"/>
            </a:pPr>
            <a:r>
              <a:rPr lang="en-US" sz="1800" dirty="0">
                <a:latin typeface="PT Sans"/>
                <a:ea typeface="PT Sans"/>
                <a:cs typeface="PT Sans"/>
                <a:sym typeface="PT Sans"/>
              </a:rPr>
              <a:t>L</a:t>
            </a:r>
            <a:r>
              <a:rPr lang="en-US" sz="1800" dirty="0" smtClean="0">
                <a:latin typeface="PT Sans"/>
                <a:ea typeface="PT Sans"/>
                <a:cs typeface="PT Sans"/>
                <a:sym typeface="PT Sans"/>
              </a:rPr>
              <a:t>ocal </a:t>
            </a:r>
            <a:r>
              <a:rPr lang="en-US" sz="1800" dirty="0">
                <a:latin typeface="PT Sans"/>
                <a:ea typeface="PT Sans"/>
                <a:cs typeface="PT Sans"/>
                <a:sym typeface="PT Sans"/>
              </a:rPr>
              <a:t>media outlets </a:t>
            </a:r>
            <a:r>
              <a:rPr lang="en-US" sz="1800" dirty="0" smtClean="0">
                <a:latin typeface="PT Sans"/>
                <a:ea typeface="PT Sans"/>
                <a:cs typeface="PT Sans"/>
                <a:sym typeface="PT Sans"/>
              </a:rPr>
              <a:t>were contacted </a:t>
            </a:r>
            <a:r>
              <a:rPr lang="en-US" sz="1800" dirty="0">
                <a:latin typeface="PT Sans"/>
                <a:ea typeface="PT Sans"/>
                <a:cs typeface="PT Sans"/>
                <a:sym typeface="PT Sans"/>
              </a:rPr>
              <a:t>with press </a:t>
            </a:r>
            <a:r>
              <a:rPr lang="en-US" sz="1800" dirty="0" smtClean="0">
                <a:latin typeface="PT Sans"/>
                <a:ea typeface="PT Sans"/>
                <a:cs typeface="PT Sans"/>
                <a:sym typeface="PT Sans"/>
              </a:rPr>
              <a:t>briefing - One </a:t>
            </a:r>
            <a:r>
              <a:rPr lang="en-US" sz="1800" dirty="0">
                <a:latin typeface="PT Sans"/>
                <a:ea typeface="PT Sans"/>
                <a:cs typeface="PT Sans"/>
                <a:sym typeface="PT Sans"/>
              </a:rPr>
              <a:t>online periodical ran story</a:t>
            </a:r>
          </a:p>
          <a:p>
            <a:pPr lvl="0" rtl="0">
              <a:lnSpc>
                <a:spcPct val="200000"/>
              </a:lnSpc>
              <a:spcBef>
                <a:spcPts val="0"/>
              </a:spcBef>
              <a:buNone/>
            </a:pPr>
            <a:endParaRPr sz="1800" dirty="0">
              <a:latin typeface="PT Sans"/>
              <a:ea typeface="PT Sans"/>
              <a:cs typeface="PT Sans"/>
              <a:sym typeface="PT Sans"/>
            </a:endParaRPr>
          </a:p>
        </p:txBody>
      </p:sp>
      <p:sp>
        <p:nvSpPr>
          <p:cNvPr id="187" name="Shape 187"/>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5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6">
                                            <p:txEl>
                                              <p:pRg st="2" end="2"/>
                                            </p:txEl>
                                          </p:spTgt>
                                        </p:tgtEl>
                                        <p:attrNameLst>
                                          <p:attrName>style.visibility</p:attrName>
                                        </p:attrNameLst>
                                      </p:cBhvr>
                                      <p:to>
                                        <p:strVal val="visible"/>
                                      </p:to>
                                    </p:set>
                                    <p:animEffect transition="in" filter="fade">
                                      <p:cBhvr>
                                        <p:cTn id="12" dur="500"/>
                                        <p:tgtEl>
                                          <p:spTgt spid="1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
                                            <p:txEl>
                                              <p:pRg st="4" end="4"/>
                                            </p:txEl>
                                          </p:spTgt>
                                        </p:tgtEl>
                                        <p:attrNameLst>
                                          <p:attrName>style.visibility</p:attrName>
                                        </p:attrNameLst>
                                      </p:cBhvr>
                                      <p:to>
                                        <p:strVal val="visible"/>
                                      </p:to>
                                    </p:set>
                                    <p:animEffect transition="in" filter="fade">
                                      <p:cBhvr>
                                        <p:cTn id="17" dur="500"/>
                                        <p:tgtEl>
                                          <p:spTgt spid="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1506121" y="3230464"/>
            <a:ext cx="6280198" cy="1588560"/>
          </a:xfrm>
          <a:prstGeom prst="rect">
            <a:avLst/>
          </a:prstGeom>
          <a:noFill/>
          <a:ln>
            <a:noFill/>
          </a:ln>
        </p:spPr>
        <p:txBody>
          <a:bodyPr lIns="0" tIns="0" rIns="0" bIns="0" anchor="t" anchorCtr="0">
            <a:noAutofit/>
          </a:bodyPr>
          <a:lstStyle/>
          <a:p>
            <a:pPr marL="0" marR="0" lvl="0" indent="0" algn="ctr" rtl="0">
              <a:lnSpc>
                <a:spcPct val="90000"/>
              </a:lnSpc>
              <a:spcBef>
                <a:spcPts val="0"/>
              </a:spcBef>
              <a:buClr>
                <a:srgbClr val="1AB7EA"/>
              </a:buClr>
              <a:buSzPct val="25000"/>
              <a:buFont typeface="PT Sans"/>
              <a:buNone/>
            </a:pPr>
            <a:r>
              <a:rPr lang="en-US" sz="3600" b="1" i="0" u="none" strike="noStrike" cap="none" dirty="0">
                <a:solidFill>
                  <a:srgbClr val="1AB7EA"/>
                </a:solidFill>
                <a:latin typeface="PT Sans"/>
                <a:ea typeface="PT Sans"/>
                <a:cs typeface="PT Sans"/>
                <a:sym typeface="PT Sans"/>
              </a:rPr>
              <a:t>Creating Authentic Units to Motivate Learners</a:t>
            </a:r>
          </a:p>
        </p:txBody>
      </p:sp>
      <p:sp>
        <p:nvSpPr>
          <p:cNvPr id="79" name="Shape 79"/>
          <p:cNvSpPr txBox="1">
            <a:spLocks noGrp="1"/>
          </p:cNvSpPr>
          <p:nvPr>
            <p:ph type="subTitle" idx="1"/>
          </p:nvPr>
        </p:nvSpPr>
        <p:spPr>
          <a:xfrm>
            <a:off x="540327" y="4345394"/>
            <a:ext cx="8211786" cy="473630"/>
          </a:xfrm>
          <a:prstGeom prst="rect">
            <a:avLst/>
          </a:prstGeom>
          <a:noFill/>
          <a:ln>
            <a:noFill/>
          </a:ln>
        </p:spPr>
        <p:txBody>
          <a:bodyPr lIns="0" tIns="0" rIns="0" bIns="0" anchor="b" anchorCtr="0">
            <a:noAutofit/>
          </a:bodyPr>
          <a:lstStyle/>
          <a:p>
            <a:pPr lvl="0">
              <a:spcBef>
                <a:spcPts val="0"/>
              </a:spcBef>
              <a:buSzPct val="25000"/>
            </a:pPr>
            <a:r>
              <a:rPr lang="en-US" sz="1800" b="0" i="0" u="none" strike="noStrike" cap="none" dirty="0">
                <a:solidFill>
                  <a:schemeClr val="dk1"/>
                </a:solidFill>
                <a:latin typeface="PT Sans"/>
                <a:ea typeface="PT Sans"/>
                <a:cs typeface="PT Sans"/>
                <a:sym typeface="PT Sans"/>
              </a:rPr>
              <a:t>Presented by </a:t>
            </a:r>
            <a:r>
              <a:rPr lang="en-US" dirty="0"/>
              <a:t>Peter Swartley and Jesse </a:t>
            </a:r>
            <a:r>
              <a:rPr lang="en-US" dirty="0" smtClean="0"/>
              <a:t>Lang</a:t>
            </a:r>
            <a:endParaRPr lang="en-US" sz="1800" b="0" i="0" u="none" strike="noStrike" cap="none" dirty="0">
              <a:solidFill>
                <a:schemeClr val="dk1"/>
              </a:solidFill>
              <a:latin typeface="PT Sans"/>
              <a:ea typeface="PT Sans"/>
              <a:cs typeface="PT Sans"/>
              <a:sym typeface="PT San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224962" y="1238390"/>
            <a:ext cx="7461900" cy="9686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a:t>Return </a:t>
            </a:r>
            <a:r>
              <a:rPr lang="en-US" dirty="0" smtClean="0"/>
              <a:t>to your </a:t>
            </a:r>
            <a:r>
              <a:rPr lang="en-US" dirty="0"/>
              <a:t>assignment</a:t>
            </a:r>
          </a:p>
        </p:txBody>
      </p:sp>
      <p:sp>
        <p:nvSpPr>
          <p:cNvPr id="193" name="Shape 193"/>
          <p:cNvSpPr txBox="1"/>
          <p:nvPr/>
        </p:nvSpPr>
        <p:spPr>
          <a:xfrm>
            <a:off x="269823" y="1722738"/>
            <a:ext cx="8417039" cy="3253995"/>
          </a:xfrm>
          <a:prstGeom prst="rect">
            <a:avLst/>
          </a:prstGeom>
          <a:noFill/>
          <a:ln>
            <a:noFill/>
          </a:ln>
        </p:spPr>
        <p:txBody>
          <a:bodyPr lIns="91425" tIns="91425" rIns="91425" bIns="91425" anchor="t" anchorCtr="0">
            <a:noAutofit/>
          </a:bodyPr>
          <a:lstStyle/>
          <a:p>
            <a:pPr marL="457200" lvl="0" indent="-228600" rtl="0">
              <a:lnSpc>
                <a:spcPct val="200000"/>
              </a:lnSpc>
              <a:spcBef>
                <a:spcPts val="0"/>
              </a:spcBef>
              <a:buFont typeface="PT Sans"/>
              <a:buChar char="●"/>
            </a:pPr>
            <a:r>
              <a:rPr lang="en-US" sz="2000" dirty="0">
                <a:latin typeface="PT Sans"/>
                <a:ea typeface="PT Sans"/>
                <a:cs typeface="PT Sans"/>
                <a:sym typeface="PT Sans"/>
              </a:rPr>
              <a:t>What </a:t>
            </a:r>
            <a:r>
              <a:rPr lang="en-US" sz="2000" dirty="0" smtClean="0">
                <a:latin typeface="PT Sans"/>
                <a:ea typeface="PT Sans"/>
                <a:cs typeface="PT Sans"/>
                <a:sym typeface="PT Sans"/>
              </a:rPr>
              <a:t>are the next steps required to implement this authentic project?</a:t>
            </a:r>
            <a:endParaRPr lang="en-US" sz="2000" dirty="0">
              <a:latin typeface="PT Sans"/>
              <a:ea typeface="PT Sans"/>
              <a:cs typeface="PT Sans"/>
              <a:sym typeface="PT Sans"/>
            </a:endParaRPr>
          </a:p>
          <a:p>
            <a:pPr marL="457200" lvl="0" indent="-228600" rtl="0">
              <a:lnSpc>
                <a:spcPct val="200000"/>
              </a:lnSpc>
              <a:spcBef>
                <a:spcPts val="0"/>
              </a:spcBef>
              <a:buFont typeface="PT Sans"/>
              <a:buChar char="●"/>
            </a:pPr>
            <a:r>
              <a:rPr lang="en-US" sz="2000" dirty="0">
                <a:latin typeface="PT Sans"/>
                <a:ea typeface="PT Sans"/>
                <a:cs typeface="PT Sans"/>
                <a:sym typeface="PT Sans"/>
              </a:rPr>
              <a:t>What potential </a:t>
            </a:r>
            <a:r>
              <a:rPr lang="en-US" sz="2000" dirty="0" smtClean="0">
                <a:latin typeface="PT Sans"/>
                <a:ea typeface="PT Sans"/>
                <a:cs typeface="PT Sans"/>
                <a:sym typeface="PT Sans"/>
              </a:rPr>
              <a:t>community partnerships </a:t>
            </a:r>
            <a:r>
              <a:rPr lang="en-US" sz="2000" dirty="0">
                <a:latin typeface="PT Sans"/>
                <a:ea typeface="PT Sans"/>
                <a:cs typeface="PT Sans"/>
                <a:sym typeface="PT Sans"/>
              </a:rPr>
              <a:t>could be </a:t>
            </a:r>
            <a:r>
              <a:rPr lang="en-US" sz="2000" dirty="0" smtClean="0">
                <a:latin typeface="PT Sans"/>
                <a:ea typeface="PT Sans"/>
                <a:cs typeface="PT Sans"/>
                <a:sym typeface="PT Sans"/>
              </a:rPr>
              <a:t>formed?</a:t>
            </a:r>
            <a:endParaRPr lang="en-US" sz="2000" dirty="0">
              <a:latin typeface="PT Sans"/>
              <a:ea typeface="PT Sans"/>
              <a:cs typeface="PT Sans"/>
              <a:sym typeface="PT Sans"/>
            </a:endParaRPr>
          </a:p>
          <a:p>
            <a:pPr marL="457200" lvl="0" indent="-228600" rtl="0">
              <a:lnSpc>
                <a:spcPct val="200000"/>
              </a:lnSpc>
              <a:spcBef>
                <a:spcPts val="0"/>
              </a:spcBef>
              <a:buFont typeface="PT Sans"/>
              <a:buChar char="●"/>
            </a:pPr>
            <a:r>
              <a:rPr lang="en-US" sz="2000" dirty="0">
                <a:latin typeface="PT Sans"/>
                <a:ea typeface="PT Sans"/>
                <a:cs typeface="PT Sans"/>
                <a:sym typeface="PT Sans"/>
              </a:rPr>
              <a:t>How might you encourage others to develop authentic projects in their subject-groups</a:t>
            </a:r>
            <a:r>
              <a:rPr lang="en-US" sz="2000" dirty="0" smtClean="0">
                <a:latin typeface="PT Sans"/>
                <a:ea typeface="PT Sans"/>
                <a:cs typeface="PT Sans"/>
                <a:sym typeface="PT Sans"/>
              </a:rPr>
              <a:t>? What interdisciplinary learning could take place?</a:t>
            </a:r>
            <a:endParaRPr lang="en-US" sz="2000" dirty="0">
              <a:latin typeface="PT Sans"/>
              <a:ea typeface="PT Sans"/>
              <a:cs typeface="PT Sans"/>
              <a:sym typeface="PT Sans"/>
            </a:endParaRPr>
          </a:p>
        </p:txBody>
      </p:sp>
      <p:sp>
        <p:nvSpPr>
          <p:cNvPr id="194" name="Shape 194"/>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998356" y="1212900"/>
            <a:ext cx="3147299"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a:t>Works cited</a:t>
            </a:r>
          </a:p>
        </p:txBody>
      </p:sp>
      <p:sp>
        <p:nvSpPr>
          <p:cNvPr id="200" name="Shape 200"/>
          <p:cNvSpPr txBox="1"/>
          <p:nvPr/>
        </p:nvSpPr>
        <p:spPr>
          <a:xfrm>
            <a:off x="539761" y="2181600"/>
            <a:ext cx="8064487" cy="3559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600" i="1" dirty="0">
                <a:solidFill>
                  <a:schemeClr val="dk2"/>
                </a:solidFill>
                <a:latin typeface="PT Sans"/>
                <a:ea typeface="PT Sans"/>
                <a:cs typeface="PT Sans"/>
                <a:sym typeface="PT Sans"/>
              </a:rPr>
              <a:t>From principles into Practice</a:t>
            </a:r>
            <a:r>
              <a:rPr lang="en-US" sz="1600" dirty="0">
                <a:solidFill>
                  <a:schemeClr val="dk2"/>
                </a:solidFill>
                <a:latin typeface="PT Sans"/>
                <a:ea typeface="PT Sans"/>
                <a:cs typeface="PT Sans"/>
                <a:sym typeface="PT Sans"/>
              </a:rPr>
              <a:t>. IBO 2014</a:t>
            </a:r>
          </a:p>
          <a:p>
            <a:pPr lvl="0" rtl="0">
              <a:lnSpc>
                <a:spcPct val="115000"/>
              </a:lnSpc>
              <a:spcBef>
                <a:spcPts val="0"/>
              </a:spcBef>
              <a:buNone/>
            </a:pPr>
            <a:endParaRPr sz="1600" dirty="0">
              <a:solidFill>
                <a:schemeClr val="dk2"/>
              </a:solidFill>
              <a:latin typeface="PT Sans"/>
              <a:ea typeface="PT Sans"/>
              <a:cs typeface="PT Sans"/>
              <a:sym typeface="PT Sans"/>
            </a:endParaRPr>
          </a:p>
          <a:p>
            <a:pPr lvl="0" rtl="0">
              <a:lnSpc>
                <a:spcPct val="115000"/>
              </a:lnSpc>
              <a:spcBef>
                <a:spcPts val="0"/>
              </a:spcBef>
              <a:buNone/>
            </a:pPr>
            <a:r>
              <a:rPr lang="en-US" sz="1600" dirty="0">
                <a:solidFill>
                  <a:schemeClr val="dk2"/>
                </a:solidFill>
                <a:latin typeface="PT Sans"/>
                <a:ea typeface="PT Sans"/>
                <a:cs typeface="PT Sans"/>
                <a:sym typeface="PT Sans"/>
              </a:rPr>
              <a:t>Herrington, A.J &amp; Herrington, J.A. (2007). What is an authentic learning environment?. In L.A. Tomei (Eds.), Online and distance learning: Concepts, methodologies, and applications (pp.68-77). Hershey, PA: Information Science Reference.</a:t>
            </a:r>
          </a:p>
          <a:p>
            <a:pPr lvl="0" rtl="0">
              <a:lnSpc>
                <a:spcPct val="115000"/>
              </a:lnSpc>
              <a:spcBef>
                <a:spcPts val="0"/>
              </a:spcBef>
              <a:buNone/>
            </a:pPr>
            <a:endParaRPr sz="1600" dirty="0">
              <a:solidFill>
                <a:schemeClr val="dk2"/>
              </a:solidFill>
              <a:latin typeface="PT Sans"/>
              <a:ea typeface="PT Sans"/>
              <a:cs typeface="PT Sans"/>
              <a:sym typeface="PT Sans"/>
            </a:endParaRPr>
          </a:p>
          <a:p>
            <a:pPr lvl="0" rtl="0">
              <a:lnSpc>
                <a:spcPct val="115000"/>
              </a:lnSpc>
              <a:spcBef>
                <a:spcPts val="0"/>
              </a:spcBef>
              <a:buNone/>
            </a:pPr>
            <a:r>
              <a:rPr lang="en-US" sz="1600" dirty="0" err="1">
                <a:solidFill>
                  <a:schemeClr val="dk2"/>
                </a:solidFill>
                <a:latin typeface="PT Sans"/>
                <a:ea typeface="PT Sans"/>
                <a:cs typeface="PT Sans"/>
                <a:sym typeface="PT Sans"/>
              </a:rPr>
              <a:t>Newmann</a:t>
            </a:r>
            <a:r>
              <a:rPr lang="en-US" sz="1600" dirty="0">
                <a:solidFill>
                  <a:schemeClr val="dk2"/>
                </a:solidFill>
                <a:latin typeface="PT Sans"/>
                <a:ea typeface="PT Sans"/>
                <a:cs typeface="PT Sans"/>
                <a:sym typeface="PT Sans"/>
              </a:rPr>
              <a:t>, F.M., et al. (1995). Authentic Pedagogy and Student Performance. Center on Organization and Restructuring of Schools. Madison, WI.		</a:t>
            </a:r>
          </a:p>
          <a:p>
            <a:pPr lvl="0" rtl="0">
              <a:lnSpc>
                <a:spcPct val="115000"/>
              </a:lnSpc>
              <a:spcBef>
                <a:spcPts val="0"/>
              </a:spcBef>
              <a:buClr>
                <a:schemeClr val="dk2"/>
              </a:buClr>
              <a:buFont typeface="Arial"/>
              <a:buNone/>
            </a:pPr>
            <a:r>
              <a:rPr lang="en-US" sz="1600" dirty="0">
                <a:solidFill>
                  <a:schemeClr val="dk2"/>
                </a:solidFill>
                <a:latin typeface="PT Sans"/>
                <a:ea typeface="PT Sans"/>
                <a:cs typeface="PT Sans"/>
                <a:sym typeface="PT Sans"/>
              </a:rPr>
              <a:t>					</a:t>
            </a:r>
          </a:p>
          <a:p>
            <a:pPr lvl="0" rtl="0">
              <a:lnSpc>
                <a:spcPct val="115000"/>
              </a:lnSpc>
              <a:spcBef>
                <a:spcPts val="0"/>
              </a:spcBef>
              <a:buNone/>
            </a:pPr>
            <a:r>
              <a:rPr lang="en-US" sz="1600" dirty="0">
                <a:solidFill>
                  <a:schemeClr val="dk2"/>
                </a:solidFill>
                <a:latin typeface="PT Sans"/>
                <a:ea typeface="PT Sans"/>
                <a:cs typeface="PT Sans"/>
                <a:sym typeface="PT Sans"/>
              </a:rPr>
              <a:t>Wiggins, G and </a:t>
            </a:r>
            <a:r>
              <a:rPr lang="en-US" sz="1600" dirty="0" err="1">
                <a:solidFill>
                  <a:schemeClr val="dk2"/>
                </a:solidFill>
                <a:latin typeface="PT Sans"/>
                <a:ea typeface="PT Sans"/>
                <a:cs typeface="PT Sans"/>
                <a:sym typeface="PT Sans"/>
              </a:rPr>
              <a:t>McTighe</a:t>
            </a:r>
            <a:r>
              <a:rPr lang="en-US" sz="1600" dirty="0">
                <a:solidFill>
                  <a:schemeClr val="dk2"/>
                </a:solidFill>
                <a:latin typeface="PT Sans"/>
                <a:ea typeface="PT Sans"/>
                <a:cs typeface="PT Sans"/>
                <a:sym typeface="PT Sans"/>
              </a:rPr>
              <a:t>, J. 1998. </a:t>
            </a:r>
            <a:r>
              <a:rPr lang="en-US" sz="1600" i="1" dirty="0">
                <a:solidFill>
                  <a:schemeClr val="dk2"/>
                </a:solidFill>
                <a:latin typeface="PT Sans"/>
                <a:ea typeface="PT Sans"/>
                <a:cs typeface="PT Sans"/>
                <a:sym typeface="PT Sans"/>
              </a:rPr>
              <a:t>Understanding by Design</a:t>
            </a:r>
            <a:r>
              <a:rPr lang="en-US" sz="1600" dirty="0">
                <a:solidFill>
                  <a:schemeClr val="dk2"/>
                </a:solidFill>
                <a:latin typeface="PT Sans"/>
                <a:ea typeface="PT Sans"/>
                <a:cs typeface="PT Sans"/>
                <a:sym typeface="PT Sans"/>
              </a:rPr>
              <a:t>. Association for Supervision and Curriculum Development.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224962" y="1238390"/>
            <a:ext cx="7461900" cy="9686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smtClean="0"/>
              <a:t>Thank you for attending!</a:t>
            </a:r>
            <a:endParaRPr lang="en-US" dirty="0"/>
          </a:p>
        </p:txBody>
      </p:sp>
      <p:sp>
        <p:nvSpPr>
          <p:cNvPr id="193" name="Shape 193"/>
          <p:cNvSpPr txBox="1"/>
          <p:nvPr/>
        </p:nvSpPr>
        <p:spPr>
          <a:xfrm>
            <a:off x="726961" y="2207089"/>
            <a:ext cx="8417039" cy="3253995"/>
          </a:xfrm>
          <a:prstGeom prst="rect">
            <a:avLst/>
          </a:prstGeom>
          <a:noFill/>
          <a:ln>
            <a:noFill/>
          </a:ln>
        </p:spPr>
        <p:txBody>
          <a:bodyPr lIns="91425" tIns="91425" rIns="91425" bIns="91425" anchor="t" anchorCtr="0">
            <a:noAutofit/>
          </a:bodyPr>
          <a:lstStyle/>
          <a:p>
            <a:pPr marL="457200" lvl="0" indent="-228600" rtl="0">
              <a:lnSpc>
                <a:spcPct val="200000"/>
              </a:lnSpc>
              <a:spcBef>
                <a:spcPts val="0"/>
              </a:spcBef>
              <a:buFont typeface="PT Sans"/>
              <a:buChar char="●"/>
            </a:pPr>
            <a:r>
              <a:rPr lang="en-US" sz="2000" dirty="0" smtClean="0">
                <a:latin typeface="PT Sans"/>
                <a:ea typeface="PT Sans"/>
                <a:cs typeface="PT Sans"/>
                <a:sym typeface="PT Sans"/>
              </a:rPr>
              <a:t>Feel free to reach out to us if you have any questions or wish to continue the discussion.</a:t>
            </a:r>
          </a:p>
          <a:p>
            <a:pPr marL="457200" lvl="0" indent="-228600" rtl="0">
              <a:lnSpc>
                <a:spcPct val="200000"/>
              </a:lnSpc>
              <a:spcBef>
                <a:spcPts val="0"/>
              </a:spcBef>
              <a:buFont typeface="PT Sans"/>
              <a:buChar char="●"/>
            </a:pPr>
            <a:endParaRPr lang="en-US" sz="2000" dirty="0">
              <a:latin typeface="PT Sans"/>
              <a:ea typeface="PT Sans"/>
              <a:cs typeface="PT Sans"/>
              <a:sym typeface="PT Sans"/>
            </a:endParaRPr>
          </a:p>
        </p:txBody>
      </p:sp>
      <p:sp>
        <p:nvSpPr>
          <p:cNvPr id="194" name="Shape 194"/>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Tree>
    <p:extLst>
      <p:ext uri="{BB962C8B-B14F-4D97-AF65-F5344CB8AC3E}">
        <p14:creationId xmlns:p14="http://schemas.microsoft.com/office/powerpoint/2010/main" val="55403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630052" y="1311574"/>
            <a:ext cx="4021595" cy="442276"/>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3600" b="1" i="0" u="none" strike="noStrike" cap="none" dirty="0" smtClean="0">
                <a:solidFill>
                  <a:srgbClr val="1AB7EA"/>
                </a:solidFill>
                <a:latin typeface="PT Sans"/>
                <a:ea typeface="PT Sans"/>
                <a:cs typeface="PT Sans"/>
                <a:sym typeface="PT Sans"/>
              </a:rPr>
              <a:t>Getting to know you</a:t>
            </a:r>
            <a:endParaRPr lang="en-US" sz="3600" b="1" i="0" u="none" strike="noStrike" cap="none" dirty="0">
              <a:solidFill>
                <a:srgbClr val="1AB7EA"/>
              </a:solidFill>
              <a:latin typeface="PT Sans"/>
              <a:ea typeface="PT Sans"/>
              <a:cs typeface="PT Sans"/>
              <a:sym typeface="PT Sans"/>
            </a:endParaRPr>
          </a:p>
        </p:txBody>
      </p:sp>
      <p:sp>
        <p:nvSpPr>
          <p:cNvPr id="85" name="Shape 85"/>
          <p:cNvSpPr txBox="1">
            <a:spLocks noGrp="1"/>
          </p:cNvSpPr>
          <p:nvPr>
            <p:ph type="body" idx="1"/>
          </p:nvPr>
        </p:nvSpPr>
        <p:spPr>
          <a:xfrm>
            <a:off x="329784" y="2295403"/>
            <a:ext cx="8357015" cy="3086065"/>
          </a:xfrm>
          <a:prstGeom prst="rect">
            <a:avLst/>
          </a:prstGeom>
          <a:noFill/>
          <a:ln>
            <a:noFill/>
          </a:ln>
        </p:spPr>
        <p:txBody>
          <a:bodyPr lIns="0" tIns="0" rIns="0" bIns="0" anchor="t" anchorCtr="0">
            <a:noAutofit/>
          </a:bodyPr>
          <a:lstStyle/>
          <a:p>
            <a:pPr marL="288000" marR="0" lvl="0" indent="-288000" algn="l" rtl="0">
              <a:lnSpc>
                <a:spcPct val="90000"/>
              </a:lnSpc>
              <a:spcBef>
                <a:spcPts val="0"/>
              </a:spcBef>
              <a:buClr>
                <a:schemeClr val="accent1"/>
              </a:buClr>
              <a:buSzPct val="140000"/>
              <a:buFont typeface="Arial"/>
              <a:buChar char="•"/>
            </a:pPr>
            <a:r>
              <a:rPr lang="en-US" sz="2800" dirty="0" smtClean="0"/>
              <a:t>We will use </a:t>
            </a:r>
            <a:r>
              <a:rPr lang="en-US" sz="2800" dirty="0" err="1" smtClean="0"/>
              <a:t>Plickers</a:t>
            </a:r>
            <a:r>
              <a:rPr lang="en-US" sz="2800" dirty="0" smtClean="0"/>
              <a:t> to learn a little bit about you.</a:t>
            </a:r>
          </a:p>
          <a:p>
            <a:pPr marL="288000" marR="0" lvl="0" indent="-288000" algn="l" rtl="0">
              <a:lnSpc>
                <a:spcPct val="90000"/>
              </a:lnSpc>
              <a:spcBef>
                <a:spcPts val="0"/>
              </a:spcBef>
              <a:buClr>
                <a:schemeClr val="accent1"/>
              </a:buClr>
              <a:buSzPct val="140000"/>
              <a:buFont typeface="Arial"/>
              <a:buChar char="•"/>
            </a:pPr>
            <a:endParaRPr lang="en-US" sz="2800" dirty="0"/>
          </a:p>
          <a:p>
            <a:pPr marL="288000" marR="0" lvl="0" indent="-288000" algn="l" rtl="0">
              <a:lnSpc>
                <a:spcPct val="90000"/>
              </a:lnSpc>
              <a:spcBef>
                <a:spcPts val="0"/>
              </a:spcBef>
              <a:buClr>
                <a:schemeClr val="accent1"/>
              </a:buClr>
              <a:buSzPct val="140000"/>
              <a:buFont typeface="Arial"/>
              <a:buChar char="•"/>
            </a:pPr>
            <a:r>
              <a:rPr lang="en-US" sz="2800" dirty="0" smtClean="0"/>
              <a:t>Please pick up paper that has black and white squares on it.</a:t>
            </a:r>
          </a:p>
          <a:p>
            <a:pPr marL="288000" marR="0" lvl="0" indent="-288000" algn="l" rtl="0">
              <a:lnSpc>
                <a:spcPct val="90000"/>
              </a:lnSpc>
              <a:spcBef>
                <a:spcPts val="0"/>
              </a:spcBef>
              <a:buClr>
                <a:schemeClr val="accent1"/>
              </a:buClr>
              <a:buSzPct val="140000"/>
              <a:buFont typeface="Arial"/>
              <a:buChar char="•"/>
            </a:pPr>
            <a:endParaRPr lang="en-US" sz="2800" dirty="0"/>
          </a:p>
          <a:p>
            <a:pPr marL="288000" marR="0" lvl="0" indent="-288000" algn="l" rtl="0">
              <a:lnSpc>
                <a:spcPct val="90000"/>
              </a:lnSpc>
              <a:spcBef>
                <a:spcPts val="0"/>
              </a:spcBef>
              <a:buClr>
                <a:schemeClr val="accent1"/>
              </a:buClr>
              <a:buSzPct val="140000"/>
              <a:buFont typeface="Arial"/>
              <a:buChar char="•"/>
            </a:pPr>
            <a:r>
              <a:rPr lang="en-US" sz="2800" dirty="0" smtClean="0"/>
              <a:t>Rotate the sheet of paper, so that your response e.g. “A” is facing up.</a:t>
            </a:r>
            <a:endParaRPr lang="en-US" sz="2800" dirty="0"/>
          </a:p>
        </p:txBody>
      </p:sp>
      <p:sp>
        <p:nvSpPr>
          <p:cNvPr id="86" name="Shape 86"/>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dirty="0" smtClean="0"/>
              <a:t>P</a:t>
            </a:r>
            <a:endParaRPr lang="en-US" b="1" dirty="0"/>
          </a:p>
        </p:txBody>
      </p:sp>
    </p:spTree>
    <p:extLst>
      <p:ext uri="{BB962C8B-B14F-4D97-AF65-F5344CB8AC3E}">
        <p14:creationId xmlns:p14="http://schemas.microsoft.com/office/powerpoint/2010/main" val="304032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830755" y="1238390"/>
            <a:ext cx="5620189"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3600" b="1" i="0" u="none" strike="noStrike" cap="none" dirty="0" smtClean="0">
                <a:solidFill>
                  <a:srgbClr val="1AB7EA"/>
                </a:solidFill>
                <a:latin typeface="PT Sans"/>
                <a:ea typeface="PT Sans"/>
                <a:cs typeface="PT Sans"/>
                <a:sym typeface="PT Sans"/>
              </a:rPr>
              <a:t>What is meaningful learning?</a:t>
            </a:r>
            <a:endParaRPr lang="en-US" sz="3600" b="1" i="0" u="none" strike="noStrike" cap="none" dirty="0">
              <a:solidFill>
                <a:srgbClr val="1AB7EA"/>
              </a:solidFill>
              <a:latin typeface="PT Sans"/>
              <a:ea typeface="PT Sans"/>
              <a:cs typeface="PT Sans"/>
              <a:sym typeface="PT Sans"/>
            </a:endParaRPr>
          </a:p>
        </p:txBody>
      </p:sp>
      <p:sp>
        <p:nvSpPr>
          <p:cNvPr id="85" name="Shape 85"/>
          <p:cNvSpPr txBox="1">
            <a:spLocks noGrp="1"/>
          </p:cNvSpPr>
          <p:nvPr>
            <p:ph type="body" idx="1"/>
          </p:nvPr>
        </p:nvSpPr>
        <p:spPr>
          <a:xfrm>
            <a:off x="594900" y="2207230"/>
            <a:ext cx="8091900" cy="4270800"/>
          </a:xfrm>
          <a:prstGeom prst="rect">
            <a:avLst/>
          </a:prstGeom>
          <a:noFill/>
          <a:ln>
            <a:noFill/>
          </a:ln>
        </p:spPr>
        <p:txBody>
          <a:bodyPr lIns="0" tIns="0" rIns="0" bIns="0" anchor="t" anchorCtr="0">
            <a:noAutofit/>
          </a:bodyPr>
          <a:lstStyle/>
          <a:p>
            <a:pPr marL="288000" marR="0" lvl="0" indent="-288000" algn="l" rtl="0">
              <a:lnSpc>
                <a:spcPct val="90000"/>
              </a:lnSpc>
              <a:spcBef>
                <a:spcPts val="0"/>
              </a:spcBef>
              <a:buClr>
                <a:schemeClr val="accent1"/>
              </a:buClr>
              <a:buSzPct val="140000"/>
              <a:buFont typeface="Arial"/>
              <a:buChar char="•"/>
            </a:pPr>
            <a:r>
              <a:rPr lang="en-US" sz="2800" dirty="0"/>
              <a:t>Take a minute: Think back to when you were in high school about a unique project that you still remember today. What made it different? What made it unique? For me it was a WWII project</a:t>
            </a:r>
            <a:r>
              <a:rPr lang="en-US" sz="2800" dirty="0" smtClean="0"/>
              <a:t>.</a:t>
            </a:r>
          </a:p>
          <a:p>
            <a:pPr marL="288000" marR="0" lvl="0" indent="-288000" algn="l" rtl="0">
              <a:lnSpc>
                <a:spcPct val="90000"/>
              </a:lnSpc>
              <a:spcBef>
                <a:spcPts val="0"/>
              </a:spcBef>
              <a:buClr>
                <a:schemeClr val="accent1"/>
              </a:buClr>
              <a:buSzPct val="140000"/>
              <a:buFont typeface="Arial"/>
              <a:buChar char="•"/>
            </a:pPr>
            <a:endParaRPr lang="en-US" sz="2800" dirty="0" smtClean="0"/>
          </a:p>
          <a:p>
            <a:pPr marL="288000" marR="0" lvl="0" indent="-288000" algn="l" rtl="0">
              <a:lnSpc>
                <a:spcPct val="90000"/>
              </a:lnSpc>
              <a:spcBef>
                <a:spcPts val="0"/>
              </a:spcBef>
              <a:buClr>
                <a:schemeClr val="accent1"/>
              </a:buClr>
              <a:buSzPct val="140000"/>
              <a:buFont typeface="Arial"/>
              <a:buChar char="•"/>
            </a:pPr>
            <a:r>
              <a:rPr lang="en-US" sz="2800" dirty="0" smtClean="0"/>
              <a:t>Introduce yourself and share with a neighbor a meaningful learning experience that you have had. If you never had one or it was a long while ago, perhaps it could be one that you have experienced as a teacher or administrator.</a:t>
            </a:r>
            <a:endParaRPr lang="en-US" sz="2800" dirty="0"/>
          </a:p>
        </p:txBody>
      </p:sp>
      <p:sp>
        <p:nvSpPr>
          <p:cNvPr id="86" name="Shape 86"/>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J</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09962" y="1474633"/>
            <a:ext cx="7461900" cy="53404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sz="3600" b="1" i="0" u="none" strike="noStrike" cap="none" dirty="0" smtClean="0">
                <a:solidFill>
                  <a:srgbClr val="1AB7EA"/>
                </a:solidFill>
                <a:latin typeface="PT Sans"/>
                <a:ea typeface="PT Sans"/>
                <a:cs typeface="PT Sans"/>
                <a:sym typeface="PT Sans"/>
              </a:rPr>
              <a:t>“Learning from each other” Bob Poole</a:t>
            </a:r>
            <a:endParaRPr lang="en-US" sz="3600" b="1" i="0" u="none" strike="noStrike" cap="none" dirty="0">
              <a:solidFill>
                <a:srgbClr val="1AB7EA"/>
              </a:solidFill>
              <a:latin typeface="PT Sans"/>
              <a:ea typeface="PT Sans"/>
              <a:cs typeface="PT Sans"/>
              <a:sym typeface="PT Sans"/>
            </a:endParaRPr>
          </a:p>
        </p:txBody>
      </p:sp>
      <p:sp>
        <p:nvSpPr>
          <p:cNvPr id="92" name="Shape 92"/>
          <p:cNvSpPr txBox="1">
            <a:spLocks noGrp="1"/>
          </p:cNvSpPr>
          <p:nvPr>
            <p:ph type="body" idx="1"/>
          </p:nvPr>
        </p:nvSpPr>
        <p:spPr>
          <a:xfrm>
            <a:off x="909962" y="2350222"/>
            <a:ext cx="7461900" cy="3001267"/>
          </a:xfrm>
          <a:prstGeom prst="rect">
            <a:avLst/>
          </a:prstGeom>
          <a:noFill/>
          <a:ln>
            <a:noFill/>
          </a:ln>
        </p:spPr>
        <p:txBody>
          <a:bodyPr lIns="0" tIns="0" rIns="0" bIns="0" anchor="t" anchorCtr="0">
            <a:noAutofit/>
          </a:bodyPr>
          <a:lstStyle/>
          <a:p>
            <a:pPr marL="288000" marR="0" lvl="0" indent="-288000" algn="l" rtl="0">
              <a:lnSpc>
                <a:spcPct val="90000"/>
              </a:lnSpc>
              <a:spcBef>
                <a:spcPts val="0"/>
              </a:spcBef>
              <a:buClr>
                <a:schemeClr val="accent1"/>
              </a:buClr>
              <a:buSzPct val="140000"/>
              <a:buFont typeface="Arial"/>
              <a:buChar char="•"/>
            </a:pPr>
            <a:r>
              <a:rPr lang="en-US" sz="2800" dirty="0" smtClean="0"/>
              <a:t>Once this conference has ended and you have returned to your home what are you going to implement or change in your </a:t>
            </a:r>
            <a:r>
              <a:rPr lang="en-US" sz="2800" dirty="0" err="1" smtClean="0"/>
              <a:t>programme</a:t>
            </a:r>
            <a:r>
              <a:rPr lang="en-US" sz="2800" dirty="0" smtClean="0"/>
              <a:t>?</a:t>
            </a:r>
          </a:p>
          <a:p>
            <a:pPr marL="288000" marR="0" lvl="0" indent="-288000" algn="l" rtl="0">
              <a:lnSpc>
                <a:spcPct val="90000"/>
              </a:lnSpc>
              <a:spcBef>
                <a:spcPts val="0"/>
              </a:spcBef>
              <a:buClr>
                <a:schemeClr val="accent1"/>
              </a:buClr>
              <a:buSzPct val="140000"/>
              <a:buFont typeface="Arial"/>
              <a:buChar char="•"/>
            </a:pPr>
            <a:endParaRPr lang="en-US" sz="2800" dirty="0" smtClean="0"/>
          </a:p>
          <a:p>
            <a:pPr marL="288000" marR="0" lvl="0" indent="-288000" algn="l" rtl="0">
              <a:lnSpc>
                <a:spcPct val="90000"/>
              </a:lnSpc>
              <a:spcBef>
                <a:spcPts val="0"/>
              </a:spcBef>
              <a:buClr>
                <a:schemeClr val="accent1"/>
              </a:buClr>
              <a:buSzPct val="140000"/>
              <a:buFont typeface="Arial"/>
              <a:buChar char="•"/>
            </a:pPr>
            <a:r>
              <a:rPr lang="en-US" sz="2800" dirty="0" smtClean="0"/>
              <a:t> Our intention is for you to learn from us and bring it back to your school.</a:t>
            </a:r>
            <a:endParaRPr lang="en-US" sz="2800" dirty="0"/>
          </a:p>
        </p:txBody>
      </p:sp>
      <p:sp>
        <p:nvSpPr>
          <p:cNvPr id="93" name="Shape 93"/>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224962" y="1238390"/>
            <a:ext cx="7461838" cy="96884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a:t>Background </a:t>
            </a:r>
            <a:r>
              <a:rPr lang="en-US" dirty="0" smtClean="0"/>
              <a:t>of our authentic </a:t>
            </a:r>
            <a:r>
              <a:rPr lang="en-US" dirty="0"/>
              <a:t>project</a:t>
            </a:r>
          </a:p>
        </p:txBody>
      </p:sp>
      <p:sp>
        <p:nvSpPr>
          <p:cNvPr id="99" name="Shape 99"/>
          <p:cNvSpPr txBox="1">
            <a:spLocks noGrp="1"/>
          </p:cNvSpPr>
          <p:nvPr>
            <p:ph type="body" idx="1"/>
          </p:nvPr>
        </p:nvSpPr>
        <p:spPr>
          <a:xfrm>
            <a:off x="421187" y="1896649"/>
            <a:ext cx="3677100" cy="3916500"/>
          </a:xfrm>
          <a:prstGeom prst="rect">
            <a:avLst/>
          </a:prstGeom>
          <a:noFill/>
          <a:ln>
            <a:noFill/>
          </a:ln>
        </p:spPr>
        <p:txBody>
          <a:bodyPr lIns="0" tIns="0" rIns="0" bIns="0" anchor="t" anchorCtr="0">
            <a:noAutofit/>
          </a:bodyPr>
          <a:lstStyle/>
          <a:p>
            <a:pPr lvl="0" rtl="0">
              <a:spcBef>
                <a:spcPts val="0"/>
              </a:spcBef>
              <a:buClr>
                <a:schemeClr val="accent1"/>
              </a:buClr>
              <a:buSzPct val="140000"/>
              <a:buFont typeface="Arial"/>
              <a:buNone/>
            </a:pPr>
            <a:r>
              <a:rPr lang="en-US"/>
              <a:t>Needed to be Free! </a:t>
            </a:r>
          </a:p>
          <a:p>
            <a:pPr marL="288000" marR="0" lvl="0" indent="-288000" algn="l" rtl="0">
              <a:lnSpc>
                <a:spcPct val="90000"/>
              </a:lnSpc>
              <a:spcBef>
                <a:spcPts val="0"/>
              </a:spcBef>
              <a:buClr>
                <a:schemeClr val="accent1"/>
              </a:buClr>
              <a:buSzPct val="140000"/>
              <a:buFont typeface="Arial"/>
              <a:buNone/>
            </a:pPr>
            <a:endParaRPr/>
          </a:p>
          <a:p>
            <a:pPr marL="288000" marR="0" lvl="0" indent="-288000" algn="l" rtl="0">
              <a:lnSpc>
                <a:spcPct val="90000"/>
              </a:lnSpc>
              <a:spcBef>
                <a:spcPts val="0"/>
              </a:spcBef>
              <a:buClr>
                <a:schemeClr val="accent1"/>
              </a:buClr>
              <a:buSzPct val="140000"/>
              <a:buFont typeface="Arial"/>
              <a:buNone/>
            </a:pPr>
            <a:r>
              <a:rPr lang="en-US"/>
              <a:t>Evolution:</a:t>
            </a:r>
          </a:p>
          <a:p>
            <a:pPr marL="288000" marR="0" lvl="0" indent="-288000" algn="l" rtl="0">
              <a:lnSpc>
                <a:spcPct val="90000"/>
              </a:lnSpc>
              <a:spcBef>
                <a:spcPts val="0"/>
              </a:spcBef>
              <a:buClr>
                <a:schemeClr val="accent1"/>
              </a:buClr>
              <a:buSzPct val="140000"/>
              <a:buFont typeface="Arial"/>
              <a:buNone/>
            </a:pPr>
            <a:r>
              <a:rPr lang="en-US"/>
              <a:t>Use sketchup to create objects -&gt; House-&gt; renovations -&gt; community design -&gt; ?? </a:t>
            </a:r>
          </a:p>
          <a:p>
            <a:pPr marL="288000" marR="0" lvl="0" indent="-288000" algn="l" rtl="0">
              <a:lnSpc>
                <a:spcPct val="90000"/>
              </a:lnSpc>
              <a:spcBef>
                <a:spcPts val="0"/>
              </a:spcBef>
              <a:buClr>
                <a:schemeClr val="accent1"/>
              </a:buClr>
              <a:buSzPct val="140000"/>
              <a:buFont typeface="Arial"/>
              <a:buNone/>
            </a:pPr>
            <a:endParaRPr/>
          </a:p>
          <a:p>
            <a:pPr marL="288000" marR="0" lvl="0" indent="-288000" algn="l" rtl="0">
              <a:lnSpc>
                <a:spcPct val="90000"/>
              </a:lnSpc>
              <a:spcBef>
                <a:spcPts val="0"/>
              </a:spcBef>
              <a:buClr>
                <a:schemeClr val="accent1"/>
              </a:buClr>
              <a:buSzPct val="140000"/>
              <a:buFont typeface="Arial"/>
              <a:buNone/>
            </a:pPr>
            <a:r>
              <a:rPr lang="en-US"/>
              <a:t>Writing class +Current issue Gov. Hogan’s plan+ Willingness to expand= change </a:t>
            </a:r>
          </a:p>
          <a:p>
            <a:pPr marL="288000" marR="0" lvl="0" indent="-288000" algn="l" rtl="0">
              <a:lnSpc>
                <a:spcPct val="90000"/>
              </a:lnSpc>
              <a:spcBef>
                <a:spcPts val="0"/>
              </a:spcBef>
              <a:buClr>
                <a:schemeClr val="accent1"/>
              </a:buClr>
              <a:buSzPct val="140000"/>
              <a:buFont typeface="Arial"/>
              <a:buNone/>
            </a:pPr>
            <a:endParaRPr/>
          </a:p>
          <a:p>
            <a:pPr marL="288000" marR="0" lvl="0" indent="-288000" algn="l" rtl="0">
              <a:lnSpc>
                <a:spcPct val="90000"/>
              </a:lnSpc>
              <a:spcBef>
                <a:spcPts val="0"/>
              </a:spcBef>
              <a:buClr>
                <a:schemeClr val="accent1"/>
              </a:buClr>
              <a:buSzPct val="140000"/>
              <a:buFont typeface="Arial"/>
              <a:buNone/>
            </a:pPr>
            <a:endParaRPr/>
          </a:p>
        </p:txBody>
      </p:sp>
      <p:pic>
        <p:nvPicPr>
          <p:cNvPr id="100" name="Shape 100"/>
          <p:cNvPicPr preferRelativeResize="0"/>
          <p:nvPr/>
        </p:nvPicPr>
        <p:blipFill>
          <a:blip r:embed="rId3">
            <a:alphaModFix/>
          </a:blip>
          <a:stretch>
            <a:fillRect/>
          </a:stretch>
        </p:blipFill>
        <p:spPr>
          <a:xfrm>
            <a:off x="4227350" y="1926400"/>
            <a:ext cx="4707871" cy="3857001"/>
          </a:xfrm>
          <a:prstGeom prst="rect">
            <a:avLst/>
          </a:prstGeom>
          <a:noFill/>
          <a:ln>
            <a:noFill/>
          </a:ln>
        </p:spPr>
      </p:pic>
      <p:sp>
        <p:nvSpPr>
          <p:cNvPr id="101" name="Shape 101"/>
          <p:cNvSpPr txBox="1"/>
          <p:nvPr/>
        </p:nvSpPr>
        <p:spPr>
          <a:xfrm>
            <a:off x="2054775" y="6334500"/>
            <a:ext cx="379500" cy="379500"/>
          </a:xfrm>
          <a:prstGeom prst="rect">
            <a:avLst/>
          </a:prstGeom>
          <a:noFill/>
          <a:ln>
            <a:noFill/>
          </a:ln>
        </p:spPr>
        <p:txBody>
          <a:bodyPr lIns="91425" tIns="91425" rIns="91425" bIns="91425" anchor="t" anchorCtr="0">
            <a:noAutofit/>
          </a:bodyPr>
          <a:lstStyle/>
          <a:p>
            <a:pPr lvl="0">
              <a:spcBef>
                <a:spcPts val="0"/>
              </a:spcBef>
              <a:buNone/>
            </a:pPr>
            <a:r>
              <a:rPr lang="en-US" b="1"/>
              <a:t>J</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419625" y="681250"/>
            <a:ext cx="4086600" cy="6756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a:t>Why authentic?</a:t>
            </a:r>
          </a:p>
        </p:txBody>
      </p:sp>
      <p:sp>
        <p:nvSpPr>
          <p:cNvPr id="113" name="Shape 113"/>
          <p:cNvSpPr txBox="1">
            <a:spLocks noGrp="1"/>
          </p:cNvSpPr>
          <p:nvPr>
            <p:ph type="body" idx="1"/>
          </p:nvPr>
        </p:nvSpPr>
        <p:spPr>
          <a:xfrm>
            <a:off x="259631" y="1976424"/>
            <a:ext cx="8684700" cy="4104900"/>
          </a:xfrm>
          <a:prstGeom prst="rect">
            <a:avLst/>
          </a:prstGeom>
          <a:noFill/>
          <a:ln>
            <a:noFill/>
          </a:ln>
        </p:spPr>
        <p:txBody>
          <a:bodyPr lIns="0" tIns="0" rIns="0" bIns="0" anchor="t" anchorCtr="0">
            <a:noAutofit/>
          </a:bodyPr>
          <a:lstStyle/>
          <a:p>
            <a:pPr marR="0" lvl="0" algn="l" rtl="0">
              <a:lnSpc>
                <a:spcPct val="90000"/>
              </a:lnSpc>
              <a:spcBef>
                <a:spcPts val="0"/>
              </a:spcBef>
              <a:buNone/>
            </a:pPr>
            <a:r>
              <a:rPr lang="en-US" sz="1100" dirty="0">
                <a:solidFill>
                  <a:schemeClr val="dk2"/>
                </a:solidFill>
                <a:latin typeface="Arial"/>
                <a:ea typeface="Arial"/>
                <a:cs typeface="Arial"/>
                <a:sym typeface="Arial"/>
              </a:rPr>
              <a:t>				</a:t>
            </a:r>
          </a:p>
          <a:p>
            <a:pPr marL="457200" lvl="0" indent="-330200" rtl="0">
              <a:lnSpc>
                <a:spcPct val="115000"/>
              </a:lnSpc>
              <a:spcBef>
                <a:spcPts val="0"/>
              </a:spcBef>
              <a:buSzPct val="100000"/>
              <a:buFont typeface="PT Sans"/>
              <a:buChar char="●"/>
            </a:pPr>
            <a:r>
              <a:rPr lang="en-US" sz="1600" dirty="0">
                <a:solidFill>
                  <a:schemeClr val="dk2"/>
                </a:solidFill>
              </a:rPr>
              <a:t>Course aims and </a:t>
            </a:r>
            <a:r>
              <a:rPr lang="en-US" sz="1600" dirty="0" err="1">
                <a:solidFill>
                  <a:schemeClr val="dk2"/>
                </a:solidFill>
              </a:rPr>
              <a:t>programme</a:t>
            </a:r>
            <a:r>
              <a:rPr lang="en-US" sz="1600" dirty="0">
                <a:solidFill>
                  <a:schemeClr val="dk2"/>
                </a:solidFill>
              </a:rPr>
              <a:t> requirements offer authentic opportunities to learn about the world in ways that can reach beyond the scope of individual subjects through interdisciplinary learning (</a:t>
            </a:r>
            <a:r>
              <a:rPr lang="en-US" sz="1600" dirty="0" err="1">
                <a:solidFill>
                  <a:schemeClr val="dk2"/>
                </a:solidFill>
              </a:rPr>
              <a:t>pg</a:t>
            </a:r>
            <a:r>
              <a:rPr lang="en-US" sz="1600" dirty="0">
                <a:solidFill>
                  <a:schemeClr val="dk2"/>
                </a:solidFill>
              </a:rPr>
              <a:t> 13).</a:t>
            </a:r>
          </a:p>
          <a:p>
            <a:pPr lvl="0" rtl="0">
              <a:lnSpc>
                <a:spcPct val="115000"/>
              </a:lnSpc>
              <a:spcBef>
                <a:spcPts val="0"/>
              </a:spcBef>
              <a:buNone/>
            </a:pPr>
            <a:endParaRPr sz="1600" dirty="0">
              <a:solidFill>
                <a:schemeClr val="dk2"/>
              </a:solidFill>
            </a:endParaRPr>
          </a:p>
          <a:p>
            <a:pPr marL="457200" lvl="0" indent="-330200" rtl="0">
              <a:lnSpc>
                <a:spcPct val="115000"/>
              </a:lnSpc>
              <a:spcBef>
                <a:spcPts val="0"/>
              </a:spcBef>
              <a:buClr>
                <a:schemeClr val="dk2"/>
              </a:buClr>
              <a:buSzPct val="100000"/>
              <a:buFont typeface="PT Sans"/>
              <a:buChar char="●"/>
            </a:pPr>
            <a:r>
              <a:rPr lang="en-US" sz="1600" dirty="0">
                <a:solidFill>
                  <a:schemeClr val="dk2"/>
                </a:solidFill>
              </a:rPr>
              <a:t>In the MYP, learning contexts should be (or should model) authentic world settings, events and circumstances (</a:t>
            </a:r>
            <a:r>
              <a:rPr lang="en-US" sz="1600" dirty="0" err="1">
                <a:solidFill>
                  <a:schemeClr val="dk2"/>
                </a:solidFill>
              </a:rPr>
              <a:t>pg</a:t>
            </a:r>
            <a:r>
              <a:rPr lang="en-US" sz="1600" dirty="0">
                <a:solidFill>
                  <a:schemeClr val="dk2"/>
                </a:solidFill>
              </a:rPr>
              <a:t> 18).</a:t>
            </a:r>
          </a:p>
          <a:p>
            <a:pPr lvl="0" rtl="0">
              <a:lnSpc>
                <a:spcPct val="115000"/>
              </a:lnSpc>
              <a:spcBef>
                <a:spcPts val="0"/>
              </a:spcBef>
              <a:buNone/>
            </a:pPr>
            <a:endParaRPr sz="1600" dirty="0">
              <a:solidFill>
                <a:schemeClr val="dk2"/>
              </a:solidFill>
            </a:endParaRPr>
          </a:p>
          <a:p>
            <a:pPr marL="457200" marR="0" lvl="0" indent="-330200" algn="l" rtl="0">
              <a:lnSpc>
                <a:spcPct val="90000"/>
              </a:lnSpc>
              <a:spcBef>
                <a:spcPts val="0"/>
              </a:spcBef>
              <a:buSzPct val="100000"/>
              <a:buFont typeface="PT Sans"/>
              <a:buChar char="●"/>
            </a:pPr>
            <a:r>
              <a:rPr lang="en-US" sz="1600" dirty="0">
                <a:solidFill>
                  <a:schemeClr val="dk2"/>
                </a:solidFill>
              </a:rPr>
              <a:t>As students try to create meaning in their lives and the world around them, they will continually construct, test, confirm or revise their personal models of how the world works and their personal values (</a:t>
            </a:r>
            <a:r>
              <a:rPr lang="en-US" sz="1600" dirty="0" err="1">
                <a:solidFill>
                  <a:schemeClr val="dk2"/>
                </a:solidFill>
              </a:rPr>
              <a:t>pg</a:t>
            </a:r>
            <a:r>
              <a:rPr lang="en-US" sz="1600" dirty="0">
                <a:solidFill>
                  <a:schemeClr val="dk2"/>
                </a:solidFill>
              </a:rPr>
              <a:t> 43).</a:t>
            </a:r>
          </a:p>
          <a:p>
            <a:pPr marR="0" lvl="0" algn="l" rtl="0">
              <a:lnSpc>
                <a:spcPct val="90000"/>
              </a:lnSpc>
              <a:spcBef>
                <a:spcPts val="0"/>
              </a:spcBef>
              <a:buNone/>
            </a:pPr>
            <a:endParaRPr sz="1600" dirty="0">
              <a:solidFill>
                <a:schemeClr val="dk2"/>
              </a:solidFill>
            </a:endParaRPr>
          </a:p>
          <a:p>
            <a:pPr marL="457200" marR="0" lvl="0" indent="-330200" algn="l" rtl="0">
              <a:lnSpc>
                <a:spcPct val="90000"/>
              </a:lnSpc>
              <a:spcBef>
                <a:spcPts val="0"/>
              </a:spcBef>
              <a:buClr>
                <a:schemeClr val="dk2"/>
              </a:buClr>
              <a:buSzPct val="100000"/>
              <a:buFont typeface="PT Sans"/>
              <a:buChar char="●"/>
            </a:pPr>
            <a:r>
              <a:rPr lang="en-US" sz="1600" dirty="0">
                <a:solidFill>
                  <a:schemeClr val="dk2"/>
                </a:solidFill>
              </a:rPr>
              <a:t>The MYP encourages teachers to provide opportunities for students to build meaning and refine understanding through structured inquiry…  within the classroom or beyond (</a:t>
            </a:r>
            <a:r>
              <a:rPr lang="en-US" sz="1600" dirty="0" err="1">
                <a:solidFill>
                  <a:schemeClr val="dk2"/>
                </a:solidFill>
              </a:rPr>
              <a:t>pg</a:t>
            </a:r>
            <a:r>
              <a:rPr lang="en-US" sz="1600" dirty="0">
                <a:solidFill>
                  <a:schemeClr val="dk2"/>
                </a:solidFill>
              </a:rPr>
              <a:t> 43). </a:t>
            </a:r>
          </a:p>
          <a:p>
            <a:pPr marR="0" lvl="0" algn="l" rtl="0">
              <a:lnSpc>
                <a:spcPct val="90000"/>
              </a:lnSpc>
              <a:spcBef>
                <a:spcPts val="0"/>
              </a:spcBef>
              <a:buNone/>
            </a:pPr>
            <a:endParaRPr sz="1400" dirty="0">
              <a:solidFill>
                <a:schemeClr val="dk2"/>
              </a:solidFill>
              <a:latin typeface="Arial"/>
              <a:ea typeface="Arial"/>
              <a:cs typeface="Arial"/>
              <a:sym typeface="Arial"/>
            </a:endParaRPr>
          </a:p>
          <a:p>
            <a:pPr marR="0" lvl="0" algn="l" rtl="0">
              <a:lnSpc>
                <a:spcPct val="90000"/>
              </a:lnSpc>
              <a:spcBef>
                <a:spcPts val="0"/>
              </a:spcBef>
              <a:buNone/>
            </a:pPr>
            <a:endParaRPr dirty="0"/>
          </a:p>
        </p:txBody>
      </p:sp>
      <p:sp>
        <p:nvSpPr>
          <p:cNvPr id="114" name="Shape 114"/>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
        <p:nvSpPr>
          <p:cNvPr id="2" name="TextBox 1"/>
          <p:cNvSpPr txBox="1"/>
          <p:nvPr/>
        </p:nvSpPr>
        <p:spPr>
          <a:xfrm>
            <a:off x="2405922" y="1504825"/>
            <a:ext cx="4392118" cy="615553"/>
          </a:xfrm>
          <a:prstGeom prst="rect">
            <a:avLst/>
          </a:prstGeom>
          <a:noFill/>
        </p:spPr>
        <p:txBody>
          <a:bodyPr wrap="square" rtlCol="0">
            <a:spAutoFit/>
          </a:bodyPr>
          <a:lstStyle/>
          <a:p>
            <a:r>
              <a:rPr lang="en-US" sz="2000" i="1" dirty="0"/>
              <a:t>From principles into practice </a:t>
            </a:r>
            <a:r>
              <a:rPr lang="en-US" sz="2000" dirty="0"/>
              <a:t>(2014)</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277454" y="1241075"/>
            <a:ext cx="4589100"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a:t>What is authentic?</a:t>
            </a:r>
          </a:p>
        </p:txBody>
      </p:sp>
      <p:sp>
        <p:nvSpPr>
          <p:cNvPr id="120" name="Shape 120"/>
          <p:cNvSpPr txBox="1">
            <a:spLocks noGrp="1"/>
          </p:cNvSpPr>
          <p:nvPr>
            <p:ph type="body" idx="1"/>
          </p:nvPr>
        </p:nvSpPr>
        <p:spPr>
          <a:xfrm>
            <a:off x="896404" y="1835000"/>
            <a:ext cx="3675600" cy="639762"/>
          </a:xfrm>
          <a:prstGeom prst="rect">
            <a:avLst/>
          </a:prstGeom>
          <a:noFill/>
          <a:ln>
            <a:noFill/>
          </a:ln>
        </p:spPr>
        <p:txBody>
          <a:bodyPr lIns="0" tIns="0" rIns="0" bIns="0" anchor="t" anchorCtr="0">
            <a:noAutofit/>
          </a:bodyPr>
          <a:lstStyle/>
          <a:p>
            <a:pPr marL="0" marR="0" lvl="0" indent="0" algn="l" rtl="0">
              <a:lnSpc>
                <a:spcPct val="90000"/>
              </a:lnSpc>
              <a:spcBef>
                <a:spcPts val="0"/>
              </a:spcBef>
              <a:buClr>
                <a:schemeClr val="accent1"/>
              </a:buClr>
              <a:buSzPct val="25000"/>
              <a:buFont typeface="Arial"/>
              <a:buNone/>
            </a:pPr>
            <a:r>
              <a:rPr lang="en-US" dirty="0"/>
              <a:t>Anthony and Jane Herrington</a:t>
            </a:r>
          </a:p>
        </p:txBody>
      </p:sp>
      <p:sp>
        <p:nvSpPr>
          <p:cNvPr id="121" name="Shape 121"/>
          <p:cNvSpPr txBox="1">
            <a:spLocks noGrp="1"/>
          </p:cNvSpPr>
          <p:nvPr>
            <p:ph type="body" idx="2"/>
          </p:nvPr>
        </p:nvSpPr>
        <p:spPr>
          <a:xfrm>
            <a:off x="603450" y="2319563"/>
            <a:ext cx="3675600" cy="3276600"/>
          </a:xfrm>
          <a:prstGeom prst="rect">
            <a:avLst/>
          </a:prstGeom>
          <a:noFill/>
          <a:ln>
            <a:noFill/>
          </a:ln>
        </p:spPr>
        <p:txBody>
          <a:bodyPr lIns="0" tIns="0" rIns="0" bIns="0" anchor="t" anchorCtr="0">
            <a:noAutofit/>
          </a:bodyPr>
          <a:lstStyle/>
          <a:p>
            <a:pPr marL="457200" lvl="0" indent="-330200" rtl="0">
              <a:lnSpc>
                <a:spcPct val="115000"/>
              </a:lnSpc>
              <a:spcBef>
                <a:spcPts val="0"/>
              </a:spcBef>
              <a:buClr>
                <a:schemeClr val="dk2"/>
              </a:buClr>
              <a:buSzPct val="100000"/>
              <a:buFont typeface="PT Sans"/>
            </a:pPr>
            <a:r>
              <a:rPr lang="en-US" sz="1600" dirty="0">
                <a:solidFill>
                  <a:schemeClr val="dk2"/>
                </a:solidFill>
              </a:rPr>
              <a:t>“a realistic problem preserving the complexity of the real-life setting”</a:t>
            </a:r>
          </a:p>
          <a:p>
            <a:pPr marL="0" lvl="0" indent="0" rtl="0">
              <a:lnSpc>
                <a:spcPct val="115000"/>
              </a:lnSpc>
              <a:spcBef>
                <a:spcPts val="0"/>
              </a:spcBef>
              <a:buNone/>
            </a:pPr>
            <a:endParaRPr sz="1600" dirty="0">
              <a:solidFill>
                <a:schemeClr val="dk2"/>
              </a:solidFill>
            </a:endParaRPr>
          </a:p>
          <a:p>
            <a:pPr marL="457200" lvl="0" indent="-330200" rtl="0">
              <a:lnSpc>
                <a:spcPct val="115000"/>
              </a:lnSpc>
              <a:spcBef>
                <a:spcPts val="0"/>
              </a:spcBef>
              <a:buClr>
                <a:schemeClr val="dk2"/>
              </a:buClr>
              <a:buSzPct val="100000"/>
              <a:buFont typeface="PT Sans"/>
            </a:pPr>
            <a:r>
              <a:rPr lang="en-US" sz="1600" dirty="0">
                <a:solidFill>
                  <a:schemeClr val="dk2"/>
                </a:solidFill>
              </a:rPr>
              <a:t> “complex and sustained, requiring intensive effort”</a:t>
            </a:r>
          </a:p>
          <a:p>
            <a:pPr marL="0" lvl="0" indent="0" rtl="0">
              <a:lnSpc>
                <a:spcPct val="115000"/>
              </a:lnSpc>
              <a:spcBef>
                <a:spcPts val="0"/>
              </a:spcBef>
              <a:buNone/>
            </a:pPr>
            <a:endParaRPr sz="1600" dirty="0">
              <a:solidFill>
                <a:schemeClr val="dk2"/>
              </a:solidFill>
            </a:endParaRPr>
          </a:p>
          <a:p>
            <a:pPr marL="457200" lvl="0" indent="-330200" rtl="0">
              <a:lnSpc>
                <a:spcPct val="115000"/>
              </a:lnSpc>
              <a:spcBef>
                <a:spcPts val="0"/>
              </a:spcBef>
              <a:buClr>
                <a:schemeClr val="dk2"/>
              </a:buClr>
              <a:buSzPct val="100000"/>
              <a:buFont typeface="PT Sans"/>
            </a:pPr>
            <a:r>
              <a:rPr lang="en-US" sz="1600" dirty="0">
                <a:solidFill>
                  <a:schemeClr val="dk2"/>
                </a:solidFill>
              </a:rPr>
              <a:t> “real-world relevance, and which present complex tasks to be completed over a sustained period of time”</a:t>
            </a:r>
          </a:p>
        </p:txBody>
      </p:sp>
      <p:sp>
        <p:nvSpPr>
          <p:cNvPr id="122" name="Shape 122"/>
          <p:cNvSpPr txBox="1">
            <a:spLocks noGrp="1"/>
          </p:cNvSpPr>
          <p:nvPr>
            <p:ph type="body" idx="3"/>
          </p:nvPr>
        </p:nvSpPr>
        <p:spPr>
          <a:xfrm>
            <a:off x="5371025" y="1815859"/>
            <a:ext cx="3675600" cy="639762"/>
          </a:xfrm>
          <a:prstGeom prst="rect">
            <a:avLst/>
          </a:prstGeom>
          <a:noFill/>
          <a:ln>
            <a:noFill/>
          </a:ln>
        </p:spPr>
        <p:txBody>
          <a:bodyPr lIns="0" tIns="0" rIns="0" bIns="0" anchor="t" anchorCtr="0">
            <a:noAutofit/>
          </a:bodyPr>
          <a:lstStyle/>
          <a:p>
            <a:pPr marL="0" marR="0" lvl="0" indent="0" algn="l" rtl="0">
              <a:lnSpc>
                <a:spcPct val="90000"/>
              </a:lnSpc>
              <a:spcBef>
                <a:spcPts val="0"/>
              </a:spcBef>
              <a:buClr>
                <a:schemeClr val="accent1"/>
              </a:buClr>
              <a:buSzPct val="25000"/>
              <a:buFont typeface="Arial"/>
              <a:buNone/>
            </a:pPr>
            <a:r>
              <a:rPr lang="en-US" dirty="0"/>
              <a:t>Fred Newman et al.</a:t>
            </a:r>
          </a:p>
        </p:txBody>
      </p:sp>
      <p:sp>
        <p:nvSpPr>
          <p:cNvPr id="123" name="Shape 123"/>
          <p:cNvSpPr txBox="1">
            <a:spLocks noGrp="1"/>
          </p:cNvSpPr>
          <p:nvPr>
            <p:ph type="body" idx="4"/>
          </p:nvPr>
        </p:nvSpPr>
        <p:spPr>
          <a:xfrm>
            <a:off x="4457525" y="2209775"/>
            <a:ext cx="4221780" cy="3276600"/>
          </a:xfrm>
          <a:prstGeom prst="rect">
            <a:avLst/>
          </a:prstGeom>
          <a:noFill/>
          <a:ln>
            <a:noFill/>
          </a:ln>
        </p:spPr>
        <p:txBody>
          <a:bodyPr lIns="0" tIns="0" rIns="0" bIns="0" anchor="t" anchorCtr="0">
            <a:noAutofit/>
          </a:bodyPr>
          <a:lstStyle/>
          <a:p>
            <a:pPr marL="457200" lvl="0" indent="-330200" rtl="0">
              <a:lnSpc>
                <a:spcPct val="115000"/>
              </a:lnSpc>
              <a:spcBef>
                <a:spcPts val="0"/>
              </a:spcBef>
              <a:buClr>
                <a:schemeClr val="dk1"/>
              </a:buClr>
              <a:buSzPct val="100000"/>
              <a:buFont typeface="PT Sans"/>
            </a:pPr>
            <a:r>
              <a:rPr lang="en-US" sz="1600" dirty="0">
                <a:solidFill>
                  <a:schemeClr val="dk2"/>
                </a:solidFill>
              </a:rPr>
              <a:t>“even highly active students can produce work that is intellectually shallow and weak” </a:t>
            </a:r>
          </a:p>
          <a:p>
            <a:pPr marL="0" lvl="0" indent="0" rtl="0">
              <a:lnSpc>
                <a:spcPct val="115000"/>
              </a:lnSpc>
              <a:spcBef>
                <a:spcPts val="0"/>
              </a:spcBef>
              <a:buNone/>
            </a:pPr>
            <a:endParaRPr sz="1600" dirty="0">
              <a:solidFill>
                <a:schemeClr val="dk2"/>
              </a:solidFill>
            </a:endParaRPr>
          </a:p>
          <a:p>
            <a:pPr marL="457200" lvl="0" indent="-330200" rtl="0">
              <a:lnSpc>
                <a:spcPct val="115000"/>
              </a:lnSpc>
              <a:spcBef>
                <a:spcPts val="0"/>
              </a:spcBef>
              <a:buClr>
                <a:schemeClr val="dk2"/>
              </a:buClr>
              <a:buSzPct val="100000"/>
              <a:buFont typeface="PT Sans"/>
            </a:pPr>
            <a:r>
              <a:rPr lang="en-US" sz="1600" dirty="0">
                <a:solidFill>
                  <a:schemeClr val="dk2"/>
                </a:solidFill>
              </a:rPr>
              <a:t>Everyone constructs meaning, so education is to “improve the quality of meanings we construct”</a:t>
            </a:r>
          </a:p>
          <a:p>
            <a:pPr marL="0" lvl="0" indent="0" rtl="0">
              <a:lnSpc>
                <a:spcPct val="115000"/>
              </a:lnSpc>
              <a:spcBef>
                <a:spcPts val="0"/>
              </a:spcBef>
              <a:buNone/>
            </a:pPr>
            <a:endParaRPr sz="1600" dirty="0">
              <a:solidFill>
                <a:schemeClr val="dk2"/>
              </a:solidFill>
            </a:endParaRPr>
          </a:p>
          <a:p>
            <a:pPr marL="457200" lvl="0" indent="-330200" rtl="0">
              <a:lnSpc>
                <a:spcPct val="115000"/>
              </a:lnSpc>
              <a:spcBef>
                <a:spcPts val="0"/>
              </a:spcBef>
              <a:buClr>
                <a:schemeClr val="dk2"/>
              </a:buClr>
              <a:buSzPct val="100000"/>
              <a:buFont typeface="PT Sans"/>
            </a:pPr>
            <a:r>
              <a:rPr lang="en-US" sz="1600" dirty="0">
                <a:solidFill>
                  <a:schemeClr val="dk2"/>
                </a:solidFill>
              </a:rPr>
              <a:t>authentic academic </a:t>
            </a:r>
            <a:r>
              <a:rPr lang="en-US" sz="1600" dirty="0" smtClean="0">
                <a:solidFill>
                  <a:schemeClr val="dk2"/>
                </a:solidFill>
              </a:rPr>
              <a:t>achievement measured </a:t>
            </a:r>
            <a:r>
              <a:rPr lang="en-US" sz="1600" dirty="0">
                <a:solidFill>
                  <a:schemeClr val="dk2"/>
                </a:solidFill>
              </a:rPr>
              <a:t>through three criteria: “construction of knowledge, disciplined inquiry and value beyond school”</a:t>
            </a:r>
          </a:p>
        </p:txBody>
      </p:sp>
      <p:sp>
        <p:nvSpPr>
          <p:cNvPr id="124" name="Shape 124"/>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Effect transition="in" filter="fade">
                                      <p:cBhvr>
                                        <p:cTn id="7" dur="500"/>
                                        <p:tgtEl>
                                          <p:spTgt spid="1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wipe(down)">
                                      <p:cBhvr>
                                        <p:cTn id="12" dur="5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1">
                                            <p:txEl>
                                              <p:pRg st="2" end="2"/>
                                            </p:txEl>
                                          </p:spTgt>
                                        </p:tgtEl>
                                        <p:attrNameLst>
                                          <p:attrName>style.visibility</p:attrName>
                                        </p:attrNameLst>
                                      </p:cBhvr>
                                      <p:to>
                                        <p:strVal val="visible"/>
                                      </p:to>
                                    </p:set>
                                    <p:animEffect transition="in" filter="wipe(down)">
                                      <p:cBhvr>
                                        <p:cTn id="17" dur="500"/>
                                        <p:tgtEl>
                                          <p:spTgt spid="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1">
                                            <p:txEl>
                                              <p:pRg st="4" end="4"/>
                                            </p:txEl>
                                          </p:spTgt>
                                        </p:tgtEl>
                                        <p:attrNameLst>
                                          <p:attrName>style.visibility</p:attrName>
                                        </p:attrNameLst>
                                      </p:cBhvr>
                                      <p:to>
                                        <p:strVal val="visible"/>
                                      </p:to>
                                    </p:set>
                                    <p:animEffect transition="in" filter="wipe(down)">
                                      <p:cBhvr>
                                        <p:cTn id="22" dur="500"/>
                                        <p:tgtEl>
                                          <p:spTgt spid="12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
                                            <p:txEl>
                                              <p:pRg st="0" end="0"/>
                                            </p:txEl>
                                          </p:spTgt>
                                        </p:tgtEl>
                                        <p:attrNameLst>
                                          <p:attrName>style.visibility</p:attrName>
                                        </p:attrNameLst>
                                      </p:cBhvr>
                                      <p:to>
                                        <p:strVal val="visible"/>
                                      </p:to>
                                    </p:set>
                                    <p:animEffect transition="in" filter="fade">
                                      <p:cBhvr>
                                        <p:cTn id="27" dur="500"/>
                                        <p:tgtEl>
                                          <p:spTgt spid="1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3">
                                            <p:txEl>
                                              <p:pRg st="0" end="0"/>
                                            </p:txEl>
                                          </p:spTgt>
                                        </p:tgtEl>
                                        <p:attrNameLst>
                                          <p:attrName>style.visibility</p:attrName>
                                        </p:attrNameLst>
                                      </p:cBhvr>
                                      <p:to>
                                        <p:strVal val="visible"/>
                                      </p:to>
                                    </p:set>
                                    <p:animEffect transition="in" filter="wipe(down)">
                                      <p:cBhvr>
                                        <p:cTn id="32" dur="500"/>
                                        <p:tgtEl>
                                          <p:spTgt spid="1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3">
                                            <p:txEl>
                                              <p:pRg st="2" end="2"/>
                                            </p:txEl>
                                          </p:spTgt>
                                        </p:tgtEl>
                                        <p:attrNameLst>
                                          <p:attrName>style.visibility</p:attrName>
                                        </p:attrNameLst>
                                      </p:cBhvr>
                                      <p:to>
                                        <p:strVal val="visible"/>
                                      </p:to>
                                    </p:set>
                                    <p:animEffect transition="in" filter="wipe(down)">
                                      <p:cBhvr>
                                        <p:cTn id="37" dur="500"/>
                                        <p:tgtEl>
                                          <p:spTgt spid="1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3">
                                            <p:txEl>
                                              <p:pRg st="4" end="4"/>
                                            </p:txEl>
                                          </p:spTgt>
                                        </p:tgtEl>
                                        <p:attrNameLst>
                                          <p:attrName>style.visibility</p:attrName>
                                        </p:attrNameLst>
                                      </p:cBhvr>
                                      <p:to>
                                        <p:strVal val="visible"/>
                                      </p:to>
                                    </p:set>
                                    <p:animEffect transition="in" filter="wipe(down)">
                                      <p:cBhvr>
                                        <p:cTn id="42" dur="500"/>
                                        <p:tgtEl>
                                          <p:spTgt spid="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p:bldP spid="121" grpId="0" build="p"/>
      <p:bldP spid="122" grpId="0" build="p"/>
      <p:bldP spid="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749073" y="1366600"/>
            <a:ext cx="7540052" cy="968700"/>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1AB7EA"/>
              </a:buClr>
              <a:buSzPct val="25000"/>
              <a:buFont typeface="PT Sans"/>
              <a:buNone/>
            </a:pPr>
            <a:r>
              <a:rPr lang="en-US" dirty="0" smtClean="0"/>
              <a:t>Examples from some of our colleagues</a:t>
            </a:r>
            <a:endParaRPr lang="en-US" dirty="0"/>
          </a:p>
        </p:txBody>
      </p:sp>
      <p:sp>
        <p:nvSpPr>
          <p:cNvPr id="131" name="Shape 131"/>
          <p:cNvSpPr txBox="1">
            <a:spLocks noGrp="1"/>
          </p:cNvSpPr>
          <p:nvPr>
            <p:ph type="body" idx="2"/>
          </p:nvPr>
        </p:nvSpPr>
        <p:spPr>
          <a:xfrm>
            <a:off x="994849" y="2576679"/>
            <a:ext cx="7048500" cy="3314455"/>
          </a:xfrm>
          <a:prstGeom prst="rect">
            <a:avLst/>
          </a:prstGeom>
          <a:noFill/>
          <a:ln>
            <a:noFill/>
          </a:ln>
        </p:spPr>
        <p:txBody>
          <a:bodyPr lIns="0" tIns="0" rIns="0" bIns="0" anchor="t" anchorCtr="0">
            <a:noAutofit/>
          </a:bodyPr>
          <a:lstStyle/>
          <a:p>
            <a:pPr marL="0" lvl="0" indent="0" rtl="0">
              <a:lnSpc>
                <a:spcPct val="115000"/>
              </a:lnSpc>
              <a:spcBef>
                <a:spcPts val="0"/>
              </a:spcBef>
              <a:buNone/>
            </a:pPr>
            <a:r>
              <a:rPr lang="en-US" sz="2400" dirty="0" smtClean="0">
                <a:solidFill>
                  <a:srgbClr val="333333"/>
                </a:solidFill>
              </a:rPr>
              <a:t>You </a:t>
            </a:r>
            <a:r>
              <a:rPr lang="en-US" sz="2400" dirty="0">
                <a:solidFill>
                  <a:srgbClr val="333333"/>
                </a:solidFill>
              </a:rPr>
              <a:t>are a scientist working for the Food and Drug Administration (FDA). Your job is to calculate the calorie contents of food products to verify information submitted by the manufacturing companies. Since the FDA oversees the approval of food products, your work will be used to verify the safety and efficacy of these products for consumption. </a:t>
            </a:r>
          </a:p>
          <a:p>
            <a:pPr marL="0" lvl="0" indent="0" rtl="0">
              <a:lnSpc>
                <a:spcPct val="115000"/>
              </a:lnSpc>
              <a:spcBef>
                <a:spcPts val="0"/>
              </a:spcBef>
              <a:buNone/>
            </a:pPr>
            <a:endParaRPr sz="2400" dirty="0">
              <a:solidFill>
                <a:schemeClr val="dk2"/>
              </a:solidFill>
            </a:endParaRPr>
          </a:p>
        </p:txBody>
      </p:sp>
      <p:sp>
        <p:nvSpPr>
          <p:cNvPr id="132" name="Shape 132"/>
          <p:cNvSpPr txBox="1"/>
          <p:nvPr/>
        </p:nvSpPr>
        <p:spPr>
          <a:xfrm>
            <a:off x="2054775" y="6334500"/>
            <a:ext cx="379500" cy="379500"/>
          </a:xfrm>
          <a:prstGeom prst="rect">
            <a:avLst/>
          </a:prstGeom>
          <a:noFill/>
          <a:ln>
            <a:noFill/>
          </a:ln>
        </p:spPr>
        <p:txBody>
          <a:bodyPr lIns="91425" tIns="91425" rIns="91425" bIns="91425" anchor="t" anchorCtr="0">
            <a:noAutofit/>
          </a:bodyPr>
          <a:lstStyle/>
          <a:p>
            <a:pPr lvl="0" rtl="0">
              <a:spcBef>
                <a:spcPts val="0"/>
              </a:spcBef>
              <a:buNone/>
            </a:pPr>
            <a:r>
              <a:rPr lang="en-US" b="1"/>
              <a:t>P</a:t>
            </a:r>
          </a:p>
        </p:txBody>
      </p:sp>
      <p:sp>
        <p:nvSpPr>
          <p:cNvPr id="133" name="Shape 133"/>
          <p:cNvSpPr txBox="1">
            <a:spLocks noGrp="1"/>
          </p:cNvSpPr>
          <p:nvPr>
            <p:ph type="body" idx="1"/>
          </p:nvPr>
        </p:nvSpPr>
        <p:spPr>
          <a:xfrm>
            <a:off x="3584749" y="2056700"/>
            <a:ext cx="1868700" cy="639900"/>
          </a:xfrm>
          <a:prstGeom prst="rect">
            <a:avLst/>
          </a:prstGeom>
          <a:noFill/>
          <a:ln>
            <a:noFill/>
          </a:ln>
        </p:spPr>
        <p:txBody>
          <a:bodyPr lIns="0" tIns="0" rIns="0" bIns="0" anchor="t" anchorCtr="0">
            <a:noAutofit/>
          </a:bodyPr>
          <a:lstStyle/>
          <a:p>
            <a:pPr marL="0" marR="0" lvl="0" indent="0" algn="l" rtl="0">
              <a:lnSpc>
                <a:spcPct val="90000"/>
              </a:lnSpc>
              <a:spcBef>
                <a:spcPts val="0"/>
              </a:spcBef>
              <a:buClr>
                <a:schemeClr val="accent1"/>
              </a:buClr>
              <a:buSzPct val="25000"/>
              <a:buFont typeface="Arial"/>
              <a:buNone/>
            </a:pPr>
            <a:r>
              <a:rPr lang="en-US" dirty="0"/>
              <a:t>MYP Chemistry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BA_2014_EN_Basis">
  <a:themeElements>
    <a:clrScheme name="IBA_Color">
      <a:dk1>
        <a:srgbClr val="004B8D"/>
      </a:dk1>
      <a:lt1>
        <a:srgbClr val="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1245</Words>
  <Application>Microsoft Office PowerPoint</Application>
  <PresentationFormat>On-screen Show (4:3)</PresentationFormat>
  <Paragraphs>130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Merriweather Sans</vt:lpstr>
      <vt:lpstr>PT Sans</vt:lpstr>
      <vt:lpstr>IBA_2014_EN_Basis</vt:lpstr>
      <vt:lpstr>PowerPoint Presentation</vt:lpstr>
      <vt:lpstr>Creating Authentic Units to Motivate Learners</vt:lpstr>
      <vt:lpstr>Getting to know you</vt:lpstr>
      <vt:lpstr>What is meaningful learning?</vt:lpstr>
      <vt:lpstr>“Learning from each other” Bob Poole</vt:lpstr>
      <vt:lpstr>Background of our authentic project</vt:lpstr>
      <vt:lpstr>Why authentic?</vt:lpstr>
      <vt:lpstr>What is authentic?</vt:lpstr>
      <vt:lpstr>Examples from some of our colleagues</vt:lpstr>
      <vt:lpstr>Examples from some of our colleagues</vt:lpstr>
      <vt:lpstr>Examples from some of our colleagues</vt:lpstr>
      <vt:lpstr>Examples from some of our colleagues</vt:lpstr>
      <vt:lpstr>Examples from some of our colleagues</vt:lpstr>
      <vt:lpstr>Examples from some of our colleagues</vt:lpstr>
      <vt:lpstr>We have an assignment for you</vt:lpstr>
      <vt:lpstr>We have an assignment for you</vt:lpstr>
      <vt:lpstr>Implementing the project</vt:lpstr>
      <vt:lpstr>Outcomes of the project</vt:lpstr>
      <vt:lpstr>Challenges of the project</vt:lpstr>
      <vt:lpstr>Return to your assignment</vt:lpstr>
      <vt:lpstr>Works cited</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 Noen</dc:creator>
  <cp:lastModifiedBy>Kru Noen</cp:lastModifiedBy>
  <cp:revision>25</cp:revision>
  <dcterms:modified xsi:type="dcterms:W3CDTF">2016-07-17T14:29:42Z</dcterms:modified>
</cp:coreProperties>
</file>