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6"/>
  </p:notesMasterIdLst>
  <p:sldIdLst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2370C95-DA85-414D-A2C7-B6798F070C69}">
  <a:tblStyle styleId="{E2370C95-DA85-414D-A2C7-B6798F070C6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9496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Home languages from eschool: Spanish is most predominant; home languages are under-reported due to changes in way data is entered since students may have first registered in district. Our Salutatorian was in the ESL/ELL program in elmentary school as were other diploma candidates. Several do not speak English at home.</a:t>
            </a:r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schoolers under report free lunch status</a:t>
            </a: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Instead of exams, subject entries; subject entries for 2012=366</a:t>
            </a: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Embracing the IB learner Profile! This was key for faculty and student buy-in!!!</a:t>
            </a:r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Report on languages in the home from eschool</a:t>
            </a: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15804" y="1200150"/>
            <a:ext cx="77709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3399CC"/>
              </a:buClr>
              <a:buFont typeface="Calibri"/>
              <a:buNone/>
              <a:defRPr sz="3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3104100" y="-988050"/>
            <a:ext cx="3394500" cy="777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915804" y="4767262"/>
            <a:ext cx="1674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915804" y="4767262"/>
            <a:ext cx="51039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915804" y="205978"/>
            <a:ext cx="77709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 sz="3200" b="1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15804" y="1200150"/>
            <a:ext cx="77709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10/5/2015	                    </a:t>
            </a:r>
            <a:fld id="{00000000-1234-1234-1234-123412341234}" type="slidenum">
              <a:rPr lang="en" sz="1200" b="1" i="0" u="none" strike="noStrike" cap="none">
                <a:solidFill>
                  <a:srgbClr val="3399CC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1" i="0" u="none" strike="noStrike" cap="none">
              <a:solidFill>
                <a:srgbClr val="3399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15804" y="4663814"/>
            <a:ext cx="1646700" cy="393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youtube.com/v/SV9Nkkj3KrY" TargetMode="External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/>
              <a:t>Opening Tweetchat (#DFIBforAll)</a:t>
            </a:r>
            <a:br>
              <a:rPr lang="en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55600">
              <a:buSzPct val="100000"/>
              <a:buAutoNum type="arabicPeriod"/>
            </a:pPr>
            <a:r>
              <a:rPr lang="en" dirty="0"/>
              <a:t>What are some</a:t>
            </a:r>
            <a:r>
              <a:rPr lang="en" b="1" dirty="0"/>
              <a:t> challenges</a:t>
            </a:r>
            <a:r>
              <a:rPr lang="en" dirty="0"/>
              <a:t> you face in terms of promoting student access to IB?</a:t>
            </a:r>
          </a:p>
          <a:p>
            <a:pPr lvl="0">
              <a:buNone/>
            </a:pPr>
            <a:endParaRPr lang="en" dirty="0"/>
          </a:p>
          <a:p>
            <a:pPr marL="457200" lvl="0" indent="-355600">
              <a:buSzPct val="100000"/>
              <a:buAutoNum type="arabicPeriod"/>
            </a:pPr>
            <a:r>
              <a:rPr lang="en" dirty="0"/>
              <a:t>What does your school do to </a:t>
            </a:r>
            <a:r>
              <a:rPr lang="en" b="1" dirty="0"/>
              <a:t>promote</a:t>
            </a:r>
            <a:r>
              <a:rPr lang="en" dirty="0"/>
              <a:t> student access to the DP?</a:t>
            </a:r>
          </a:p>
          <a:p>
            <a:pPr lvl="0" algn="ctr">
              <a:buNone/>
            </a:pPr>
            <a:r>
              <a:rPr lang="en" sz="2000" b="1" dirty="0"/>
              <a:t>(Conference #IBTO2016)</a:t>
            </a:r>
          </a:p>
          <a:p>
            <a:pPr lvl="0">
              <a:buNone/>
            </a:pPr>
            <a:endParaRPr lang="en" sz="1600" dirty="0"/>
          </a:p>
          <a:p>
            <a:pPr lvl="0" algn="ctr">
              <a:buNone/>
            </a:pPr>
            <a:r>
              <a:rPr lang="en" dirty="0"/>
              <a:t>@johnfalino1</a:t>
            </a:r>
          </a:p>
          <a:p>
            <a:pPr lvl="0" algn="ctr">
              <a:buNone/>
            </a:pPr>
            <a:r>
              <a:rPr lang="en" dirty="0"/>
              <a:t>@careim2</a:t>
            </a:r>
          </a:p>
          <a:p>
            <a:pPr lvl="0" algn="ctr">
              <a:buNone/>
            </a:pPr>
            <a:r>
              <a:rPr lang="en" dirty="0"/>
              <a:t>@meghalberg</a:t>
            </a:r>
          </a:p>
          <a:p>
            <a:pPr lvl="0" algn="ctr">
              <a:buNone/>
            </a:pPr>
            <a:r>
              <a:rPr lang="en"/>
              <a:t>@erinvred</a:t>
            </a:r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8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/>
          </p:nvPr>
        </p:nvSpPr>
        <p:spPr>
          <a:xfrm>
            <a:off x="1955739" y="88915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IB DP Program at DFHS</a:t>
            </a:r>
          </a:p>
        </p:txBody>
      </p:sp>
      <p:pic>
        <p:nvPicPr>
          <p:cNvPr id="192" name="Shape 192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2065250" y="1816074"/>
            <a:ext cx="6306900" cy="25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Approximately 25% of students attempt the IB Diploma each year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Students registered for 451 subject entries in 2016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All students take a minimum of 2 IB DP courses 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On average students take more than 3 courses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Student performance is consistent with the world average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ctrTitle"/>
          </p:nvPr>
        </p:nvSpPr>
        <p:spPr>
          <a:xfrm>
            <a:off x="1907039" y="86400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IB Journey</a:t>
            </a:r>
          </a:p>
        </p:txBody>
      </p:sp>
      <p:pic>
        <p:nvPicPr>
          <p:cNvPr id="201" name="Shape 201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3" name="Shape 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/>
        </p:nvSpPr>
        <p:spPr>
          <a:xfrm>
            <a:off x="1713275" y="1849025"/>
            <a:ext cx="6560100" cy="251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In 1998, DFHS was authorized as an IB school. BOE and community believed in the vision and mission of the IB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Started as an “elite” program (“school within a school”)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Community perception pre 2011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Community perception post 2011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Expansion of the IB DP programme to include all 11th and 12th graders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Implementation of the MYP program grades 6 - 10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Shape 209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1" name="Shape 2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 title="IB Video 2016 720p">
            <a:hlinkClick r:id="rId5"/>
          </p:cNvPr>
          <p:cNvSpPr/>
          <p:nvPr/>
        </p:nvSpPr>
        <p:spPr>
          <a:xfrm>
            <a:off x="2404600" y="1673834"/>
            <a:ext cx="4193799" cy="3060424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13" name="Shape 213"/>
          <p:cNvSpPr txBox="1"/>
          <p:nvPr/>
        </p:nvSpPr>
        <p:spPr>
          <a:xfrm>
            <a:off x="1131575" y="1031150"/>
            <a:ext cx="7497000" cy="42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A Look Inside Dobbs Ferry High School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ctrTitle"/>
          </p:nvPr>
        </p:nvSpPr>
        <p:spPr>
          <a:xfrm>
            <a:off x="1955739" y="709275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Dobbs Ferry High School</a:t>
            </a:r>
          </a:p>
        </p:txBody>
      </p:sp>
      <p:pic>
        <p:nvPicPr>
          <p:cNvPr id="219" name="Shape 219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Shape 2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/>
        </p:nvSpPr>
        <p:spPr>
          <a:xfrm>
            <a:off x="1594575" y="1226699"/>
            <a:ext cx="6525900" cy="283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Students who have arrived in US within the last three years have come from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" sz="2000"/>
              <a:t> Guatemala, Egypt, Japan, Nigeria, South Korea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Home languages self-reported in school database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sz="2000"/>
              <a:t>Spanish, Korean, Japanese, Ukrainian, Serbo-Croatian, Farsi, Chinese, Bulgarian, Malayalam, Tagalog, French, Greek, Urdu, Swedish, Arabic, Albanian, Russian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ctrTitle"/>
          </p:nvPr>
        </p:nvSpPr>
        <p:spPr>
          <a:xfrm>
            <a:off x="1955739" y="116340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 &amp; Reduced Lunch Participation</a:t>
            </a:r>
          </a:p>
        </p:txBody>
      </p:sp>
      <p:pic>
        <p:nvPicPr>
          <p:cNvPr id="228" name="Shape 228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Shape 2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1" name="Shape 231"/>
          <p:cNvGraphicFramePr/>
          <p:nvPr/>
        </p:nvGraphicFramePr>
        <p:xfrm>
          <a:off x="1399250" y="2265887"/>
          <a:ext cx="7239000" cy="2194409"/>
        </p:xfrm>
        <a:graphic>
          <a:graphicData uri="http://schemas.openxmlformats.org/drawingml/2006/table">
            <a:tbl>
              <a:tblPr>
                <a:noFill/>
                <a:tableStyleId>{E2370C95-DA85-414D-A2C7-B6798F070C69}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Session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Students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subject entries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2013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2014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13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2015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19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2016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39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Shape 236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Shape 2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 txBox="1"/>
          <p:nvPr/>
        </p:nvSpPr>
        <p:spPr>
          <a:xfrm>
            <a:off x="1746400" y="1807650"/>
            <a:ext cx="6735000" cy="29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Co-taught classes</a:t>
            </a:r>
          </a:p>
          <a:p>
            <a:pPr marL="1371600" lvl="2" indent="-342900" rtl="0">
              <a:spcBef>
                <a:spcPts val="0"/>
              </a:spcBef>
              <a:buSzPct val="100000"/>
              <a:buChar char="■"/>
            </a:pPr>
            <a:r>
              <a:rPr lang="en" sz="1800"/>
              <a:t>IB English SL</a:t>
            </a:r>
          </a:p>
          <a:p>
            <a:pPr marL="1371600" lvl="2" indent="-342900" rtl="0">
              <a:spcBef>
                <a:spcPts val="0"/>
              </a:spcBef>
              <a:buSzPct val="100000"/>
              <a:buChar char="■"/>
            </a:pPr>
            <a:r>
              <a:rPr lang="en" sz="1800"/>
              <a:t>IB Math (3 levels)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Special Education teachers trained in IB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Group 6 &amp; TOK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Spanish Ab Initio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240" name="Shape 240"/>
          <p:cNvSpPr txBox="1"/>
          <p:nvPr/>
        </p:nvSpPr>
        <p:spPr>
          <a:xfrm>
            <a:off x="1633000" y="1125175"/>
            <a:ext cx="6848400" cy="57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Promoting Access in Special Education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1190349" y="1089050"/>
            <a:ext cx="75537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30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1:1 Chromebook Program at DFHS: Leveling the Playing Field</a:t>
            </a:r>
          </a:p>
        </p:txBody>
      </p:sp>
      <p:pic>
        <p:nvPicPr>
          <p:cNvPr id="246" name="Shape 246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Shape 2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 txBox="1"/>
          <p:nvPr/>
        </p:nvSpPr>
        <p:spPr>
          <a:xfrm>
            <a:off x="1499200" y="2305075"/>
            <a:ext cx="6936000" cy="22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In-line with the district philosophy of differentiation and meeting the needs of ALL students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“The goal of IB is to increase access and engagement while removing barriers to learning.” -</a:t>
            </a:r>
            <a:r>
              <a:rPr lang="en" sz="1800" i="1"/>
              <a:t>IB Guide to Inclusive Education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Shape 254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" name="Shape 2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 txBox="1"/>
          <p:nvPr/>
        </p:nvSpPr>
        <p:spPr>
          <a:xfrm>
            <a:off x="1127950" y="1352050"/>
            <a:ext cx="7152000" cy="31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How did we do it?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ctrTitle"/>
          </p:nvPr>
        </p:nvSpPr>
        <p:spPr>
          <a:xfrm>
            <a:off x="1675300" y="912850"/>
            <a:ext cx="67326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IB? The 2011-2012 School Year</a:t>
            </a:r>
          </a:p>
        </p:txBody>
      </p:sp>
      <p:pic>
        <p:nvPicPr>
          <p:cNvPr id="263" name="Shape 263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5" name="Shape 2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 txBox="1"/>
          <p:nvPr/>
        </p:nvSpPr>
        <p:spPr>
          <a:xfrm>
            <a:off x="1763625" y="1764450"/>
            <a:ext cx="6560100" cy="16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Competing community views: AP vs. IB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Questions around 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philosophy 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college credit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college admissions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pedagogical and curricular approach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Limited offerings in IB Math, IB English, IB Language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Class of 2012 students registered for 366 subject entries 12 full IB Diploma Candidates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Community was at a crossroad with IB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ctrTitle"/>
          </p:nvPr>
        </p:nvSpPr>
        <p:spPr>
          <a:xfrm>
            <a:off x="1756189" y="102285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DFHS IB Journey</a:t>
            </a:r>
          </a:p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Gaining Community Support</a:t>
            </a:r>
          </a:p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2" name="Shape 272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Shape 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Shape 275"/>
          <p:cNvSpPr txBox="1"/>
          <p:nvPr/>
        </p:nvSpPr>
        <p:spPr>
          <a:xfrm>
            <a:off x="1806775" y="2067350"/>
            <a:ext cx="6560100" cy="16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Leadership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New Superintendent, Assistant Superintendent, and High School Principal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New vision around 21st century learning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Informal book chats (The Global Achievement Gap)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IB Community Forums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District strategic planning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Branding the IB Program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Superintendent’s and Principal’s blogs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Community Consensus: </a:t>
            </a:r>
            <a:r>
              <a:rPr lang="en" b="1"/>
              <a:t>IB allows for a unifying vision that we all value and believe 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1329650" y="1671400"/>
            <a:ext cx="7152000" cy="31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 b="1">
                <a:solidFill>
                  <a:schemeClr val="dk1"/>
                </a:solidFill>
              </a:rPr>
              <a:t>IB For All: Promoting Equity and Access in the Diploma Programme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Dr. John Falino (IB Head of School)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  Marion Halberg (IB Coordinator)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  Candace Reim (IB Administrator)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Erin Vredenburgh (Director--Special Education)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ctrTitle"/>
          </p:nvPr>
        </p:nvSpPr>
        <p:spPr>
          <a:xfrm>
            <a:off x="1459551" y="1431400"/>
            <a:ext cx="72522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endParaRPr sz="2800"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DFHS IB Journey</a:t>
            </a:r>
          </a:p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2800">
                <a:solidFill>
                  <a:srgbClr val="000000"/>
                </a:solidFill>
              </a:rPr>
              <a:t>I</a:t>
            </a: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ncreasing Faculty Understanding, Capacity and Support</a:t>
            </a:r>
          </a:p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endParaRPr sz="2400">
              <a:solidFill>
                <a:srgbClr val="366092"/>
              </a:solidFill>
            </a:endParaRPr>
          </a:p>
        </p:txBody>
      </p:sp>
      <p:pic>
        <p:nvPicPr>
          <p:cNvPr id="281" name="Shape 281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1012887" y="10635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Shape 2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Shape 284"/>
          <p:cNvSpPr txBox="1"/>
          <p:nvPr/>
        </p:nvSpPr>
        <p:spPr>
          <a:xfrm>
            <a:off x="1805750" y="2372250"/>
            <a:ext cx="6906000" cy="1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Faculty was always in support of IB but not fully invested 9-12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Embracing the IB Learner Profile school-wide (Commended on Five-Year Self Study Evaluation)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All teachers and guidance counselors trained IB DP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9th and 10th grade curriculum design (“pre IB”)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Restructuring of the teacher leader positions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Targeted professional development (TOK, 1:1 technology)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Moving teachers around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ctrTitle"/>
          </p:nvPr>
        </p:nvSpPr>
        <p:spPr>
          <a:xfrm>
            <a:off x="1845974" y="1063875"/>
            <a:ext cx="67716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Changes to the IB Instructional Program</a:t>
            </a:r>
          </a:p>
        </p:txBody>
      </p:sp>
      <p:pic>
        <p:nvPicPr>
          <p:cNvPr id="290" name="Shape 290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2" name="Shape 2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772025" y="2166375"/>
            <a:ext cx="6560100" cy="224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Expanding offerings in Math (grades 9-12)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IB English SL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IB Spanish Ab Initio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IB Film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TOK for all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Science Research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Embracing the IB Learner Profile 9-12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ctrTitle"/>
          </p:nvPr>
        </p:nvSpPr>
        <p:spPr>
          <a:xfrm>
            <a:off x="1955739" y="85410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Transition to the IB MYP</a:t>
            </a:r>
          </a:p>
        </p:txBody>
      </p:sp>
      <p:pic>
        <p:nvPicPr>
          <p:cNvPr id="299" name="Shape 299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1" name="Shape 3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 txBox="1"/>
          <p:nvPr/>
        </p:nvSpPr>
        <p:spPr>
          <a:xfrm>
            <a:off x="1763625" y="1764450"/>
            <a:ext cx="6560100" cy="253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Began formal transition in the 2014-2015 school year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DFHS working from a place of strength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Easy buy-in. Aligned with mission to increase student participation and performance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Alignment with science research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●"/>
            </a:pPr>
            <a:r>
              <a:rPr lang="en" sz="2200"/>
              <a:t>Personal Project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ctrTitle"/>
          </p:nvPr>
        </p:nvSpPr>
        <p:spPr>
          <a:xfrm>
            <a:off x="1955739" y="1030325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IB at DFHS Today</a:t>
            </a:r>
          </a:p>
        </p:txBody>
      </p:sp>
      <p:pic>
        <p:nvPicPr>
          <p:cNvPr id="308" name="Shape 308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/>
          <p:nvPr/>
        </p:nvSpPr>
        <p:spPr>
          <a:xfrm>
            <a:off x="46900" y="-7620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" name="Shape 3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1587125" y="1895750"/>
            <a:ext cx="7053900" cy="26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Explore more course offerings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Investigate online coursework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Goal of 100% faculty IB trained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Continue to build understanding and support throughout community for IB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" sz="2400"/>
              <a:t>New Initiative: Recognize faculty and staff for emulating the IB Learner Profile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1321524" y="1064975"/>
            <a:ext cx="7398300" cy="15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IB For ALL: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Promoting Equity and Access in the DP</a:t>
            </a:r>
          </a:p>
        </p:txBody>
      </p:sp>
      <p:pic>
        <p:nvPicPr>
          <p:cNvPr id="127" name="Shape 127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1355100" y="2438500"/>
            <a:ext cx="7398300" cy="15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i="1">
                <a:solidFill>
                  <a:schemeClr val="dk1"/>
                </a:solidFill>
              </a:rPr>
              <a:t>How did Dobbs Ferry High School transition from an elite model to a Diploma Programme that is accessible and equitable for all students?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1873725" y="1219100"/>
            <a:ext cx="5819400" cy="66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Session Takeaways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615525" y="1833975"/>
            <a:ext cx="6757500" cy="25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How to build community support and understanding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How to build K-12 faculty and staff involvement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The role of school leadership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Designing a school structure that supports IB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898762" y="4865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1410950" y="1350175"/>
            <a:ext cx="7070700" cy="301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dirty="0"/>
              <a:t>We encourage all participants to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/>
              <a:t>“backchannel” during this workshop at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dirty="0"/>
              <a:t>#DFIBforAll</a:t>
            </a:r>
          </a:p>
          <a:p>
            <a:pPr lvl="0" algn="ctr" rtl="0">
              <a:spcBef>
                <a:spcPts val="0"/>
              </a:spcBef>
              <a:buNone/>
            </a:pPr>
            <a:endParaRPr sz="2400" b="1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dirty="0"/>
              <a:t>(Conference #IBTO2016)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2000" dirty="0"/>
              <a:t>@johnfalino1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000" dirty="0"/>
              <a:t>@careim2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000" dirty="0"/>
              <a:t>@meghalberg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000" dirty="0"/>
              <a:t>@erinvred</a:t>
            </a:r>
          </a:p>
          <a:p>
            <a:pPr lvl="0" algn="ctr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53312" y="1264437"/>
            <a:ext cx="159067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5600" y="1212050"/>
            <a:ext cx="139065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hape 154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1598075" y="1231300"/>
            <a:ext cx="6611100" cy="323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 dirty="0"/>
              <a:t>Opening Tweetchat (#DFIBforAll)</a:t>
            </a:r>
          </a:p>
          <a:p>
            <a:pPr lvl="0">
              <a:spcBef>
                <a:spcPts val="0"/>
              </a:spcBef>
              <a:buNone/>
            </a:pPr>
            <a:endParaRPr sz="2400" b="1" dirty="0"/>
          </a:p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 dirty="0"/>
              <a:t>What are some</a:t>
            </a:r>
            <a:r>
              <a:rPr lang="en" sz="2000" b="1" dirty="0"/>
              <a:t> challenges</a:t>
            </a:r>
            <a:r>
              <a:rPr lang="en" sz="2000" dirty="0"/>
              <a:t> you face in terms of promoting student access to IB?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355600">
              <a:spcBef>
                <a:spcPts val="0"/>
              </a:spcBef>
              <a:buSzPct val="100000"/>
              <a:buAutoNum type="arabicPeriod"/>
            </a:pPr>
            <a:r>
              <a:rPr lang="en" sz="2000" dirty="0"/>
              <a:t>What does your school do to </a:t>
            </a:r>
            <a:r>
              <a:rPr lang="en" sz="2000" b="1" dirty="0"/>
              <a:t>promote</a:t>
            </a:r>
            <a:r>
              <a:rPr lang="en" sz="2000" dirty="0"/>
              <a:t> student access to the DP?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Shape 162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81850" y="4365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0499" y="1725900"/>
            <a:ext cx="5029325" cy="279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x="1397212" y="1093525"/>
            <a:ext cx="6435900" cy="4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Dobbs Ferry High School Profile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ctrTitle"/>
          </p:nvPr>
        </p:nvSpPr>
        <p:spPr>
          <a:xfrm>
            <a:off x="2618325" y="1124725"/>
            <a:ext cx="5508300" cy="5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Village of Dobbs Ferry </a:t>
            </a:r>
          </a:p>
        </p:txBody>
      </p:sp>
      <p:pic>
        <p:nvPicPr>
          <p:cNvPr id="172" name="Shape 172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820587" y="-38675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4412" y="2026512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1353550" y="2136675"/>
            <a:ext cx="4683600" cy="207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 txBox="1"/>
          <p:nvPr/>
        </p:nvSpPr>
        <p:spPr>
          <a:xfrm>
            <a:off x="1417800" y="1845175"/>
            <a:ext cx="4293300" cy="251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Location: Westchester County; 15  miles north of New York City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A Hudson “River Town”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Town is 3 square miles with approximately 10,000 people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Diverse community</a:t>
            </a:r>
          </a:p>
          <a:p>
            <a:pPr marL="457200" lvl="0" indent="-342900">
              <a:spcBef>
                <a:spcPts val="0"/>
              </a:spcBef>
              <a:buSzPct val="100000"/>
              <a:buChar char="●"/>
            </a:pPr>
            <a:r>
              <a:rPr lang="en" sz="1800"/>
              <a:t>Rich in History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ctrTitle"/>
          </p:nvPr>
        </p:nvSpPr>
        <p:spPr>
          <a:xfrm>
            <a:off x="1831539" y="870900"/>
            <a:ext cx="6525900" cy="110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66092"/>
              </a:buClr>
              <a:buSzPct val="25000"/>
              <a:buFont typeface="Calibri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Dobbs Ferry High School</a:t>
            </a:r>
          </a:p>
        </p:txBody>
      </p:sp>
      <p:pic>
        <p:nvPicPr>
          <p:cNvPr id="183" name="Shape 183" descr="Dobbs Ferry logo group 01.pdf"/>
          <p:cNvPicPr preferRelativeResize="0"/>
          <p:nvPr/>
        </p:nvPicPr>
        <p:blipFill rotWithShape="1">
          <a:blip r:embed="rId3">
            <a:alphaModFix/>
          </a:blip>
          <a:srcRect r="13718" b="77381"/>
          <a:stretch/>
        </p:blipFill>
        <p:spPr>
          <a:xfrm>
            <a:off x="916212" y="0"/>
            <a:ext cx="4572000" cy="11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46900" y="0"/>
            <a:ext cx="773700" cy="51435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Shape 1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1450" y="4362778"/>
            <a:ext cx="1600200" cy="66436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1677650" y="1887749"/>
            <a:ext cx="6525900" cy="263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IB World School since 1998. First in Westchester  County.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Approximately 440 students at DFHS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●"/>
            </a:pPr>
            <a:r>
              <a:rPr lang="en" sz="2000"/>
              <a:t>100% graduation rate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" sz="2000"/>
              <a:t>85% go on to four year colleges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" sz="2000"/>
              <a:t>Special Education population 13%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○"/>
            </a:pPr>
            <a:r>
              <a:rPr lang="en" sz="2000"/>
              <a:t>ELL population/Non-English speakers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1008</Words>
  <Application>Microsoft Macintosh PowerPoint</Application>
  <PresentationFormat>On-screen Show (16:9)</PresentationFormat>
  <Paragraphs>167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simple-light-2</vt:lpstr>
      <vt:lpstr>Office Theme</vt:lpstr>
      <vt:lpstr>Opening Tweetchat (#DFIBforAll) </vt:lpstr>
      <vt:lpstr>PowerPoint Presentation</vt:lpstr>
      <vt:lpstr>IB For ALL:  Promoting Equity and Access in the DP</vt:lpstr>
      <vt:lpstr>PowerPoint Presentation</vt:lpstr>
      <vt:lpstr>PowerPoint Presentation</vt:lpstr>
      <vt:lpstr>PowerPoint Presentation</vt:lpstr>
      <vt:lpstr>PowerPoint Presentation</vt:lpstr>
      <vt:lpstr>The Village of Dobbs Ferry </vt:lpstr>
      <vt:lpstr>Dobbs Ferry High School</vt:lpstr>
      <vt:lpstr>The IB DP Program at DFHS</vt:lpstr>
      <vt:lpstr>Our IB Journey</vt:lpstr>
      <vt:lpstr>PowerPoint Presentation</vt:lpstr>
      <vt:lpstr>Dobbs Ferry High School</vt:lpstr>
      <vt:lpstr>Free &amp; Reduced Lunch Participation</vt:lpstr>
      <vt:lpstr>PowerPoint Presentation</vt:lpstr>
      <vt:lpstr>The 1:1 Chromebook Program at DFHS: Leveling the Playing Field</vt:lpstr>
      <vt:lpstr>PowerPoint Presentation</vt:lpstr>
      <vt:lpstr>Why IB? The 2011-2012 School Year</vt:lpstr>
      <vt:lpstr> DFHS IB Journey Gaining Community Support </vt:lpstr>
      <vt:lpstr> DFHS IB Journey Increasing Faculty Understanding, Capacity and Support  </vt:lpstr>
      <vt:lpstr>Changes to the IB Instructional Program</vt:lpstr>
      <vt:lpstr>Transition to the IB MYP</vt:lpstr>
      <vt:lpstr>The IB at DFHS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Marion Halberg</cp:lastModifiedBy>
  <cp:revision>2</cp:revision>
  <dcterms:modified xsi:type="dcterms:W3CDTF">2016-07-17T12:50:12Z</dcterms:modified>
</cp:coreProperties>
</file>