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26"/>
  </p:notesMasterIdLst>
  <p:sldIdLst>
    <p:sldId id="278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E2370C95-DA85-414D-A2C7-B6798F070C69}">
  <a:tblStyle styleId="{E2370C95-DA85-414D-A2C7-B6798F070C69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05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9694964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98" name="Shape 198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Home languages from eschool: Spanish is most predominant; home languages are under-reported due to changes in way data is entered since students may have first registered in district. Our Salutatorian was in the ESL/ELL program in elmentary school as were other diploma candidates. Several do not speak English at home.</a:t>
            </a:r>
          </a:p>
        </p:txBody>
      </p:sp>
      <p:sp>
        <p:nvSpPr>
          <p:cNvPr id="216" name="Shape 216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High schoolers under report free lunch status</a:t>
            </a:r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34" name="Shape 234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43" name="Shape 24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52" name="Shape 252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Instead of exams, subject entries; subject entries for 2012=366</a:t>
            </a:r>
          </a:p>
        </p:txBody>
      </p:sp>
      <p:sp>
        <p:nvSpPr>
          <p:cNvPr id="260" name="Shape 260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Embracing the IB learner Profile! This was key for faculty and student buy-in!!!</a:t>
            </a:r>
          </a:p>
        </p:txBody>
      </p:sp>
      <p:sp>
        <p:nvSpPr>
          <p:cNvPr id="269" name="Shape 269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78" name="Shape 278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05" name="Shape 305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Report on languages in the home from eschool</a:t>
            </a:r>
          </a:p>
        </p:txBody>
      </p:sp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ctrTitle"/>
          </p:nvPr>
        </p:nvSpPr>
        <p:spPr>
          <a:xfrm>
            <a:off x="685800" y="1597818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17365D"/>
              </a:buClr>
              <a:buFont typeface="Calibri"/>
              <a:buNone/>
              <a:defRPr sz="3200" b="1" i="0" u="none" strike="noStrike" cap="none">
                <a:solidFill>
                  <a:srgbClr val="17365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915804" y="4767262"/>
            <a:ext cx="16749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915804" y="4767262"/>
            <a:ext cx="51039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1" i="0" u="none" strike="noStrike" cap="none">
                <a:solidFill>
                  <a:srgbClr val="3399CC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1" i="0" u="none" strike="noStrike" cap="none">
              <a:solidFill>
                <a:srgbClr val="3399C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915804" y="205978"/>
            <a:ext cx="77709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buClr>
                <a:srgbClr val="17365D"/>
              </a:buClr>
              <a:buFont typeface="Calibri"/>
              <a:buNone/>
              <a:defRPr sz="3200" b="1">
                <a:solidFill>
                  <a:srgbClr val="17365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915804" y="1200150"/>
            <a:ext cx="7770900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1" i="0" u="none" strike="noStrike" cap="none">
                <a:solidFill>
                  <a:srgbClr val="3399CC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1" i="0" u="none" strike="noStrike" cap="none">
              <a:solidFill>
                <a:srgbClr val="3399C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722312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 sz="4000" b="1" cap="none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722312" y="2180034"/>
            <a:ext cx="7772400" cy="1125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2000">
                <a:solidFill>
                  <a:srgbClr val="888888"/>
                </a:solidFill>
              </a:defRPr>
            </a:lvl1pPr>
            <a:lvl2pPr marL="457200" lvl="1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800">
                <a:solidFill>
                  <a:srgbClr val="888888"/>
                </a:solidFill>
              </a:defRPr>
            </a:lvl2pPr>
            <a:lvl3pPr marL="914400" lvl="2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3pPr>
            <a:lvl4pPr marL="1371600" lvl="3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4pPr>
            <a:lvl5pPr marL="1828800" lvl="4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5pPr>
            <a:lvl6pPr marL="2286000" lvl="5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marL="2743200" lvl="6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marL="3200400" lvl="7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marL="3657600" lvl="8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1" i="0" u="none" strike="noStrike" cap="none">
                <a:solidFill>
                  <a:srgbClr val="3399CC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1" i="0" u="none" strike="noStrike" cap="none">
              <a:solidFill>
                <a:srgbClr val="3399C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915804" y="205978"/>
            <a:ext cx="77709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buClr>
                <a:srgbClr val="17365D"/>
              </a:buClr>
              <a:buFont typeface="Calibri"/>
              <a:buNone/>
              <a:defRPr sz="3200" b="1">
                <a:solidFill>
                  <a:srgbClr val="17365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body" idx="2"/>
          </p:nvPr>
        </p:nvSpPr>
        <p:spPr>
          <a:xfrm>
            <a:off x="4648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1" i="0" u="none" strike="noStrike" cap="none">
                <a:solidFill>
                  <a:srgbClr val="3399CC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1" i="0" u="none" strike="noStrike" cap="none">
              <a:solidFill>
                <a:srgbClr val="3399C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915804" y="205978"/>
            <a:ext cx="77709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457200" y="1151334"/>
            <a:ext cx="4040100" cy="48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 sz="2400" b="1"/>
            </a:lvl1pPr>
            <a:lvl2pPr marL="457200" lvl="1" indent="0" rtl="0">
              <a:spcBef>
                <a:spcPts val="0"/>
              </a:spcBef>
              <a:buFont typeface="Calibri"/>
              <a:buNone/>
              <a:defRPr sz="2000" b="1"/>
            </a:lvl2pPr>
            <a:lvl3pPr marL="914400" lvl="2" indent="0" rtl="0">
              <a:spcBef>
                <a:spcPts val="0"/>
              </a:spcBef>
              <a:buFont typeface="Calibri"/>
              <a:buNone/>
              <a:defRPr sz="1800" b="1"/>
            </a:lvl3pPr>
            <a:lvl4pPr marL="1371600" lvl="3" indent="0" rtl="0">
              <a:spcBef>
                <a:spcPts val="0"/>
              </a:spcBef>
              <a:buFont typeface="Calibri"/>
              <a:buNone/>
              <a:defRPr sz="1600" b="1"/>
            </a:lvl4pPr>
            <a:lvl5pPr marL="1828800" lvl="4" indent="0" rtl="0">
              <a:spcBef>
                <a:spcPts val="0"/>
              </a:spcBef>
              <a:buFont typeface="Calibri"/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3"/>
          </p:nvPr>
        </p:nvSpPr>
        <p:spPr>
          <a:xfrm>
            <a:off x="4645025" y="1151334"/>
            <a:ext cx="4041900" cy="48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 sz="2400" b="1"/>
            </a:lvl1pPr>
            <a:lvl2pPr marL="457200" lvl="1" indent="0" rtl="0">
              <a:spcBef>
                <a:spcPts val="0"/>
              </a:spcBef>
              <a:buFont typeface="Calibri"/>
              <a:buNone/>
              <a:defRPr sz="2000" b="1"/>
            </a:lvl2pPr>
            <a:lvl3pPr marL="914400" lvl="2" indent="0" rtl="0">
              <a:spcBef>
                <a:spcPts val="0"/>
              </a:spcBef>
              <a:buFont typeface="Calibri"/>
              <a:buNone/>
              <a:defRPr sz="1800" b="1"/>
            </a:lvl3pPr>
            <a:lvl4pPr marL="1371600" lvl="3" indent="0" rtl="0">
              <a:spcBef>
                <a:spcPts val="0"/>
              </a:spcBef>
              <a:buFont typeface="Calibri"/>
              <a:buNone/>
              <a:defRPr sz="1600" b="1"/>
            </a:lvl4pPr>
            <a:lvl5pPr marL="1828800" lvl="4" indent="0" rtl="0">
              <a:spcBef>
                <a:spcPts val="0"/>
              </a:spcBef>
              <a:buFont typeface="Calibri"/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1" i="0" u="none" strike="noStrike" cap="none">
                <a:solidFill>
                  <a:srgbClr val="3399CC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1" i="0" u="none" strike="noStrike" cap="none">
              <a:solidFill>
                <a:srgbClr val="3399C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915804" y="205978"/>
            <a:ext cx="77709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buClr>
                <a:srgbClr val="17365D"/>
              </a:buClr>
              <a:buFont typeface="Calibri"/>
              <a:buNone/>
              <a:defRPr sz="3200" b="1">
                <a:solidFill>
                  <a:srgbClr val="17365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1" i="0" u="none" strike="noStrike" cap="none">
                <a:solidFill>
                  <a:srgbClr val="3399CC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1" i="0" u="none" strike="noStrike" cap="none">
              <a:solidFill>
                <a:srgbClr val="3399C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dt" idx="10"/>
          </p:nvPr>
        </p:nvSpPr>
        <p:spPr>
          <a:xfrm>
            <a:off x="915804" y="4767262"/>
            <a:ext cx="16749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ftr" idx="11"/>
          </p:nvPr>
        </p:nvSpPr>
        <p:spPr>
          <a:xfrm>
            <a:off x="915804" y="4767262"/>
            <a:ext cx="51039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1" i="0" u="none" strike="noStrike" cap="none">
                <a:solidFill>
                  <a:srgbClr val="3399CC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1" i="0" u="none" strike="noStrike" cap="none">
              <a:solidFill>
                <a:srgbClr val="3399C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57200" y="204787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000" b="1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3575050" y="204787"/>
            <a:ext cx="5111700" cy="438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3200"/>
            </a:lvl1pPr>
            <a:lvl2pPr lvl="1" rtl="0">
              <a:spcBef>
                <a:spcPts val="0"/>
              </a:spcBef>
              <a:defRPr sz="2800"/>
            </a:lvl2pPr>
            <a:lvl3pPr lvl="2" rtl="0">
              <a:spcBef>
                <a:spcPts val="0"/>
              </a:spcBef>
              <a:defRPr sz="2400"/>
            </a:lvl3pPr>
            <a:lvl4pPr lvl="3" rtl="0">
              <a:spcBef>
                <a:spcPts val="0"/>
              </a:spcBef>
              <a:defRPr sz="2000"/>
            </a:lvl4pPr>
            <a:lvl5pPr lvl="4" rtl="0">
              <a:spcBef>
                <a:spcPts val="0"/>
              </a:spcBef>
              <a:defRPr sz="2000"/>
            </a:lvl5pPr>
            <a:lvl6pPr lvl="5" rtl="0">
              <a:spcBef>
                <a:spcPts val="0"/>
              </a:spcBef>
              <a:defRPr sz="2000"/>
            </a:lvl6pPr>
            <a:lvl7pPr lvl="6" rtl="0">
              <a:spcBef>
                <a:spcPts val="0"/>
              </a:spcBef>
              <a:defRPr sz="2000"/>
            </a:lvl7pPr>
            <a:lvl8pPr lvl="7" rtl="0">
              <a:spcBef>
                <a:spcPts val="0"/>
              </a:spcBef>
              <a:defRPr sz="2000"/>
            </a:lvl8pPr>
            <a:lvl9pPr lvl="8" rtl="0">
              <a:spcBef>
                <a:spcPts val="0"/>
              </a:spcBef>
              <a:defRPr sz="2000"/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 sz="1400"/>
            </a:lvl1pPr>
            <a:lvl2pPr marL="457200" lvl="1" indent="0" rtl="0">
              <a:spcBef>
                <a:spcPts val="0"/>
              </a:spcBef>
              <a:buFont typeface="Calibri"/>
              <a:buNone/>
              <a:defRPr sz="1200"/>
            </a:lvl2pPr>
            <a:lvl3pPr marL="914400" lvl="2" indent="0" rtl="0">
              <a:spcBef>
                <a:spcPts val="0"/>
              </a:spcBef>
              <a:buFont typeface="Calibri"/>
              <a:buNone/>
              <a:defRPr sz="1000"/>
            </a:lvl3pPr>
            <a:lvl4pPr marL="1371600" lvl="3" indent="0" rtl="0">
              <a:spcBef>
                <a:spcPts val="0"/>
              </a:spcBef>
              <a:buFont typeface="Calibri"/>
              <a:buNone/>
              <a:defRPr sz="900"/>
            </a:lvl4pPr>
            <a:lvl5pPr marL="1828800" lvl="4" indent="0" rtl="0">
              <a:spcBef>
                <a:spcPts val="0"/>
              </a:spcBef>
              <a:buFont typeface="Calibri"/>
              <a:buNone/>
              <a:defRPr sz="900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900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900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900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>
            <a:off x="915804" y="4767262"/>
            <a:ext cx="16749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>
          <a:xfrm>
            <a:off x="915804" y="4767262"/>
            <a:ext cx="51039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1" i="0" u="none" strike="noStrike" cap="none">
                <a:solidFill>
                  <a:srgbClr val="3399CC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1" i="0" u="none" strike="noStrike" cap="none">
              <a:solidFill>
                <a:srgbClr val="3399C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000" b="1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7" name="Shape 97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Clr>
                <a:srgbClr val="3399CC"/>
              </a:buClr>
              <a:buFont typeface="Calibri"/>
              <a:buNone/>
              <a:defRPr sz="3200" b="1" i="0" u="none" strike="noStrike" cap="none">
                <a:solidFill>
                  <a:srgbClr val="3399C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 sz="1400"/>
            </a:lvl1pPr>
            <a:lvl2pPr marL="457200" lvl="1" indent="0" rtl="0">
              <a:spcBef>
                <a:spcPts val="0"/>
              </a:spcBef>
              <a:buFont typeface="Calibri"/>
              <a:buNone/>
              <a:defRPr sz="1200"/>
            </a:lvl2pPr>
            <a:lvl3pPr marL="914400" lvl="2" indent="0" rtl="0">
              <a:spcBef>
                <a:spcPts val="0"/>
              </a:spcBef>
              <a:buFont typeface="Calibri"/>
              <a:buNone/>
              <a:defRPr sz="1000"/>
            </a:lvl3pPr>
            <a:lvl4pPr marL="1371600" lvl="3" indent="0" rtl="0">
              <a:spcBef>
                <a:spcPts val="0"/>
              </a:spcBef>
              <a:buFont typeface="Calibri"/>
              <a:buNone/>
              <a:defRPr sz="900"/>
            </a:lvl4pPr>
            <a:lvl5pPr marL="1828800" lvl="4" indent="0" rtl="0">
              <a:spcBef>
                <a:spcPts val="0"/>
              </a:spcBef>
              <a:buFont typeface="Calibri"/>
              <a:buNone/>
              <a:defRPr sz="900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900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900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900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dt" idx="10"/>
          </p:nvPr>
        </p:nvSpPr>
        <p:spPr>
          <a:xfrm>
            <a:off x="915804" y="4767262"/>
            <a:ext cx="16749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ftr" idx="11"/>
          </p:nvPr>
        </p:nvSpPr>
        <p:spPr>
          <a:xfrm>
            <a:off x="915804" y="4767262"/>
            <a:ext cx="51039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1" i="0" u="none" strike="noStrike" cap="none">
                <a:solidFill>
                  <a:srgbClr val="3399CC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1" i="0" u="none" strike="noStrike" cap="none">
              <a:solidFill>
                <a:srgbClr val="3399C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915804" y="205978"/>
            <a:ext cx="77709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buClr>
                <a:srgbClr val="17365D"/>
              </a:buClr>
              <a:buFont typeface="Calibri"/>
              <a:buNone/>
              <a:defRPr sz="3200" b="1">
                <a:solidFill>
                  <a:srgbClr val="17365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 rot="5400000">
            <a:off x="3104100" y="-988050"/>
            <a:ext cx="3394500" cy="7770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dt" idx="10"/>
          </p:nvPr>
        </p:nvSpPr>
        <p:spPr>
          <a:xfrm>
            <a:off x="915804" y="4767262"/>
            <a:ext cx="16749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ftr" idx="11"/>
          </p:nvPr>
        </p:nvSpPr>
        <p:spPr>
          <a:xfrm>
            <a:off x="915804" y="4767262"/>
            <a:ext cx="51039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1" i="0" u="none" strike="noStrike" cap="none">
                <a:solidFill>
                  <a:srgbClr val="3399CC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1" i="0" u="none" strike="noStrike" cap="none">
              <a:solidFill>
                <a:srgbClr val="3399C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 rot="5400000">
            <a:off x="5463750" y="1371628"/>
            <a:ext cx="4388700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buClr>
                <a:srgbClr val="17365D"/>
              </a:buClr>
              <a:buFont typeface="Calibri"/>
              <a:buNone/>
              <a:defRPr sz="3200" b="1">
                <a:solidFill>
                  <a:srgbClr val="17365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 rot="5400000">
            <a:off x="1272750" y="-609571"/>
            <a:ext cx="4388700" cy="6019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dt" idx="10"/>
          </p:nvPr>
        </p:nvSpPr>
        <p:spPr>
          <a:xfrm>
            <a:off x="915804" y="4767262"/>
            <a:ext cx="16749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ftr" idx="11"/>
          </p:nvPr>
        </p:nvSpPr>
        <p:spPr>
          <a:xfrm>
            <a:off x="915804" y="4767262"/>
            <a:ext cx="51039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1" i="0" u="none" strike="noStrike" cap="none">
                <a:solidFill>
                  <a:srgbClr val="3399CC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1" i="0" u="none" strike="noStrike" cap="none">
              <a:solidFill>
                <a:srgbClr val="3399C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915804" y="205978"/>
            <a:ext cx="77709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17365D"/>
              </a:buClr>
              <a:buFont typeface="Calibri"/>
              <a:buNone/>
              <a:defRPr sz="3200" b="1" i="0" u="none" strike="noStrike" cap="none">
                <a:solidFill>
                  <a:srgbClr val="17365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915804" y="1200150"/>
            <a:ext cx="7770900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200" b="1" i="0" u="none" strike="noStrike" cap="none">
                <a:solidFill>
                  <a:srgbClr val="3399CC"/>
                </a:solidFill>
                <a:latin typeface="Calibri"/>
                <a:ea typeface="Calibri"/>
                <a:cs typeface="Calibri"/>
                <a:sym typeface="Calibri"/>
              </a:rPr>
              <a:t>10/5/2015	                    </a:t>
            </a:r>
            <a:fld id="{00000000-1234-1234-1234-123412341234}" type="slidenum">
              <a:rPr lang="en" sz="1200" b="1" i="0" u="none" strike="noStrike" cap="none">
                <a:solidFill>
                  <a:srgbClr val="3399CC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1" i="0" u="none" strike="noStrike" cap="none">
              <a:solidFill>
                <a:srgbClr val="3399C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4" name="Shape 5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15804" y="4663814"/>
            <a:ext cx="1646700" cy="3936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hyperlink" Target="http://youtube.com/v/SV9Nkkj3KrY" TargetMode="External"/><Relationship Id="rId6" Type="http://schemas.openxmlformats.org/officeDocument/2006/relationships/image" Target="../media/image8.jp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" dirty="0"/>
              <a:t>Opening Tweetchat (#DFIBforAll)</a:t>
            </a:r>
            <a:br>
              <a:rPr lang="en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0" indent="-355600">
              <a:buSzPct val="100000"/>
              <a:buAutoNum type="arabicPeriod"/>
            </a:pPr>
            <a:r>
              <a:rPr lang="en" dirty="0"/>
              <a:t>What are some</a:t>
            </a:r>
            <a:r>
              <a:rPr lang="en" b="1" dirty="0"/>
              <a:t> challenges</a:t>
            </a:r>
            <a:r>
              <a:rPr lang="en" dirty="0"/>
              <a:t> you face in terms of promoting student access to IB?</a:t>
            </a:r>
          </a:p>
          <a:p>
            <a:pPr lvl="0">
              <a:buNone/>
            </a:pPr>
            <a:endParaRPr lang="en" dirty="0"/>
          </a:p>
          <a:p>
            <a:pPr marL="457200" lvl="0" indent="-355600">
              <a:buSzPct val="100000"/>
              <a:buAutoNum type="arabicPeriod"/>
            </a:pPr>
            <a:r>
              <a:rPr lang="en" dirty="0"/>
              <a:t>What does your school do to </a:t>
            </a:r>
            <a:r>
              <a:rPr lang="en" b="1" dirty="0"/>
              <a:t>promote</a:t>
            </a:r>
            <a:r>
              <a:rPr lang="en" dirty="0"/>
              <a:t> student access to the DP?</a:t>
            </a:r>
          </a:p>
          <a:p>
            <a:pPr lvl="0" algn="ctr">
              <a:buNone/>
            </a:pPr>
            <a:r>
              <a:rPr lang="en" sz="2000" b="1" dirty="0"/>
              <a:t>(Conference #IBTO2016)</a:t>
            </a:r>
          </a:p>
          <a:p>
            <a:pPr lvl="0">
              <a:buNone/>
            </a:pPr>
            <a:endParaRPr lang="en" sz="1600" dirty="0"/>
          </a:p>
          <a:p>
            <a:pPr lvl="0" algn="ctr">
              <a:buNone/>
            </a:pPr>
            <a:r>
              <a:rPr lang="en" dirty="0"/>
              <a:t>@johnfalino1</a:t>
            </a:r>
          </a:p>
          <a:p>
            <a:pPr lvl="0" algn="ctr">
              <a:buNone/>
            </a:pPr>
            <a:r>
              <a:rPr lang="en" dirty="0"/>
              <a:t>@careim2</a:t>
            </a:r>
          </a:p>
          <a:p>
            <a:pPr lvl="0" algn="ctr">
              <a:buNone/>
            </a:pPr>
            <a:r>
              <a:rPr lang="en" dirty="0"/>
              <a:t>@meghalberg</a:t>
            </a:r>
          </a:p>
          <a:p>
            <a:pPr lvl="0" algn="ctr">
              <a:buNone/>
            </a:pPr>
            <a:r>
              <a:rPr lang="en"/>
              <a:t>@erinvred</a:t>
            </a:r>
          </a:p>
          <a:p>
            <a:pPr marL="2032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387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ctrTitle"/>
          </p:nvPr>
        </p:nvSpPr>
        <p:spPr>
          <a:xfrm>
            <a:off x="1955739" y="889150"/>
            <a:ext cx="6525900" cy="1102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366092"/>
              </a:buClr>
              <a:buSzPct val="25000"/>
              <a:buFont typeface="Calibri"/>
              <a:buNone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IB DP Program at DFHS</a:t>
            </a:r>
          </a:p>
        </p:txBody>
      </p:sp>
      <p:pic>
        <p:nvPicPr>
          <p:cNvPr id="192" name="Shape 192" descr="Dobbs Ferry logo group 01.pdf"/>
          <p:cNvPicPr preferRelativeResize="0"/>
          <p:nvPr/>
        </p:nvPicPr>
        <p:blipFill rotWithShape="1">
          <a:blip r:embed="rId3">
            <a:alphaModFix/>
          </a:blip>
          <a:srcRect r="13718" b="77381"/>
          <a:stretch/>
        </p:blipFill>
        <p:spPr>
          <a:xfrm>
            <a:off x="916212" y="0"/>
            <a:ext cx="4572000" cy="11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Shape 193"/>
          <p:cNvSpPr/>
          <p:nvPr/>
        </p:nvSpPr>
        <p:spPr>
          <a:xfrm>
            <a:off x="46900" y="0"/>
            <a:ext cx="773700" cy="51435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rgbClr val="4A7DB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4" name="Shape 19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81450" y="4362778"/>
            <a:ext cx="1600200" cy="664368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Shape 195"/>
          <p:cNvSpPr txBox="1"/>
          <p:nvPr/>
        </p:nvSpPr>
        <p:spPr>
          <a:xfrm>
            <a:off x="2065250" y="1816074"/>
            <a:ext cx="6306900" cy="2546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0"/>
              </a:spcBef>
              <a:buSzPct val="100000"/>
              <a:buChar char="●"/>
            </a:pPr>
            <a:r>
              <a:rPr lang="en" sz="2000"/>
              <a:t>Approximately 25% of students attempt the IB Diploma each year</a:t>
            </a:r>
          </a:p>
          <a:p>
            <a:pPr marL="457200" lvl="0" indent="-355600" rtl="0">
              <a:spcBef>
                <a:spcPts val="0"/>
              </a:spcBef>
              <a:buSzPct val="100000"/>
              <a:buChar char="●"/>
            </a:pPr>
            <a:r>
              <a:rPr lang="en" sz="2000"/>
              <a:t>Students registered for 451 subject entries in 2016</a:t>
            </a:r>
          </a:p>
          <a:p>
            <a:pPr marL="457200" lvl="0" indent="-355600" rtl="0">
              <a:spcBef>
                <a:spcPts val="0"/>
              </a:spcBef>
              <a:buSzPct val="100000"/>
              <a:buChar char="●"/>
            </a:pPr>
            <a:r>
              <a:rPr lang="en" sz="2000"/>
              <a:t>All students take a minimum of 2 IB DP courses </a:t>
            </a:r>
          </a:p>
          <a:p>
            <a:pPr marL="457200" lvl="0" indent="-355600" rtl="0">
              <a:spcBef>
                <a:spcPts val="0"/>
              </a:spcBef>
              <a:buSzPct val="100000"/>
              <a:buChar char="●"/>
            </a:pPr>
            <a:r>
              <a:rPr lang="en" sz="2000"/>
              <a:t>On average students take more than 3 courses</a:t>
            </a:r>
          </a:p>
          <a:p>
            <a:pPr marL="457200" lvl="0" indent="-355600" rtl="0">
              <a:spcBef>
                <a:spcPts val="0"/>
              </a:spcBef>
              <a:buSzPct val="100000"/>
              <a:buChar char="●"/>
            </a:pPr>
            <a:r>
              <a:rPr lang="en" sz="2000"/>
              <a:t>Student performance is consistent with the world average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ctrTitle"/>
          </p:nvPr>
        </p:nvSpPr>
        <p:spPr>
          <a:xfrm>
            <a:off x="1907039" y="864000"/>
            <a:ext cx="6525900" cy="1102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366092"/>
              </a:buClr>
              <a:buSzPct val="25000"/>
              <a:buFont typeface="Calibri"/>
              <a:buNone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Our IB Journey</a:t>
            </a:r>
          </a:p>
        </p:txBody>
      </p:sp>
      <p:pic>
        <p:nvPicPr>
          <p:cNvPr id="201" name="Shape 201" descr="Dobbs Ferry logo group 01.pdf"/>
          <p:cNvPicPr preferRelativeResize="0"/>
          <p:nvPr/>
        </p:nvPicPr>
        <p:blipFill rotWithShape="1">
          <a:blip r:embed="rId3">
            <a:alphaModFix/>
          </a:blip>
          <a:srcRect r="13718" b="77381"/>
          <a:stretch/>
        </p:blipFill>
        <p:spPr>
          <a:xfrm>
            <a:off x="916212" y="0"/>
            <a:ext cx="4572000" cy="11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Shape 202"/>
          <p:cNvSpPr/>
          <p:nvPr/>
        </p:nvSpPr>
        <p:spPr>
          <a:xfrm>
            <a:off x="46900" y="0"/>
            <a:ext cx="773700" cy="51435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rgbClr val="4A7DB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3" name="Shape 20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81450" y="4362778"/>
            <a:ext cx="1600200" cy="664368"/>
          </a:xfrm>
          <a:prstGeom prst="rect">
            <a:avLst/>
          </a:prstGeom>
          <a:noFill/>
          <a:ln>
            <a:noFill/>
          </a:ln>
        </p:spPr>
      </p:pic>
      <p:sp>
        <p:nvSpPr>
          <p:cNvPr id="204" name="Shape 204"/>
          <p:cNvSpPr txBox="1"/>
          <p:nvPr/>
        </p:nvSpPr>
        <p:spPr>
          <a:xfrm>
            <a:off x="1713275" y="1849025"/>
            <a:ext cx="6560100" cy="2513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In 1998, DFHS was authorized as an IB school. BOE and community believed in the vision and mission of the IB 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Started as an “elite” program (“school within a school”)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Community perception pre 2011 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Community perception post 2011</a:t>
            </a:r>
          </a:p>
          <a:p>
            <a:pPr marL="914400" lvl="1" indent="-342900" rtl="0">
              <a:spcBef>
                <a:spcPts val="0"/>
              </a:spcBef>
              <a:buSzPct val="100000"/>
              <a:buChar char="○"/>
            </a:pPr>
            <a:r>
              <a:rPr lang="en" sz="1800"/>
              <a:t>Expansion of the IB DP programme to include all 11th and 12th graders</a:t>
            </a:r>
          </a:p>
          <a:p>
            <a:pPr marL="914400" lvl="1" indent="-342900" rtl="0">
              <a:spcBef>
                <a:spcPts val="0"/>
              </a:spcBef>
              <a:buSzPct val="100000"/>
              <a:buChar char="○"/>
            </a:pPr>
            <a:r>
              <a:rPr lang="en" sz="1800"/>
              <a:t>Implementation of the MYP program grades 6 - 10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Shape 209" descr="Dobbs Ferry logo group 01.pdf"/>
          <p:cNvPicPr preferRelativeResize="0"/>
          <p:nvPr/>
        </p:nvPicPr>
        <p:blipFill rotWithShape="1">
          <a:blip r:embed="rId3">
            <a:alphaModFix/>
          </a:blip>
          <a:srcRect r="13718" b="77381"/>
          <a:stretch/>
        </p:blipFill>
        <p:spPr>
          <a:xfrm>
            <a:off x="916212" y="0"/>
            <a:ext cx="4572000" cy="11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Shape 210"/>
          <p:cNvSpPr/>
          <p:nvPr/>
        </p:nvSpPr>
        <p:spPr>
          <a:xfrm>
            <a:off x="46900" y="0"/>
            <a:ext cx="773700" cy="51435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rgbClr val="4A7DB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1" name="Shape 21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81450" y="4362778"/>
            <a:ext cx="1600200" cy="664368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Shape 212" title="IB Video 2016 720p">
            <a:hlinkClick r:id="rId5"/>
          </p:cNvPr>
          <p:cNvSpPr/>
          <p:nvPr/>
        </p:nvSpPr>
        <p:spPr>
          <a:xfrm>
            <a:off x="2404600" y="1673834"/>
            <a:ext cx="4193799" cy="3060424"/>
          </a:xfrm>
          <a:prstGeom prst="rect">
            <a:avLst/>
          </a:prstGeom>
          <a:blipFill>
            <a:blip r:embed="rId6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213" name="Shape 213"/>
          <p:cNvSpPr txBox="1"/>
          <p:nvPr/>
        </p:nvSpPr>
        <p:spPr>
          <a:xfrm>
            <a:off x="1131575" y="1031150"/>
            <a:ext cx="7497000" cy="426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 b="1"/>
              <a:t>A Look Inside Dobbs Ferry High School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>
            <a:spLocks noGrp="1"/>
          </p:cNvSpPr>
          <p:nvPr>
            <p:ph type="ctrTitle"/>
          </p:nvPr>
        </p:nvSpPr>
        <p:spPr>
          <a:xfrm>
            <a:off x="1955739" y="709275"/>
            <a:ext cx="6525900" cy="1102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366092"/>
              </a:buClr>
              <a:buSzPct val="25000"/>
              <a:buFont typeface="Calibri"/>
              <a:buNone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Dobbs Ferry High School</a:t>
            </a:r>
          </a:p>
        </p:txBody>
      </p:sp>
      <p:pic>
        <p:nvPicPr>
          <p:cNvPr id="219" name="Shape 219" descr="Dobbs Ferry logo group 01.pdf"/>
          <p:cNvPicPr preferRelativeResize="0"/>
          <p:nvPr/>
        </p:nvPicPr>
        <p:blipFill rotWithShape="1">
          <a:blip r:embed="rId3">
            <a:alphaModFix/>
          </a:blip>
          <a:srcRect r="13718" b="77381"/>
          <a:stretch/>
        </p:blipFill>
        <p:spPr>
          <a:xfrm>
            <a:off x="916212" y="0"/>
            <a:ext cx="4572000" cy="11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Shape 220"/>
          <p:cNvSpPr/>
          <p:nvPr/>
        </p:nvSpPr>
        <p:spPr>
          <a:xfrm>
            <a:off x="46900" y="0"/>
            <a:ext cx="773700" cy="51435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rgbClr val="4A7DB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1" name="Shape 2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81450" y="4362778"/>
            <a:ext cx="1600200" cy="664368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Shape 222"/>
          <p:cNvSpPr txBox="1"/>
          <p:nvPr/>
        </p:nvSpPr>
        <p:spPr>
          <a:xfrm>
            <a:off x="1594575" y="1226699"/>
            <a:ext cx="6525900" cy="2837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2000"/>
          </a:p>
          <a:p>
            <a:pPr marL="457200" lvl="0" indent="-355600" rtl="0">
              <a:spcBef>
                <a:spcPts val="0"/>
              </a:spcBef>
              <a:buSzPct val="100000"/>
              <a:buChar char="●"/>
            </a:pPr>
            <a:r>
              <a:rPr lang="en" sz="2000"/>
              <a:t>Students who have arrived in US within the last three years have come from</a:t>
            </a:r>
          </a:p>
          <a:p>
            <a:pPr marL="914400" lvl="1" indent="-355600" rtl="0">
              <a:spcBef>
                <a:spcPts val="0"/>
              </a:spcBef>
              <a:buSzPct val="100000"/>
              <a:buChar char="○"/>
            </a:pPr>
            <a:r>
              <a:rPr lang="en" sz="2000"/>
              <a:t> Guatemala, Egypt, Japan, Nigeria, South Korea</a:t>
            </a:r>
          </a:p>
          <a:p>
            <a:pPr marL="457200" lvl="0" indent="-355600" rtl="0">
              <a:spcBef>
                <a:spcPts val="0"/>
              </a:spcBef>
              <a:buSzPct val="100000"/>
              <a:buChar char="●"/>
            </a:pPr>
            <a:r>
              <a:rPr lang="en" sz="2000"/>
              <a:t>Home languages self-reported in school database</a:t>
            </a:r>
          </a:p>
          <a:p>
            <a:pPr marL="914400" lvl="0" indent="0" rtl="0">
              <a:spcBef>
                <a:spcPts val="0"/>
              </a:spcBef>
              <a:buNone/>
            </a:pPr>
            <a:r>
              <a:rPr lang="en" sz="2000"/>
              <a:t>Spanish, Korean, Japanese, Ukrainian, Serbo-Croatian, Farsi, Chinese, Bulgarian, Malayalam, Tagalog, French, Greek, Urdu, Swedish, Arabic, Albanian, Russian</a:t>
            </a:r>
          </a:p>
          <a:p>
            <a:pPr marL="0" lvl="0" indent="0" rtl="0">
              <a:spcBef>
                <a:spcPts val="0"/>
              </a:spcBef>
              <a:buNone/>
            </a:pPr>
            <a:endParaRPr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ctrTitle"/>
          </p:nvPr>
        </p:nvSpPr>
        <p:spPr>
          <a:xfrm>
            <a:off x="1955739" y="1163400"/>
            <a:ext cx="6525900" cy="1102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366092"/>
              </a:buClr>
              <a:buSzPct val="25000"/>
              <a:buFont typeface="Calibri"/>
              <a:buNone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Free &amp; Reduced Lunch Participation</a:t>
            </a:r>
          </a:p>
        </p:txBody>
      </p:sp>
      <p:pic>
        <p:nvPicPr>
          <p:cNvPr id="228" name="Shape 228" descr="Dobbs Ferry logo group 01.pdf"/>
          <p:cNvPicPr preferRelativeResize="0"/>
          <p:nvPr/>
        </p:nvPicPr>
        <p:blipFill rotWithShape="1">
          <a:blip r:embed="rId3">
            <a:alphaModFix/>
          </a:blip>
          <a:srcRect r="13718" b="77381"/>
          <a:stretch/>
        </p:blipFill>
        <p:spPr>
          <a:xfrm>
            <a:off x="916212" y="0"/>
            <a:ext cx="4572000" cy="11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229" name="Shape 229"/>
          <p:cNvSpPr/>
          <p:nvPr/>
        </p:nvSpPr>
        <p:spPr>
          <a:xfrm>
            <a:off x="46900" y="0"/>
            <a:ext cx="773700" cy="51435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rgbClr val="4A7DB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0" name="Shape 2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81450" y="4362778"/>
            <a:ext cx="1600200" cy="66436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31" name="Shape 231"/>
          <p:cNvGraphicFramePr/>
          <p:nvPr/>
        </p:nvGraphicFramePr>
        <p:xfrm>
          <a:off x="1399250" y="2265887"/>
          <a:ext cx="7239000" cy="2194409"/>
        </p:xfrm>
        <a:graphic>
          <a:graphicData uri="http://schemas.openxmlformats.org/drawingml/2006/table">
            <a:tbl>
              <a:tblPr>
                <a:noFill/>
                <a:tableStyleId>{E2370C95-DA85-414D-A2C7-B6798F070C69}</a:tableStyleId>
              </a:tblPr>
              <a:tblGrid>
                <a:gridCol w="2413000"/>
                <a:gridCol w="2413000"/>
                <a:gridCol w="2413000"/>
              </a:tblGrid>
              <a:tr h="381000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Session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Number of Students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Number of subject entries</a:t>
                      </a:r>
                    </a:p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May 2013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6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May 2014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6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13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May 2015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19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May 2016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17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39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" name="Shape 236" descr="Dobbs Ferry logo group 01.pdf"/>
          <p:cNvPicPr preferRelativeResize="0"/>
          <p:nvPr/>
        </p:nvPicPr>
        <p:blipFill rotWithShape="1">
          <a:blip r:embed="rId3">
            <a:alphaModFix/>
          </a:blip>
          <a:srcRect r="13718" b="77381"/>
          <a:stretch/>
        </p:blipFill>
        <p:spPr>
          <a:xfrm>
            <a:off x="916212" y="0"/>
            <a:ext cx="4572000" cy="11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Shape 237"/>
          <p:cNvSpPr/>
          <p:nvPr/>
        </p:nvSpPr>
        <p:spPr>
          <a:xfrm>
            <a:off x="46900" y="0"/>
            <a:ext cx="773700" cy="51435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rgbClr val="4A7DB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8" name="Shape 23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81450" y="4362778"/>
            <a:ext cx="1600200" cy="664368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Shape 239"/>
          <p:cNvSpPr txBox="1"/>
          <p:nvPr/>
        </p:nvSpPr>
        <p:spPr>
          <a:xfrm>
            <a:off x="1746400" y="1807650"/>
            <a:ext cx="6735000" cy="29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Co-taught classes</a:t>
            </a:r>
          </a:p>
          <a:p>
            <a:pPr marL="1371600" lvl="2" indent="-342900" rtl="0">
              <a:spcBef>
                <a:spcPts val="0"/>
              </a:spcBef>
              <a:buSzPct val="100000"/>
              <a:buChar char="■"/>
            </a:pPr>
            <a:r>
              <a:rPr lang="en" sz="1800"/>
              <a:t>IB English SL</a:t>
            </a:r>
          </a:p>
          <a:p>
            <a:pPr marL="1371600" lvl="2" indent="-342900" rtl="0">
              <a:spcBef>
                <a:spcPts val="0"/>
              </a:spcBef>
              <a:buSzPct val="100000"/>
              <a:buChar char="■"/>
            </a:pPr>
            <a:r>
              <a:rPr lang="en" sz="1800"/>
              <a:t>IB Math (3 levels)</a:t>
            </a:r>
          </a:p>
          <a:p>
            <a:pPr marL="914400" lvl="0" indent="0" rtl="0">
              <a:spcBef>
                <a:spcPts val="0"/>
              </a:spcBef>
              <a:buNone/>
            </a:pPr>
            <a:endParaRPr sz="1800"/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Special Education teachers trained in IB</a:t>
            </a:r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Group 6 &amp; TOK </a:t>
            </a:r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Spanish Ab Initio 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		</a:t>
            </a:r>
          </a:p>
          <a:p>
            <a:pPr lvl="0" rtl="0">
              <a:spcBef>
                <a:spcPts val="0"/>
              </a:spcBef>
              <a:buNone/>
            </a:pPr>
            <a:endParaRPr sz="1800"/>
          </a:p>
        </p:txBody>
      </p:sp>
      <p:sp>
        <p:nvSpPr>
          <p:cNvPr id="240" name="Shape 240"/>
          <p:cNvSpPr txBox="1"/>
          <p:nvPr/>
        </p:nvSpPr>
        <p:spPr>
          <a:xfrm>
            <a:off x="1633000" y="1125175"/>
            <a:ext cx="6848400" cy="57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3000"/>
              <a:t>Promoting Access in Special Education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>
            <a:spLocks noGrp="1"/>
          </p:cNvSpPr>
          <p:nvPr>
            <p:ph type="ctrTitle"/>
          </p:nvPr>
        </p:nvSpPr>
        <p:spPr>
          <a:xfrm>
            <a:off x="1190349" y="1089050"/>
            <a:ext cx="7553700" cy="1102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366092"/>
              </a:buClr>
              <a:buSzPct val="25000"/>
              <a:buFont typeface="Calibri"/>
              <a:buNone/>
            </a:pPr>
            <a:r>
              <a:rPr lang="en" sz="30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1:1 Chromebook Program at DFHS: Leveling the Playing Field</a:t>
            </a:r>
          </a:p>
        </p:txBody>
      </p:sp>
      <p:pic>
        <p:nvPicPr>
          <p:cNvPr id="246" name="Shape 246" descr="Dobbs Ferry logo group 01.pdf"/>
          <p:cNvPicPr preferRelativeResize="0"/>
          <p:nvPr/>
        </p:nvPicPr>
        <p:blipFill rotWithShape="1">
          <a:blip r:embed="rId3">
            <a:alphaModFix/>
          </a:blip>
          <a:srcRect r="13718" b="77381"/>
          <a:stretch/>
        </p:blipFill>
        <p:spPr>
          <a:xfrm>
            <a:off x="916212" y="0"/>
            <a:ext cx="4572000" cy="11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247" name="Shape 247"/>
          <p:cNvSpPr/>
          <p:nvPr/>
        </p:nvSpPr>
        <p:spPr>
          <a:xfrm>
            <a:off x="46900" y="0"/>
            <a:ext cx="773700" cy="51435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rgbClr val="4A7DB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8" name="Shape 24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81450" y="4362778"/>
            <a:ext cx="1600200" cy="664368"/>
          </a:xfrm>
          <a:prstGeom prst="rect">
            <a:avLst/>
          </a:prstGeom>
          <a:noFill/>
          <a:ln>
            <a:noFill/>
          </a:ln>
        </p:spPr>
      </p:pic>
      <p:sp>
        <p:nvSpPr>
          <p:cNvPr id="249" name="Shape 249"/>
          <p:cNvSpPr txBox="1"/>
          <p:nvPr/>
        </p:nvSpPr>
        <p:spPr>
          <a:xfrm>
            <a:off x="1499200" y="2305075"/>
            <a:ext cx="6936000" cy="226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In-line with the district philosophy of differentiation and meeting the needs of ALL students</a:t>
            </a:r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“The goal of IB is to increase access and engagement while removing barriers to learning.” -</a:t>
            </a:r>
            <a:r>
              <a:rPr lang="en" sz="1800" i="1"/>
              <a:t>IB Guide to Inclusive Education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4" name="Shape 254" descr="Dobbs Ferry logo group 01.pdf"/>
          <p:cNvPicPr preferRelativeResize="0"/>
          <p:nvPr/>
        </p:nvPicPr>
        <p:blipFill rotWithShape="1">
          <a:blip r:embed="rId3">
            <a:alphaModFix/>
          </a:blip>
          <a:srcRect r="13718" b="77381"/>
          <a:stretch/>
        </p:blipFill>
        <p:spPr>
          <a:xfrm>
            <a:off x="916212" y="0"/>
            <a:ext cx="4572000" cy="11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Shape 255"/>
          <p:cNvSpPr/>
          <p:nvPr/>
        </p:nvSpPr>
        <p:spPr>
          <a:xfrm>
            <a:off x="46900" y="0"/>
            <a:ext cx="773700" cy="51435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rgbClr val="4A7DB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6" name="Shape 25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81450" y="4362778"/>
            <a:ext cx="1600200" cy="664368"/>
          </a:xfrm>
          <a:prstGeom prst="rect">
            <a:avLst/>
          </a:prstGeom>
          <a:noFill/>
          <a:ln>
            <a:noFill/>
          </a:ln>
        </p:spPr>
      </p:pic>
      <p:sp>
        <p:nvSpPr>
          <p:cNvPr id="257" name="Shape 257"/>
          <p:cNvSpPr txBox="1"/>
          <p:nvPr/>
        </p:nvSpPr>
        <p:spPr>
          <a:xfrm>
            <a:off x="1127950" y="1352050"/>
            <a:ext cx="7152000" cy="318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3000">
                <a:solidFill>
                  <a:schemeClr val="dk1"/>
                </a:solidFill>
              </a:rPr>
              <a:t>How did we do it?</a:t>
            </a:r>
          </a:p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</a:endParaRPr>
          </a:p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</a:rPr>
              <a:t> </a:t>
            </a:r>
          </a:p>
          <a:p>
            <a:pPr lvl="0" algn="l" rtl="0">
              <a:lnSpc>
                <a:spcPct val="115000"/>
              </a:lnSpc>
              <a:spcBef>
                <a:spcPts val="0"/>
              </a:spcBef>
              <a:buNone/>
            </a:pPr>
            <a:endParaRPr sz="2400"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>
            <a:spLocks noGrp="1"/>
          </p:cNvSpPr>
          <p:nvPr>
            <p:ph type="ctrTitle"/>
          </p:nvPr>
        </p:nvSpPr>
        <p:spPr>
          <a:xfrm>
            <a:off x="1675300" y="912850"/>
            <a:ext cx="6732600" cy="1102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366092"/>
              </a:buClr>
              <a:buSzPct val="25000"/>
              <a:buFont typeface="Calibri"/>
              <a:buNone/>
            </a:pPr>
            <a:r>
              <a:rPr lang="en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Why IB? The 2011-2012 School Year</a:t>
            </a:r>
          </a:p>
        </p:txBody>
      </p:sp>
      <p:pic>
        <p:nvPicPr>
          <p:cNvPr id="263" name="Shape 263" descr="Dobbs Ferry logo group 01.pdf"/>
          <p:cNvPicPr preferRelativeResize="0"/>
          <p:nvPr/>
        </p:nvPicPr>
        <p:blipFill rotWithShape="1">
          <a:blip r:embed="rId3">
            <a:alphaModFix/>
          </a:blip>
          <a:srcRect r="13718" b="77381"/>
          <a:stretch/>
        </p:blipFill>
        <p:spPr>
          <a:xfrm>
            <a:off x="916212" y="0"/>
            <a:ext cx="4572000" cy="11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264" name="Shape 264"/>
          <p:cNvSpPr/>
          <p:nvPr/>
        </p:nvSpPr>
        <p:spPr>
          <a:xfrm>
            <a:off x="46900" y="0"/>
            <a:ext cx="773700" cy="51435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rgbClr val="4A7DB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5" name="Shape 26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81450" y="4362778"/>
            <a:ext cx="1600200" cy="664368"/>
          </a:xfrm>
          <a:prstGeom prst="rect">
            <a:avLst/>
          </a:prstGeom>
          <a:noFill/>
          <a:ln>
            <a:noFill/>
          </a:ln>
        </p:spPr>
      </p:pic>
      <p:sp>
        <p:nvSpPr>
          <p:cNvPr id="266" name="Shape 266"/>
          <p:cNvSpPr txBox="1"/>
          <p:nvPr/>
        </p:nvSpPr>
        <p:spPr>
          <a:xfrm>
            <a:off x="1763625" y="1764450"/>
            <a:ext cx="6560100" cy="1614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Competing community views: AP vs. IB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Questions around </a:t>
            </a:r>
          </a:p>
          <a:p>
            <a:pPr marL="914400" lvl="1" indent="-342900" rtl="0">
              <a:spcBef>
                <a:spcPts val="0"/>
              </a:spcBef>
              <a:buSzPct val="100000"/>
              <a:buChar char="○"/>
            </a:pPr>
            <a:r>
              <a:rPr lang="en" sz="1800"/>
              <a:t>philosophy </a:t>
            </a:r>
          </a:p>
          <a:p>
            <a:pPr marL="914400" lvl="1" indent="-342900" rtl="0">
              <a:spcBef>
                <a:spcPts val="0"/>
              </a:spcBef>
              <a:buSzPct val="100000"/>
              <a:buChar char="○"/>
            </a:pPr>
            <a:r>
              <a:rPr lang="en" sz="1800"/>
              <a:t>college credit</a:t>
            </a:r>
          </a:p>
          <a:p>
            <a:pPr marL="914400" lvl="1" indent="-342900" rtl="0">
              <a:spcBef>
                <a:spcPts val="0"/>
              </a:spcBef>
              <a:buSzPct val="100000"/>
              <a:buChar char="○"/>
            </a:pPr>
            <a:r>
              <a:rPr lang="en" sz="1800"/>
              <a:t>college admissions</a:t>
            </a:r>
          </a:p>
          <a:p>
            <a:pPr marL="914400" lvl="1" indent="-342900" rtl="0">
              <a:spcBef>
                <a:spcPts val="0"/>
              </a:spcBef>
              <a:buSzPct val="100000"/>
              <a:buChar char="○"/>
            </a:pPr>
            <a:r>
              <a:rPr lang="en" sz="1800"/>
              <a:t>pedagogical and curricular approach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Limited offerings in IB Math, IB English, IB Language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Class of 2012 students registered for 366 subject entries 12 full IB Diploma Candidates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Community was at a crossroad with IB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hape 271"/>
          <p:cNvSpPr txBox="1">
            <a:spLocks noGrp="1"/>
          </p:cNvSpPr>
          <p:nvPr>
            <p:ph type="ctrTitle"/>
          </p:nvPr>
        </p:nvSpPr>
        <p:spPr>
          <a:xfrm>
            <a:off x="1756189" y="1022850"/>
            <a:ext cx="6525900" cy="1102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366092"/>
              </a:buClr>
              <a:buSzPct val="25000"/>
              <a:buFont typeface="Calibri"/>
              <a:buNone/>
            </a:pPr>
            <a:endParaRPr sz="3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 rtl="0">
              <a:spcBef>
                <a:spcPts val="0"/>
              </a:spcBef>
              <a:buClr>
                <a:srgbClr val="366092"/>
              </a:buClr>
              <a:buSzPct val="25000"/>
              <a:buFont typeface="Calibri"/>
              <a:buNone/>
            </a:pPr>
            <a:r>
              <a:rPr lang="e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DFHS IB Journey</a:t>
            </a:r>
          </a:p>
          <a:p>
            <a:pPr marL="0" marR="0" lvl="0" indent="0" algn="ctr" rtl="0">
              <a:spcBef>
                <a:spcPts val="0"/>
              </a:spcBef>
              <a:buClr>
                <a:srgbClr val="366092"/>
              </a:buClr>
              <a:buSzPct val="25000"/>
              <a:buFont typeface="Calibri"/>
              <a:buNone/>
            </a:pPr>
            <a:r>
              <a:rPr lang="en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Gaining Community Support</a:t>
            </a:r>
          </a:p>
          <a:p>
            <a:pPr marL="0" marR="0" lvl="0" indent="0" algn="ctr" rtl="0">
              <a:spcBef>
                <a:spcPts val="0"/>
              </a:spcBef>
              <a:buClr>
                <a:srgbClr val="366092"/>
              </a:buClr>
              <a:buSzPct val="25000"/>
              <a:buFont typeface="Calibri"/>
              <a:buNone/>
            </a:pPr>
            <a:endParaRPr sz="3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2" name="Shape 272" descr="Dobbs Ferry logo group 01.pdf"/>
          <p:cNvPicPr preferRelativeResize="0"/>
          <p:nvPr/>
        </p:nvPicPr>
        <p:blipFill rotWithShape="1">
          <a:blip r:embed="rId3">
            <a:alphaModFix/>
          </a:blip>
          <a:srcRect r="13718" b="77381"/>
          <a:stretch/>
        </p:blipFill>
        <p:spPr>
          <a:xfrm>
            <a:off x="916212" y="0"/>
            <a:ext cx="4572000" cy="11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3" name="Shape 273"/>
          <p:cNvSpPr/>
          <p:nvPr/>
        </p:nvSpPr>
        <p:spPr>
          <a:xfrm>
            <a:off x="46900" y="0"/>
            <a:ext cx="773700" cy="51435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rgbClr val="4A7DB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4" name="Shape 27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81450" y="4362778"/>
            <a:ext cx="1600200" cy="664368"/>
          </a:xfrm>
          <a:prstGeom prst="rect">
            <a:avLst/>
          </a:prstGeom>
          <a:noFill/>
          <a:ln>
            <a:noFill/>
          </a:ln>
        </p:spPr>
      </p:pic>
      <p:sp>
        <p:nvSpPr>
          <p:cNvPr id="275" name="Shape 275"/>
          <p:cNvSpPr txBox="1"/>
          <p:nvPr/>
        </p:nvSpPr>
        <p:spPr>
          <a:xfrm>
            <a:off x="1806775" y="2067350"/>
            <a:ext cx="6560100" cy="1614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Leadership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New Superintendent, Assistant Superintendent, and High School Principal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New vision around 21st century learning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"/>
              <a:t>Informal book chats (The Global Achievement Gap)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"/>
              <a:t>IB Community Forums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"/>
              <a:t>District strategic planning</a:t>
            </a:r>
          </a:p>
          <a:p>
            <a:pPr marL="457200" lvl="0" indent="0" rtl="0">
              <a:spcBef>
                <a:spcPts val="0"/>
              </a:spcBef>
              <a:buNone/>
            </a:pPr>
            <a:endParaRPr/>
          </a:p>
          <a:p>
            <a:pPr marL="0" lvl="0" indent="0" rtl="0">
              <a:spcBef>
                <a:spcPts val="0"/>
              </a:spcBef>
              <a:buNone/>
            </a:pPr>
            <a:r>
              <a:rPr lang="en"/>
              <a:t>Branding the IB Program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Superintendent’s and Principal’s blogs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Community Consensus: </a:t>
            </a:r>
            <a:r>
              <a:rPr lang="en" b="1"/>
              <a:t>IB allows for a unifying vision that we all value and believe in.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Shape 118" descr="Dobbs Ferry logo group 01.pdf"/>
          <p:cNvPicPr preferRelativeResize="0"/>
          <p:nvPr/>
        </p:nvPicPr>
        <p:blipFill rotWithShape="1">
          <a:blip r:embed="rId3">
            <a:alphaModFix/>
          </a:blip>
          <a:srcRect r="13718" b="77381"/>
          <a:stretch/>
        </p:blipFill>
        <p:spPr>
          <a:xfrm>
            <a:off x="916212" y="0"/>
            <a:ext cx="4572000" cy="11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Shape 119"/>
          <p:cNvSpPr/>
          <p:nvPr/>
        </p:nvSpPr>
        <p:spPr>
          <a:xfrm>
            <a:off x="46900" y="0"/>
            <a:ext cx="773700" cy="51435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rgbClr val="4A7DB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0" name="Shape 1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81450" y="4362778"/>
            <a:ext cx="1600200" cy="664368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Shape 121"/>
          <p:cNvSpPr txBox="1"/>
          <p:nvPr/>
        </p:nvSpPr>
        <p:spPr>
          <a:xfrm>
            <a:off x="1329650" y="1671400"/>
            <a:ext cx="7152000" cy="318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3000" b="1">
                <a:solidFill>
                  <a:schemeClr val="dk1"/>
                </a:solidFill>
              </a:rPr>
              <a:t>IB For All: Promoting Equity and Access in the Diploma Programme</a:t>
            </a:r>
          </a:p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</a:endParaRPr>
          </a:p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</a:rPr>
              <a:t>Dr. John Falino (IB Head of School)</a:t>
            </a:r>
          </a:p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</a:rPr>
              <a:t>  Marion Halberg (IB Coordinator)</a:t>
            </a:r>
          </a:p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</a:rPr>
              <a:t>  Candace Reim (IB Administrator)</a:t>
            </a:r>
          </a:p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</a:rPr>
              <a:t>Erin Vredenburgh (Director--Special Education)</a:t>
            </a:r>
          </a:p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</a:rPr>
              <a:t> </a:t>
            </a:r>
          </a:p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endParaRPr sz="2400"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ctrTitle"/>
          </p:nvPr>
        </p:nvSpPr>
        <p:spPr>
          <a:xfrm>
            <a:off x="1459551" y="1431400"/>
            <a:ext cx="7252200" cy="1102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366092"/>
              </a:buClr>
              <a:buSzPct val="25000"/>
              <a:buFont typeface="Calibri"/>
              <a:buNone/>
            </a:pPr>
            <a:endParaRPr sz="2800">
              <a:solidFill>
                <a:srgbClr val="000000"/>
              </a:solidFill>
            </a:endParaRPr>
          </a:p>
          <a:p>
            <a:pPr lvl="0" algn="ctr" rtl="0">
              <a:spcBef>
                <a:spcPts val="0"/>
              </a:spcBef>
              <a:buClr>
                <a:srgbClr val="366092"/>
              </a:buClr>
              <a:buSzPct val="25000"/>
              <a:buFont typeface="Calibri"/>
              <a:buNone/>
            </a:pPr>
            <a:r>
              <a:rPr lang="en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DFHS IB Journey</a:t>
            </a:r>
          </a:p>
          <a:p>
            <a:pPr marL="0" marR="0" lvl="0" indent="0" algn="ctr" rtl="0">
              <a:spcBef>
                <a:spcPts val="0"/>
              </a:spcBef>
              <a:buClr>
                <a:srgbClr val="366092"/>
              </a:buClr>
              <a:buSzPct val="25000"/>
              <a:buFont typeface="Calibri"/>
              <a:buNone/>
            </a:pPr>
            <a:r>
              <a:rPr lang="en" sz="2800">
                <a:solidFill>
                  <a:srgbClr val="000000"/>
                </a:solidFill>
              </a:rPr>
              <a:t>I</a:t>
            </a:r>
            <a:r>
              <a:rPr lang="en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ncreasing Faculty Understanding, Capacity and Support</a:t>
            </a:r>
          </a:p>
          <a:p>
            <a:pPr marL="0" marR="0" lvl="0" indent="0" algn="ctr" rtl="0">
              <a:spcBef>
                <a:spcPts val="0"/>
              </a:spcBef>
              <a:buClr>
                <a:srgbClr val="366092"/>
              </a:buClr>
              <a:buSzPct val="25000"/>
              <a:buFont typeface="Calibri"/>
              <a:buNone/>
            </a:pP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366092"/>
              </a:buClr>
              <a:buSzPct val="25000"/>
              <a:buFont typeface="Calibri"/>
              <a:buNone/>
            </a:pPr>
            <a:endParaRPr sz="2400">
              <a:solidFill>
                <a:srgbClr val="366092"/>
              </a:solidFill>
            </a:endParaRPr>
          </a:p>
        </p:txBody>
      </p:sp>
      <p:pic>
        <p:nvPicPr>
          <p:cNvPr id="281" name="Shape 281" descr="Dobbs Ferry logo group 01.pdf"/>
          <p:cNvPicPr preferRelativeResize="0"/>
          <p:nvPr/>
        </p:nvPicPr>
        <p:blipFill rotWithShape="1">
          <a:blip r:embed="rId3">
            <a:alphaModFix/>
          </a:blip>
          <a:srcRect r="13718" b="77381"/>
          <a:stretch/>
        </p:blipFill>
        <p:spPr>
          <a:xfrm>
            <a:off x="1012887" y="106350"/>
            <a:ext cx="4572000" cy="11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282" name="Shape 282"/>
          <p:cNvSpPr/>
          <p:nvPr/>
        </p:nvSpPr>
        <p:spPr>
          <a:xfrm>
            <a:off x="46900" y="0"/>
            <a:ext cx="773700" cy="51435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rgbClr val="4A7DB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3" name="Shape 28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81450" y="4362778"/>
            <a:ext cx="1600200" cy="664368"/>
          </a:xfrm>
          <a:prstGeom prst="rect">
            <a:avLst/>
          </a:prstGeom>
          <a:noFill/>
          <a:ln>
            <a:noFill/>
          </a:ln>
        </p:spPr>
      </p:pic>
      <p:sp>
        <p:nvSpPr>
          <p:cNvPr id="284" name="Shape 284"/>
          <p:cNvSpPr txBox="1"/>
          <p:nvPr/>
        </p:nvSpPr>
        <p:spPr>
          <a:xfrm>
            <a:off x="1805750" y="2372250"/>
            <a:ext cx="6906000" cy="187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Faculty was always in support of IB but not fully invested 9-12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Embracing the IB Learner Profile school-wide (Commended on Five-Year Self Study Evaluation)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All teachers and guidance counselors trained IB DP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9th and 10th grade curriculum design (“pre IB”)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Restructuring of the teacher leader positions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Targeted professional development (TOK, 1:1 technology)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Moving teachers around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>
            <a:spLocks noGrp="1"/>
          </p:cNvSpPr>
          <p:nvPr>
            <p:ph type="ctrTitle"/>
          </p:nvPr>
        </p:nvSpPr>
        <p:spPr>
          <a:xfrm>
            <a:off x="1845974" y="1063875"/>
            <a:ext cx="6771600" cy="1102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366092"/>
              </a:buClr>
              <a:buSzPct val="25000"/>
              <a:buFont typeface="Calibri"/>
              <a:buNone/>
            </a:pPr>
            <a:r>
              <a:rPr lang="en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Changes to the IB Instructional Program</a:t>
            </a:r>
          </a:p>
        </p:txBody>
      </p:sp>
      <p:pic>
        <p:nvPicPr>
          <p:cNvPr id="290" name="Shape 290" descr="Dobbs Ferry logo group 01.pdf"/>
          <p:cNvPicPr preferRelativeResize="0"/>
          <p:nvPr/>
        </p:nvPicPr>
        <p:blipFill rotWithShape="1">
          <a:blip r:embed="rId3">
            <a:alphaModFix/>
          </a:blip>
          <a:srcRect r="13718" b="77381"/>
          <a:stretch/>
        </p:blipFill>
        <p:spPr>
          <a:xfrm>
            <a:off x="916212" y="0"/>
            <a:ext cx="4572000" cy="11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291" name="Shape 291"/>
          <p:cNvSpPr/>
          <p:nvPr/>
        </p:nvSpPr>
        <p:spPr>
          <a:xfrm>
            <a:off x="46900" y="0"/>
            <a:ext cx="773700" cy="51435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rgbClr val="4A7DB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2" name="Shape 29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81450" y="4362778"/>
            <a:ext cx="1600200" cy="664368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Shape 293"/>
          <p:cNvSpPr txBox="1"/>
          <p:nvPr/>
        </p:nvSpPr>
        <p:spPr>
          <a:xfrm>
            <a:off x="1772025" y="2166375"/>
            <a:ext cx="6560100" cy="2243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Expanding offerings in Math (grades 9-12)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IB English SL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IB Spanish Ab Initio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IB Film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TOK for all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Science Research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Embracing the IB Learner Profile 9-12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ctrTitle"/>
          </p:nvPr>
        </p:nvSpPr>
        <p:spPr>
          <a:xfrm>
            <a:off x="1955739" y="854100"/>
            <a:ext cx="6525900" cy="1102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366092"/>
              </a:buClr>
              <a:buSzPct val="25000"/>
              <a:buFont typeface="Calibri"/>
              <a:buNone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Transition to the IB MYP</a:t>
            </a:r>
          </a:p>
        </p:txBody>
      </p:sp>
      <p:pic>
        <p:nvPicPr>
          <p:cNvPr id="299" name="Shape 299" descr="Dobbs Ferry logo group 01.pdf"/>
          <p:cNvPicPr preferRelativeResize="0"/>
          <p:nvPr/>
        </p:nvPicPr>
        <p:blipFill rotWithShape="1">
          <a:blip r:embed="rId3">
            <a:alphaModFix/>
          </a:blip>
          <a:srcRect r="13718" b="77381"/>
          <a:stretch/>
        </p:blipFill>
        <p:spPr>
          <a:xfrm>
            <a:off x="916212" y="0"/>
            <a:ext cx="4572000" cy="11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300" name="Shape 300"/>
          <p:cNvSpPr/>
          <p:nvPr/>
        </p:nvSpPr>
        <p:spPr>
          <a:xfrm>
            <a:off x="46900" y="0"/>
            <a:ext cx="773700" cy="51435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rgbClr val="4A7DB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1" name="Shape 30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81450" y="4362778"/>
            <a:ext cx="1600200" cy="664368"/>
          </a:xfrm>
          <a:prstGeom prst="rect">
            <a:avLst/>
          </a:prstGeom>
          <a:noFill/>
          <a:ln>
            <a:noFill/>
          </a:ln>
        </p:spPr>
      </p:pic>
      <p:sp>
        <p:nvSpPr>
          <p:cNvPr id="302" name="Shape 302"/>
          <p:cNvSpPr txBox="1"/>
          <p:nvPr/>
        </p:nvSpPr>
        <p:spPr>
          <a:xfrm>
            <a:off x="1763625" y="1764450"/>
            <a:ext cx="6560100" cy="253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68300" rtl="0">
              <a:spcBef>
                <a:spcPts val="0"/>
              </a:spcBef>
              <a:buSzPct val="100000"/>
              <a:buChar char="●"/>
            </a:pPr>
            <a:r>
              <a:rPr lang="en" sz="2200"/>
              <a:t>Began formal transition in the 2014-2015 school year</a:t>
            </a:r>
          </a:p>
          <a:p>
            <a:pPr marL="457200" lvl="0" indent="-368300" rtl="0">
              <a:spcBef>
                <a:spcPts val="0"/>
              </a:spcBef>
              <a:buSzPct val="100000"/>
              <a:buChar char="●"/>
            </a:pPr>
            <a:r>
              <a:rPr lang="en" sz="2200"/>
              <a:t>DFHS working from a place of strength</a:t>
            </a:r>
          </a:p>
          <a:p>
            <a:pPr marL="457200" lvl="0" indent="-368300" rtl="0">
              <a:spcBef>
                <a:spcPts val="0"/>
              </a:spcBef>
              <a:buSzPct val="100000"/>
              <a:buChar char="●"/>
            </a:pPr>
            <a:r>
              <a:rPr lang="en" sz="2200"/>
              <a:t>Easy buy-in. Aligned with mission to increase student participation and performance</a:t>
            </a:r>
          </a:p>
          <a:p>
            <a:pPr marL="457200" lvl="0" indent="-368300" rtl="0">
              <a:spcBef>
                <a:spcPts val="0"/>
              </a:spcBef>
              <a:buSzPct val="100000"/>
              <a:buChar char="●"/>
            </a:pPr>
            <a:r>
              <a:rPr lang="en" sz="2200"/>
              <a:t>Alignment with science research</a:t>
            </a:r>
          </a:p>
          <a:p>
            <a:pPr marL="457200" lvl="0" indent="-368300" rtl="0">
              <a:spcBef>
                <a:spcPts val="0"/>
              </a:spcBef>
              <a:buSzPct val="100000"/>
              <a:buChar char="●"/>
            </a:pPr>
            <a:r>
              <a:rPr lang="en" sz="2200"/>
              <a:t>Personal Project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>
            <a:spLocks noGrp="1"/>
          </p:cNvSpPr>
          <p:nvPr>
            <p:ph type="ctrTitle"/>
          </p:nvPr>
        </p:nvSpPr>
        <p:spPr>
          <a:xfrm>
            <a:off x="1955739" y="1030325"/>
            <a:ext cx="6525900" cy="1102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366092"/>
              </a:buClr>
              <a:buSzPct val="25000"/>
              <a:buFont typeface="Calibri"/>
              <a:buNone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IB at DFHS Today</a:t>
            </a:r>
          </a:p>
        </p:txBody>
      </p:sp>
      <p:pic>
        <p:nvPicPr>
          <p:cNvPr id="308" name="Shape 308" descr="Dobbs Ferry logo group 01.pdf"/>
          <p:cNvPicPr preferRelativeResize="0"/>
          <p:nvPr/>
        </p:nvPicPr>
        <p:blipFill rotWithShape="1">
          <a:blip r:embed="rId3">
            <a:alphaModFix/>
          </a:blip>
          <a:srcRect r="13718" b="77381"/>
          <a:stretch/>
        </p:blipFill>
        <p:spPr>
          <a:xfrm>
            <a:off x="916212" y="0"/>
            <a:ext cx="4572000" cy="11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309" name="Shape 309"/>
          <p:cNvSpPr/>
          <p:nvPr/>
        </p:nvSpPr>
        <p:spPr>
          <a:xfrm>
            <a:off x="46900" y="-76200"/>
            <a:ext cx="773700" cy="51435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rgbClr val="4A7DB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0" name="Shape 31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81450" y="4362778"/>
            <a:ext cx="1600200" cy="664368"/>
          </a:xfrm>
          <a:prstGeom prst="rect">
            <a:avLst/>
          </a:prstGeom>
          <a:noFill/>
          <a:ln>
            <a:noFill/>
          </a:ln>
        </p:spPr>
      </p:pic>
      <p:sp>
        <p:nvSpPr>
          <p:cNvPr id="311" name="Shape 311"/>
          <p:cNvSpPr txBox="1"/>
          <p:nvPr/>
        </p:nvSpPr>
        <p:spPr>
          <a:xfrm>
            <a:off x="1587125" y="1895750"/>
            <a:ext cx="7053900" cy="263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SzPct val="100000"/>
              <a:buChar char="●"/>
            </a:pPr>
            <a:r>
              <a:rPr lang="en" sz="2400"/>
              <a:t>Explore more course offerings</a:t>
            </a:r>
          </a:p>
          <a:p>
            <a:pPr marL="457200" lvl="0" indent="-381000" rtl="0">
              <a:spcBef>
                <a:spcPts val="0"/>
              </a:spcBef>
              <a:buSzPct val="100000"/>
              <a:buChar char="●"/>
            </a:pPr>
            <a:r>
              <a:rPr lang="en" sz="2400"/>
              <a:t>Investigate online coursework</a:t>
            </a:r>
          </a:p>
          <a:p>
            <a:pPr marL="457200" lvl="0" indent="-381000" rtl="0">
              <a:spcBef>
                <a:spcPts val="0"/>
              </a:spcBef>
              <a:buSzPct val="100000"/>
              <a:buChar char="●"/>
            </a:pPr>
            <a:r>
              <a:rPr lang="en" sz="2400"/>
              <a:t>Goal of 100% faculty IB trained</a:t>
            </a:r>
          </a:p>
          <a:p>
            <a:pPr marL="457200" lvl="0" indent="-381000" rtl="0">
              <a:spcBef>
                <a:spcPts val="0"/>
              </a:spcBef>
              <a:buSzPct val="100000"/>
              <a:buChar char="●"/>
            </a:pPr>
            <a:r>
              <a:rPr lang="en" sz="2400"/>
              <a:t>Continue to build understanding and support throughout community for IB</a:t>
            </a:r>
          </a:p>
          <a:p>
            <a:pPr marL="457200" lvl="0" indent="-381000">
              <a:spcBef>
                <a:spcPts val="0"/>
              </a:spcBef>
              <a:buSzPct val="100000"/>
              <a:buChar char="●"/>
            </a:pPr>
            <a:r>
              <a:rPr lang="en" sz="2400"/>
              <a:t>New Initiative: Recognize faculty and staff for emulating the IB Learner Profile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ctrTitle"/>
          </p:nvPr>
        </p:nvSpPr>
        <p:spPr>
          <a:xfrm>
            <a:off x="1321524" y="1064975"/>
            <a:ext cx="7398300" cy="15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IB For ALL: </a:t>
            </a:r>
          </a:p>
          <a:p>
            <a:pPr lvl="0" algn="ctr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Promoting Equity and Access in the DP</a:t>
            </a:r>
          </a:p>
        </p:txBody>
      </p:sp>
      <p:pic>
        <p:nvPicPr>
          <p:cNvPr id="127" name="Shape 127" descr="Dobbs Ferry logo group 01.pdf"/>
          <p:cNvPicPr preferRelativeResize="0"/>
          <p:nvPr/>
        </p:nvPicPr>
        <p:blipFill rotWithShape="1">
          <a:blip r:embed="rId3">
            <a:alphaModFix/>
          </a:blip>
          <a:srcRect r="13718" b="77381"/>
          <a:stretch/>
        </p:blipFill>
        <p:spPr>
          <a:xfrm>
            <a:off x="916212" y="0"/>
            <a:ext cx="4572000" cy="11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Shape 128"/>
          <p:cNvSpPr/>
          <p:nvPr/>
        </p:nvSpPr>
        <p:spPr>
          <a:xfrm>
            <a:off x="46900" y="0"/>
            <a:ext cx="773700" cy="51435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rgbClr val="4A7DB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9" name="Shape 1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81450" y="4362778"/>
            <a:ext cx="1600200" cy="664368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Shape 130"/>
          <p:cNvSpPr txBox="1"/>
          <p:nvPr/>
        </p:nvSpPr>
        <p:spPr>
          <a:xfrm>
            <a:off x="1355100" y="2438500"/>
            <a:ext cx="7398300" cy="15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 i="1">
                <a:solidFill>
                  <a:schemeClr val="dk1"/>
                </a:solidFill>
              </a:rPr>
              <a:t>How did Dobbs Ferry High School transition from an elite model to a Diploma Programme that is accessible and equitable for all students?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Shape 135" descr="Dobbs Ferry logo group 01.pdf"/>
          <p:cNvPicPr preferRelativeResize="0"/>
          <p:nvPr/>
        </p:nvPicPr>
        <p:blipFill rotWithShape="1">
          <a:blip r:embed="rId3">
            <a:alphaModFix/>
          </a:blip>
          <a:srcRect r="13718" b="77381"/>
          <a:stretch/>
        </p:blipFill>
        <p:spPr>
          <a:xfrm>
            <a:off x="916212" y="0"/>
            <a:ext cx="4572000" cy="11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Shape 136"/>
          <p:cNvSpPr/>
          <p:nvPr/>
        </p:nvSpPr>
        <p:spPr>
          <a:xfrm>
            <a:off x="46900" y="0"/>
            <a:ext cx="773700" cy="51435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rgbClr val="4A7DB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7" name="Shape 1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81450" y="4362778"/>
            <a:ext cx="1600200" cy="664368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Shape 138"/>
          <p:cNvSpPr txBox="1"/>
          <p:nvPr/>
        </p:nvSpPr>
        <p:spPr>
          <a:xfrm>
            <a:off x="1873725" y="1219100"/>
            <a:ext cx="5819400" cy="66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3000" b="1"/>
              <a:t>Session Takeaways</a:t>
            </a:r>
          </a:p>
        </p:txBody>
      </p:sp>
      <p:sp>
        <p:nvSpPr>
          <p:cNvPr id="139" name="Shape 139"/>
          <p:cNvSpPr txBox="1"/>
          <p:nvPr/>
        </p:nvSpPr>
        <p:spPr>
          <a:xfrm>
            <a:off x="1615525" y="1833975"/>
            <a:ext cx="6757500" cy="256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SzPct val="100000"/>
              <a:buChar char="●"/>
            </a:pPr>
            <a:r>
              <a:rPr lang="en" sz="2400"/>
              <a:t>How to build community support and understanding</a:t>
            </a:r>
          </a:p>
          <a:p>
            <a:pPr marL="457200" lvl="0" indent="-381000" rtl="0">
              <a:spcBef>
                <a:spcPts val="0"/>
              </a:spcBef>
              <a:buSzPct val="100000"/>
              <a:buChar char="●"/>
            </a:pPr>
            <a:r>
              <a:rPr lang="en" sz="2400"/>
              <a:t>How to build K-12 faculty and staff involvement </a:t>
            </a:r>
          </a:p>
          <a:p>
            <a:pPr marL="457200" lvl="0" indent="-381000" rtl="0">
              <a:spcBef>
                <a:spcPts val="0"/>
              </a:spcBef>
              <a:buSzPct val="100000"/>
              <a:buChar char="●"/>
            </a:pPr>
            <a:r>
              <a:rPr lang="en" sz="2400"/>
              <a:t>The role of school leadership</a:t>
            </a:r>
          </a:p>
          <a:p>
            <a:pPr marL="457200" lvl="0" indent="-381000" rtl="0">
              <a:spcBef>
                <a:spcPts val="0"/>
              </a:spcBef>
              <a:buSzPct val="100000"/>
              <a:buChar char="●"/>
            </a:pPr>
            <a:r>
              <a:rPr lang="en" sz="2400"/>
              <a:t>Designing a school structure that supports IB</a:t>
            </a:r>
          </a:p>
          <a:p>
            <a:pPr lvl="0" rtl="0">
              <a:spcBef>
                <a:spcPts val="0"/>
              </a:spcBef>
              <a:buNone/>
            </a:pP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Shape 144" descr="Dobbs Ferry logo group 01.pdf"/>
          <p:cNvPicPr preferRelativeResize="0"/>
          <p:nvPr/>
        </p:nvPicPr>
        <p:blipFill rotWithShape="1">
          <a:blip r:embed="rId3">
            <a:alphaModFix/>
          </a:blip>
          <a:srcRect r="13718" b="77381"/>
          <a:stretch/>
        </p:blipFill>
        <p:spPr>
          <a:xfrm>
            <a:off x="898762" y="48650"/>
            <a:ext cx="4572000" cy="11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Shape 145"/>
          <p:cNvSpPr/>
          <p:nvPr/>
        </p:nvSpPr>
        <p:spPr>
          <a:xfrm>
            <a:off x="46900" y="0"/>
            <a:ext cx="773700" cy="51435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rgbClr val="4A7DB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6" name="Shape 14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81450" y="4362778"/>
            <a:ext cx="1600200" cy="664368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Shape 147"/>
          <p:cNvSpPr txBox="1"/>
          <p:nvPr/>
        </p:nvSpPr>
        <p:spPr>
          <a:xfrm>
            <a:off x="1410950" y="1350175"/>
            <a:ext cx="7070700" cy="301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400" dirty="0"/>
              <a:t>We encourage all participants to </a:t>
            </a:r>
          </a:p>
          <a:p>
            <a:pPr lvl="0" algn="ctr">
              <a:spcBef>
                <a:spcPts val="0"/>
              </a:spcBef>
              <a:buNone/>
            </a:pPr>
            <a:r>
              <a:rPr lang="en" sz="2400" dirty="0"/>
              <a:t>“backchannel” during this workshop at 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2400" b="1" dirty="0"/>
              <a:t>#DFIBforAll</a:t>
            </a:r>
          </a:p>
          <a:p>
            <a:pPr lvl="0" algn="ctr" rtl="0">
              <a:spcBef>
                <a:spcPts val="0"/>
              </a:spcBef>
              <a:buNone/>
            </a:pPr>
            <a:endParaRPr sz="2400" b="1" dirty="0"/>
          </a:p>
          <a:p>
            <a:pPr lvl="0" algn="ctr" rtl="0">
              <a:spcBef>
                <a:spcPts val="0"/>
              </a:spcBef>
              <a:buNone/>
            </a:pPr>
            <a:r>
              <a:rPr lang="en" sz="2400" b="1" dirty="0"/>
              <a:t>(Conference #IBTO2016)</a:t>
            </a:r>
          </a:p>
          <a:p>
            <a:pPr lvl="0" algn="l" rtl="0">
              <a:spcBef>
                <a:spcPts val="0"/>
              </a:spcBef>
              <a:buNone/>
            </a:pPr>
            <a:endParaRPr sz="1800" dirty="0"/>
          </a:p>
          <a:p>
            <a:pPr lvl="0" algn="ctr" rtl="0">
              <a:spcBef>
                <a:spcPts val="0"/>
              </a:spcBef>
              <a:buNone/>
            </a:pPr>
            <a:r>
              <a:rPr lang="en" sz="2000" dirty="0"/>
              <a:t>@johnfalino1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2000" dirty="0"/>
              <a:t>@careim2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2000" dirty="0"/>
              <a:t>@meghalberg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2000" dirty="0"/>
              <a:t>@erinvred</a:t>
            </a:r>
          </a:p>
          <a:p>
            <a:pPr lvl="0" algn="ctr">
              <a:spcBef>
                <a:spcPts val="0"/>
              </a:spcBef>
              <a:buNone/>
            </a:pPr>
            <a:endParaRPr sz="2400" dirty="0"/>
          </a:p>
        </p:txBody>
      </p:sp>
      <p:pic>
        <p:nvPicPr>
          <p:cNvPr id="148" name="Shape 14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53312" y="1264437"/>
            <a:ext cx="1590675" cy="1304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Shape 14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65600" y="1212050"/>
            <a:ext cx="1390650" cy="1409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Shape 154" descr="Dobbs Ferry logo group 01.pdf"/>
          <p:cNvPicPr preferRelativeResize="0"/>
          <p:nvPr/>
        </p:nvPicPr>
        <p:blipFill rotWithShape="1">
          <a:blip r:embed="rId3">
            <a:alphaModFix/>
          </a:blip>
          <a:srcRect r="13718" b="77381"/>
          <a:stretch/>
        </p:blipFill>
        <p:spPr>
          <a:xfrm>
            <a:off x="916212" y="0"/>
            <a:ext cx="4572000" cy="11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Shape 155"/>
          <p:cNvSpPr/>
          <p:nvPr/>
        </p:nvSpPr>
        <p:spPr>
          <a:xfrm>
            <a:off x="46900" y="0"/>
            <a:ext cx="773700" cy="51435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rgbClr val="4A7DB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6" name="Shape 15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81450" y="4362778"/>
            <a:ext cx="1600200" cy="664368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Shape 157"/>
          <p:cNvSpPr txBox="1"/>
          <p:nvPr/>
        </p:nvSpPr>
        <p:spPr>
          <a:xfrm>
            <a:off x="1598075" y="1231300"/>
            <a:ext cx="6611100" cy="3239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3000" b="1" dirty="0"/>
              <a:t>Opening Tweetchat (#DFIBforAll)</a:t>
            </a:r>
          </a:p>
          <a:p>
            <a:pPr lvl="0">
              <a:spcBef>
                <a:spcPts val="0"/>
              </a:spcBef>
              <a:buNone/>
            </a:pPr>
            <a:endParaRPr sz="2400" b="1" dirty="0"/>
          </a:p>
          <a:p>
            <a:pPr marL="457200" lvl="0" indent="-355600" rtl="0">
              <a:spcBef>
                <a:spcPts val="0"/>
              </a:spcBef>
              <a:buSzPct val="100000"/>
              <a:buAutoNum type="arabicPeriod"/>
            </a:pPr>
            <a:r>
              <a:rPr lang="en" sz="2000" dirty="0"/>
              <a:t>What are some</a:t>
            </a:r>
            <a:r>
              <a:rPr lang="en" sz="2000" b="1" dirty="0"/>
              <a:t> challenges</a:t>
            </a:r>
            <a:r>
              <a:rPr lang="en" sz="2000" dirty="0"/>
              <a:t> you face in terms of promoting student access to IB?</a:t>
            </a:r>
          </a:p>
          <a:p>
            <a:pPr lvl="0" rtl="0">
              <a:spcBef>
                <a:spcPts val="0"/>
              </a:spcBef>
              <a:buNone/>
            </a:pPr>
            <a:endParaRPr sz="2000" dirty="0"/>
          </a:p>
          <a:p>
            <a:pPr marL="457200" lvl="0" indent="-355600">
              <a:spcBef>
                <a:spcPts val="0"/>
              </a:spcBef>
              <a:buSzPct val="100000"/>
              <a:buAutoNum type="arabicPeriod"/>
            </a:pPr>
            <a:r>
              <a:rPr lang="en" sz="2000" dirty="0"/>
              <a:t>What does your school do to </a:t>
            </a:r>
            <a:r>
              <a:rPr lang="en" sz="2000" b="1" dirty="0"/>
              <a:t>promote</a:t>
            </a:r>
            <a:r>
              <a:rPr lang="en" sz="2000" dirty="0"/>
              <a:t> student access to the DP?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Shape 162" descr="Dobbs Ferry logo group 01.pdf"/>
          <p:cNvPicPr preferRelativeResize="0"/>
          <p:nvPr/>
        </p:nvPicPr>
        <p:blipFill rotWithShape="1">
          <a:blip r:embed="rId3">
            <a:alphaModFix/>
          </a:blip>
          <a:srcRect r="13718" b="77381"/>
          <a:stretch/>
        </p:blipFill>
        <p:spPr>
          <a:xfrm>
            <a:off x="916212" y="0"/>
            <a:ext cx="4572000" cy="11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Shape 163"/>
          <p:cNvSpPr/>
          <p:nvPr/>
        </p:nvSpPr>
        <p:spPr>
          <a:xfrm>
            <a:off x="81850" y="43650"/>
            <a:ext cx="773700" cy="51435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rgbClr val="4A7DB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4" name="Shape 16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81450" y="4362778"/>
            <a:ext cx="1600200" cy="664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Shape 16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00499" y="1725900"/>
            <a:ext cx="5029325" cy="2792225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Shape 166"/>
          <p:cNvSpPr txBox="1"/>
          <p:nvPr/>
        </p:nvSpPr>
        <p:spPr>
          <a:xfrm>
            <a:off x="1397212" y="1093525"/>
            <a:ext cx="6435900" cy="46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3000" b="1"/>
              <a:t>Dobbs Ferry High School Profile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ctrTitle"/>
          </p:nvPr>
        </p:nvSpPr>
        <p:spPr>
          <a:xfrm>
            <a:off x="2618325" y="1124725"/>
            <a:ext cx="5508300" cy="576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366092"/>
              </a:buClr>
              <a:buSzPct val="25000"/>
              <a:buFont typeface="Calibri"/>
              <a:buNone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Village of Dobbs Ferry </a:t>
            </a:r>
          </a:p>
        </p:txBody>
      </p:sp>
      <p:pic>
        <p:nvPicPr>
          <p:cNvPr id="172" name="Shape 172" descr="Dobbs Ferry logo group 01.pdf"/>
          <p:cNvPicPr preferRelativeResize="0"/>
          <p:nvPr/>
        </p:nvPicPr>
        <p:blipFill rotWithShape="1">
          <a:blip r:embed="rId3">
            <a:alphaModFix/>
          </a:blip>
          <a:srcRect r="13718" b="77381"/>
          <a:stretch/>
        </p:blipFill>
        <p:spPr>
          <a:xfrm>
            <a:off x="820587" y="-38675"/>
            <a:ext cx="4572000" cy="11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Shape 173"/>
          <p:cNvSpPr/>
          <p:nvPr/>
        </p:nvSpPr>
        <p:spPr>
          <a:xfrm>
            <a:off x="46900" y="0"/>
            <a:ext cx="773700" cy="51435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rgbClr val="4A7DB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4" name="Shape 17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81450" y="4362778"/>
            <a:ext cx="1600200" cy="664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Shape 17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124412" y="2026512"/>
            <a:ext cx="2619375" cy="1743075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Shape 176"/>
          <p:cNvSpPr txBox="1"/>
          <p:nvPr/>
        </p:nvSpPr>
        <p:spPr>
          <a:xfrm>
            <a:off x="1353550" y="2136675"/>
            <a:ext cx="4683600" cy="2078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7" name="Shape 177"/>
          <p:cNvSpPr txBox="1"/>
          <p:nvPr/>
        </p:nvSpPr>
        <p:spPr>
          <a:xfrm>
            <a:off x="1417800" y="1845175"/>
            <a:ext cx="4293300" cy="251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Location: Westchester County; 15  miles north of New York City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A Hudson “River Town”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Town is 3 square miles with approximately 10,000 people 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Diverse community</a:t>
            </a:r>
          </a:p>
          <a:p>
            <a:pPr marL="457200" lvl="0" indent="-342900">
              <a:spcBef>
                <a:spcPts val="0"/>
              </a:spcBef>
              <a:buSzPct val="100000"/>
              <a:buChar char="●"/>
            </a:pPr>
            <a:r>
              <a:rPr lang="en" sz="1800"/>
              <a:t>Rich in History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ctrTitle"/>
          </p:nvPr>
        </p:nvSpPr>
        <p:spPr>
          <a:xfrm>
            <a:off x="1831539" y="870900"/>
            <a:ext cx="6525900" cy="1102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366092"/>
              </a:buClr>
              <a:buSzPct val="25000"/>
              <a:buFont typeface="Calibri"/>
              <a:buNone/>
            </a:pPr>
            <a:r>
              <a:rPr lang="en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Dobbs Ferry High School</a:t>
            </a:r>
          </a:p>
        </p:txBody>
      </p:sp>
      <p:pic>
        <p:nvPicPr>
          <p:cNvPr id="183" name="Shape 183" descr="Dobbs Ferry logo group 01.pdf"/>
          <p:cNvPicPr preferRelativeResize="0"/>
          <p:nvPr/>
        </p:nvPicPr>
        <p:blipFill rotWithShape="1">
          <a:blip r:embed="rId3">
            <a:alphaModFix/>
          </a:blip>
          <a:srcRect r="13718" b="77381"/>
          <a:stretch/>
        </p:blipFill>
        <p:spPr>
          <a:xfrm>
            <a:off x="916212" y="0"/>
            <a:ext cx="4572000" cy="11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Shape 184"/>
          <p:cNvSpPr/>
          <p:nvPr/>
        </p:nvSpPr>
        <p:spPr>
          <a:xfrm>
            <a:off x="46900" y="0"/>
            <a:ext cx="773700" cy="51435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rgbClr val="4A7DB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5" name="Shape 18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81450" y="4362778"/>
            <a:ext cx="1600200" cy="664368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Shape 186"/>
          <p:cNvSpPr txBox="1"/>
          <p:nvPr/>
        </p:nvSpPr>
        <p:spPr>
          <a:xfrm>
            <a:off x="1677650" y="1887749"/>
            <a:ext cx="6525900" cy="263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0"/>
              </a:spcBef>
              <a:buSzPct val="100000"/>
              <a:buChar char="●"/>
            </a:pPr>
            <a:r>
              <a:rPr lang="en" sz="2000"/>
              <a:t>IB World School since 1998. First in Westchester  County.</a:t>
            </a:r>
          </a:p>
          <a:p>
            <a:pPr marL="457200" lvl="0" indent="-355600" rtl="0">
              <a:spcBef>
                <a:spcPts val="0"/>
              </a:spcBef>
              <a:buSzPct val="100000"/>
              <a:buChar char="●"/>
            </a:pPr>
            <a:r>
              <a:rPr lang="en" sz="2000"/>
              <a:t>Approximately 440 students at DFHS</a:t>
            </a:r>
          </a:p>
          <a:p>
            <a:pPr marL="457200" lvl="0" indent="-355600" rtl="0">
              <a:spcBef>
                <a:spcPts val="0"/>
              </a:spcBef>
              <a:buSzPct val="100000"/>
              <a:buChar char="●"/>
            </a:pPr>
            <a:r>
              <a:rPr lang="en" sz="2000"/>
              <a:t>100% graduation rate</a:t>
            </a:r>
          </a:p>
          <a:p>
            <a:pPr marL="914400" lvl="1" indent="-355600" rtl="0">
              <a:spcBef>
                <a:spcPts val="0"/>
              </a:spcBef>
              <a:buSzPct val="100000"/>
              <a:buChar char="○"/>
            </a:pPr>
            <a:r>
              <a:rPr lang="en" sz="2000"/>
              <a:t>85% go on to four year colleges</a:t>
            </a:r>
          </a:p>
          <a:p>
            <a:pPr marL="914400" lvl="1" indent="-355600" rtl="0">
              <a:spcBef>
                <a:spcPts val="0"/>
              </a:spcBef>
              <a:buSzPct val="100000"/>
              <a:buChar char="○"/>
            </a:pPr>
            <a:r>
              <a:rPr lang="en" sz="2000"/>
              <a:t>Special Education population 13%</a:t>
            </a:r>
          </a:p>
          <a:p>
            <a:pPr marL="914400" lvl="1" indent="-355600" rtl="0">
              <a:spcBef>
                <a:spcPts val="0"/>
              </a:spcBef>
              <a:buSzPct val="100000"/>
              <a:buChar char="○"/>
            </a:pPr>
            <a:r>
              <a:rPr lang="en" sz="2000"/>
              <a:t>ELL population/Non-English speakers 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1008</Words>
  <Application>Microsoft Macintosh PowerPoint</Application>
  <PresentationFormat>On-screen Show (16:9)</PresentationFormat>
  <Paragraphs>167</Paragraphs>
  <Slides>23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simple-light-2</vt:lpstr>
      <vt:lpstr>Office Theme</vt:lpstr>
      <vt:lpstr>Opening Tweetchat (#DFIBforAll) </vt:lpstr>
      <vt:lpstr>PowerPoint Presentation</vt:lpstr>
      <vt:lpstr>IB For ALL:  Promoting Equity and Access in the DP</vt:lpstr>
      <vt:lpstr>PowerPoint Presentation</vt:lpstr>
      <vt:lpstr>PowerPoint Presentation</vt:lpstr>
      <vt:lpstr>PowerPoint Presentation</vt:lpstr>
      <vt:lpstr>PowerPoint Presentation</vt:lpstr>
      <vt:lpstr>The Village of Dobbs Ferry </vt:lpstr>
      <vt:lpstr>Dobbs Ferry High School</vt:lpstr>
      <vt:lpstr>The IB DP Program at DFHS</vt:lpstr>
      <vt:lpstr>Our IB Journey</vt:lpstr>
      <vt:lpstr>PowerPoint Presentation</vt:lpstr>
      <vt:lpstr>Dobbs Ferry High School</vt:lpstr>
      <vt:lpstr>Free &amp; Reduced Lunch Participation</vt:lpstr>
      <vt:lpstr>PowerPoint Presentation</vt:lpstr>
      <vt:lpstr>The 1:1 Chromebook Program at DFHS: Leveling the Playing Field</vt:lpstr>
      <vt:lpstr>PowerPoint Presentation</vt:lpstr>
      <vt:lpstr>Why IB? The 2011-2012 School Year</vt:lpstr>
      <vt:lpstr> DFHS IB Journey Gaining Community Support </vt:lpstr>
      <vt:lpstr> DFHS IB Journey Increasing Faculty Understanding, Capacity and Support  </vt:lpstr>
      <vt:lpstr>Changes to the IB Instructional Program</vt:lpstr>
      <vt:lpstr>Transition to the IB MYP</vt:lpstr>
      <vt:lpstr>The IB at DFHS Today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Marion Halberg</cp:lastModifiedBy>
  <cp:revision>2</cp:revision>
  <dcterms:modified xsi:type="dcterms:W3CDTF">2016-07-17T12:50:12Z</dcterms:modified>
</cp:coreProperties>
</file>