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6"/>
  </p:notesMasterIdLst>
  <p:sldIdLst>
    <p:sldId id="292" r:id="rId2"/>
    <p:sldId id="293" r:id="rId3"/>
    <p:sldId id="296" r:id="rId4"/>
    <p:sldId id="298" r:id="rId5"/>
    <p:sldId id="299" r:id="rId6"/>
    <p:sldId id="315" r:id="rId7"/>
    <p:sldId id="316" r:id="rId8"/>
    <p:sldId id="302" r:id="rId9"/>
    <p:sldId id="304" r:id="rId10"/>
    <p:sldId id="305" r:id="rId11"/>
    <p:sldId id="306" r:id="rId12"/>
    <p:sldId id="319" r:id="rId13"/>
    <p:sldId id="320" r:id="rId14"/>
    <p:sldId id="321" r:id="rId15"/>
    <p:sldId id="326" r:id="rId16"/>
    <p:sldId id="329" r:id="rId17"/>
    <p:sldId id="330" r:id="rId18"/>
    <p:sldId id="331" r:id="rId19"/>
    <p:sldId id="333" r:id="rId20"/>
    <p:sldId id="310" r:id="rId21"/>
    <p:sldId id="311" r:id="rId22"/>
    <p:sldId id="312" r:id="rId23"/>
    <p:sldId id="314" r:id="rId24"/>
    <p:sldId id="313" r:id="rId25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31">
          <p15:clr>
            <a:srgbClr val="A4A3A4"/>
          </p15:clr>
        </p15:guide>
        <p15:guide id="2" orient="horz" pos="1344">
          <p15:clr>
            <a:srgbClr val="A4A3A4"/>
          </p15:clr>
        </p15:guide>
        <p15:guide id="3" orient="horz" pos="1392">
          <p15:clr>
            <a:srgbClr val="A4A3A4"/>
          </p15:clr>
        </p15:guide>
        <p15:guide id="4" orient="horz" pos="3856">
          <p15:clr>
            <a:srgbClr val="A4A3A4"/>
          </p15:clr>
        </p15:guide>
        <p15:guide id="5" pos="2880">
          <p15:clr>
            <a:srgbClr val="A4A3A4"/>
          </p15:clr>
        </p15:guide>
        <p15:guide id="6" pos="7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8" autoAdjust="0"/>
    <p:restoredTop sz="94714" autoAdjust="0"/>
  </p:normalViewPr>
  <p:slideViewPr>
    <p:cSldViewPr snapToGrid="0" snapToObjects="1">
      <p:cViewPr varScale="1">
        <p:scale>
          <a:sx n="68" d="100"/>
          <a:sy n="68" d="100"/>
        </p:scale>
        <p:origin x="1392" y="60"/>
      </p:cViewPr>
      <p:guideLst>
        <p:guide orient="horz" pos="731"/>
        <p:guide orient="horz" pos="1344"/>
        <p:guide orient="horz" pos="1392"/>
        <p:guide orient="horz" pos="3856"/>
        <p:guide pos="2880"/>
        <p:guide pos="7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81530-4052-49B4-8E80-FBDE158782D6}" type="datetimeFigureOut">
              <a:rPr lang="en-US" smtClean="0"/>
              <a:pPr/>
              <a:t>7/15/2016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46CBEB-4E0A-4169-9CC0-E9B8B42DEC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920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are schools that many IB students send their transcripts</a:t>
            </a:r>
            <a:r>
              <a:rPr lang="en-US" baseline="0" dirty="0" smtClean="0"/>
              <a:t> to. It is important to note that there are many selective colleges on this list that are not ivies, that may be a good match for IB students. The goal is to have options!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79074-CFF1-4CF6-8A65-AC826EEDF09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060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These are schools that have a high</a:t>
            </a:r>
            <a:r>
              <a:rPr lang="en-US" baseline="0" dirty="0" smtClean="0"/>
              <a:t> percentage of Freshman's on campus. Again, it is important to note that there are many selective colleges on this list that are not ivies, that may be a good match for IB students. The goal is to have options!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79074-CFF1-4CF6-8A65-AC826EEDF09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494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Topics: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The rigorous preparation with which IB students enter your university and the holistic way in which they enrich your university’s idealism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A global perspective on college and career readiness – what can we learn from each other?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High-level discussion with top university leaders in the field on globalization, student mobility and promoting access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Analysis of the latest IB research presented by Educational Policy Improvement Center (EPIC) and the IB Head of Research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New services and tools from the IB that will support your ability to recruit a diverse and academically qualified cohort of internationally-minded students</a:t>
            </a:r>
          </a:p>
          <a:p>
            <a:pPr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U</a:t>
            </a:r>
            <a:r>
              <a:rPr lang="en-US" dirty="0" smtClean="0"/>
              <a:t>niversity presidents</a:t>
            </a:r>
            <a:r>
              <a:rPr lang="en-US" baseline="0" dirty="0" smtClean="0"/>
              <a:t> symposium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09E7F-9528-4EC0-924E-F24DB821635D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60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accent1"/>
                </a:solidFill>
                <a:effectLst/>
              </a:rPr>
              <a:t>Finding and gaining admission to a university of choice can be overwhelming. IB students want their secondary work to be recognized. IBSR helps them find universities who understand and favor IB. </a:t>
            </a:r>
            <a:endParaRPr lang="en-US" sz="1200" dirty="0" smtClean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51B9F-0626-4A77-8238-C4888C356DB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474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51B9F-0626-4A77-8238-C4888C356DB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962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200" dirty="0" smtClean="0">
                <a:effectLst/>
              </a:rPr>
              <a:t>College readiness continues to be an issue. IB students have content knowledge, cognitive strategies, and academic behaviors that make them more likely to succeed in </a:t>
            </a:r>
            <a:r>
              <a:rPr lang="en-US" sz="1200" dirty="0" err="1" smtClean="0">
                <a:effectLst/>
              </a:rPr>
              <a:t>univ.</a:t>
            </a:r>
            <a:r>
              <a:rPr lang="en-US" sz="1200" dirty="0" smtClean="0">
                <a:effectLst/>
              </a:rPr>
              <a:t> than their non-IB peers. IBSR helps universities identify and recruit these students. </a:t>
            </a:r>
            <a:endParaRPr lang="en-US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51B9F-0626-4A77-8238-C4888C356DB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448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7555646" y="6629930"/>
            <a:ext cx="1068334" cy="228070"/>
          </a:xfrm>
        </p:spPr>
        <p:txBody>
          <a:bodyPr/>
          <a:lstStyle>
            <a:lvl1pPr marL="0" marR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02C89652-6118-194A-A2A5-0F33353BC73A}" type="datetimeFigureOut">
              <a:rPr lang="en-US" smtClean="0">
                <a:solidFill>
                  <a:srgbClr val="7E7E7E"/>
                </a:solidFill>
              </a:rPr>
              <a:pPr/>
              <a:t>7/15/2016</a:t>
            </a:fld>
            <a:endParaRPr lang="nl-NL" dirty="0" smtClean="0">
              <a:solidFill>
                <a:srgbClr val="7E7E7E"/>
              </a:solidFill>
            </a:endParaRPr>
          </a:p>
          <a:p>
            <a:endParaRPr lang="nl-NL" dirty="0">
              <a:solidFill>
                <a:srgbClr val="7E7E7E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623981" y="6629930"/>
            <a:ext cx="406400" cy="228070"/>
          </a:xfrm>
        </p:spPr>
        <p:txBody>
          <a:bodyPr/>
          <a:lstStyle/>
          <a:p>
            <a:fld id="{365E7149-2CBC-7E42-B4F4-E2E7C22F4267}" type="slidenum">
              <a:rPr lang="nl-NL" smtClean="0">
                <a:solidFill>
                  <a:srgbClr val="7E7E7E"/>
                </a:solidFill>
              </a:rPr>
              <a:pPr/>
              <a:t>‹#›</a:t>
            </a:fld>
            <a:endParaRPr lang="nl-NL">
              <a:solidFill>
                <a:srgbClr val="7E7E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0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9200" y="1319999"/>
            <a:ext cx="5472000" cy="566738"/>
          </a:xfrm>
        </p:spPr>
        <p:txBody>
          <a:bodyPr anchor="t" anchorCtr="0"/>
          <a:lstStyle>
            <a:lvl1pPr algn="l">
              <a:defRPr sz="1500" b="1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219200" y="1886737"/>
            <a:ext cx="5472000" cy="4104000"/>
          </a:xfrm>
          <a:solidFill>
            <a:schemeClr val="accent6">
              <a:lumMod val="40000"/>
              <a:lumOff val="60000"/>
            </a:schemeClr>
          </a:solidFill>
        </p:spPr>
        <p:txBody>
          <a:bodyPr tIns="180000">
            <a:normAutofit/>
          </a:bodyPr>
          <a:lstStyle>
            <a:lvl1pPr marL="0" indent="0" algn="ctr">
              <a:buNone/>
              <a:defRPr sz="1500">
                <a:solidFill>
                  <a:schemeClr val="accent6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843600" y="4960138"/>
            <a:ext cx="1843201" cy="1030601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buNone/>
              <a:defRPr sz="900" i="1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89652-6118-194A-A2A5-0F33353BC73A}" type="datetimeFigureOut">
              <a:rPr lang="en-US" smtClean="0">
                <a:solidFill>
                  <a:srgbClr val="7E7E7E"/>
                </a:solidFill>
              </a:rPr>
              <a:pPr/>
              <a:t>7/15/2016</a:t>
            </a:fld>
            <a:endParaRPr lang="en-US">
              <a:solidFill>
                <a:srgbClr val="7E7E7E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E7E7E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E7149-2CBC-7E42-B4F4-E2E7C22F4267}" type="slidenum">
              <a:rPr lang="en-US" smtClean="0">
                <a:solidFill>
                  <a:srgbClr val="7E7E7E"/>
                </a:solidFill>
              </a:rPr>
              <a:pPr/>
              <a:t>‹#›</a:t>
            </a:fld>
            <a:endParaRPr lang="en-US">
              <a:solidFill>
                <a:srgbClr val="7E7E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139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>
            <a:lvl3pPr marL="1077913" indent="-354013">
              <a:defRPr sz="18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239063" y="6475943"/>
            <a:ext cx="3611401" cy="239183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Folio information here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280400" y="576264"/>
            <a:ext cx="406400" cy="22807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Page </a:t>
            </a:r>
            <a:fld id="{817397F4-D26B-4992-9633-C515EEDCC26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893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49" y="324000"/>
            <a:ext cx="7884000" cy="925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649" y="1440000"/>
            <a:ext cx="3240000" cy="4464000"/>
          </a:xfrm>
        </p:spPr>
        <p:txBody>
          <a:bodyPr/>
          <a:lstStyle>
            <a:lvl1pPr>
              <a:defRPr sz="2600" baseline="0"/>
            </a:lvl1pPr>
            <a:lvl2pPr>
              <a:defRPr sz="2600" baseline="0"/>
            </a:lvl2pPr>
            <a:lvl3pPr>
              <a:defRPr sz="2600" baseline="0"/>
            </a:lvl3pPr>
            <a:lvl4pPr>
              <a:defRPr sz="2600" baseline="0"/>
            </a:lvl4pPr>
            <a:lvl5pPr>
              <a:defRPr sz="26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000" y="1440000"/>
            <a:ext cx="4464000" cy="534797"/>
          </a:xfrm>
        </p:spPr>
        <p:txBody>
          <a:bodyPr/>
          <a:lstStyle>
            <a:lvl1pPr marL="0" indent="0">
              <a:buNone/>
              <a:defRPr sz="2600" b="1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2E542-7B3B-4A83-BCA5-73AC18846380}" type="datetime1">
              <a:rPr lang="en-US" smtClean="0"/>
              <a:t>7/15/2016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9D276-0773-4D18-AA3C-0CB5DD7BBF8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755650" y="2123998"/>
            <a:ext cx="4464350" cy="3780002"/>
          </a:xfrm>
        </p:spPr>
        <p:txBody>
          <a:bodyPr/>
          <a:lstStyle>
            <a:lvl1pPr>
              <a:defRPr sz="2600" baseline="0"/>
            </a:lvl1pPr>
            <a:lvl2pPr>
              <a:defRPr sz="2600" baseline="0"/>
            </a:lvl2pPr>
            <a:lvl3pPr>
              <a:defRPr sz="2600" baseline="0"/>
            </a:lvl3pPr>
            <a:lvl4pPr>
              <a:defRPr sz="2600" baseline="0"/>
            </a:lvl4pPr>
            <a:lvl5pPr>
              <a:defRPr sz="26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27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40328" y="3203574"/>
            <a:ext cx="8211787" cy="158856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540328" y="4792134"/>
            <a:ext cx="8211787" cy="872062"/>
          </a:xfrm>
        </p:spPr>
        <p:txBody>
          <a:bodyPr anchor="b" anchorCtr="0">
            <a:normAutofit/>
          </a:bodyPr>
          <a:lstStyle>
            <a:lvl1pPr marL="0" indent="0" algn="ctr">
              <a:buNone/>
              <a:defRPr sz="135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0" y="6629930"/>
            <a:ext cx="1068334" cy="228070"/>
          </a:xfrm>
        </p:spPr>
        <p:txBody>
          <a:bodyPr/>
          <a:lstStyle/>
          <a:p>
            <a:fld id="{02C89652-6118-194A-A2A5-0F33353BC73A}" type="datetimeFigureOut">
              <a:rPr lang="en-US" smtClean="0">
                <a:solidFill>
                  <a:srgbClr val="7E7E7E"/>
                </a:solidFill>
              </a:rPr>
              <a:pPr/>
              <a:t>7/15/2016</a:t>
            </a:fld>
            <a:endParaRPr lang="en-US">
              <a:solidFill>
                <a:srgbClr val="7E7E7E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1068334" y="6629930"/>
            <a:ext cx="406400" cy="228070"/>
          </a:xfrm>
        </p:spPr>
        <p:txBody>
          <a:bodyPr/>
          <a:lstStyle/>
          <a:p>
            <a:fld id="{365E7149-2CBC-7E42-B4F4-E2E7C22F4267}" type="slidenum">
              <a:rPr lang="en-US" smtClean="0">
                <a:solidFill>
                  <a:srgbClr val="7E7E7E"/>
                </a:solidFill>
              </a:rPr>
              <a:pPr/>
              <a:t>‹#›</a:t>
            </a:fld>
            <a:endParaRPr lang="en-US">
              <a:solidFill>
                <a:srgbClr val="7E7E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326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89652-6118-194A-A2A5-0F33353BC73A}" type="datetimeFigureOut">
              <a:rPr lang="en-US" smtClean="0">
                <a:solidFill>
                  <a:srgbClr val="7E7E7E"/>
                </a:solidFill>
              </a:rPr>
              <a:pPr/>
              <a:t>7/15/2016</a:t>
            </a:fld>
            <a:endParaRPr lang="en-US">
              <a:solidFill>
                <a:srgbClr val="7E7E7E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E7E7E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E7149-2CBC-7E42-B4F4-E2E7C22F4267}" type="slidenum">
              <a:rPr lang="en-US" smtClean="0">
                <a:solidFill>
                  <a:srgbClr val="7E7E7E"/>
                </a:solidFill>
              </a:rPr>
              <a:pPr/>
              <a:t>‹#›</a:t>
            </a:fld>
            <a:endParaRPr lang="en-US">
              <a:solidFill>
                <a:srgbClr val="7E7E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444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39062" y="2184400"/>
            <a:ext cx="6447738" cy="1727200"/>
          </a:xfrm>
        </p:spPr>
        <p:txBody>
          <a:bodyPr anchor="t">
            <a:normAutofit/>
          </a:bodyPr>
          <a:lstStyle>
            <a:lvl1pPr algn="l">
              <a:defRPr sz="2700" b="1" cap="none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239062" y="3911602"/>
            <a:ext cx="6447738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89652-6118-194A-A2A5-0F33353BC73A}" type="datetimeFigureOut">
              <a:rPr lang="en-US" smtClean="0">
                <a:solidFill>
                  <a:srgbClr val="7E7E7E"/>
                </a:solidFill>
              </a:rPr>
              <a:pPr/>
              <a:t>7/15/2016</a:t>
            </a:fld>
            <a:endParaRPr lang="en-US">
              <a:solidFill>
                <a:srgbClr val="7E7E7E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E7E7E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E7149-2CBC-7E42-B4F4-E2E7C22F4267}" type="slidenum">
              <a:rPr lang="en-US" smtClean="0">
                <a:solidFill>
                  <a:srgbClr val="7E7E7E"/>
                </a:solidFill>
              </a:rPr>
              <a:pPr/>
              <a:t>‹#›</a:t>
            </a:fld>
            <a:endParaRPr lang="en-US">
              <a:solidFill>
                <a:srgbClr val="7E7E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757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24962" y="2209801"/>
            <a:ext cx="3677238" cy="3916363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011200" y="2209801"/>
            <a:ext cx="3675600" cy="3916363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89652-6118-194A-A2A5-0F33353BC73A}" type="datetimeFigureOut">
              <a:rPr lang="en-US" smtClean="0">
                <a:solidFill>
                  <a:srgbClr val="7E7E7E"/>
                </a:solidFill>
              </a:rPr>
              <a:pPr/>
              <a:t>7/15/2016</a:t>
            </a:fld>
            <a:endParaRPr lang="en-US">
              <a:solidFill>
                <a:srgbClr val="7E7E7E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E7E7E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E7149-2CBC-7E42-B4F4-E2E7C22F4267}" type="slidenum">
              <a:rPr lang="en-US" smtClean="0">
                <a:solidFill>
                  <a:srgbClr val="7E7E7E"/>
                </a:solidFill>
              </a:rPr>
              <a:pPr/>
              <a:t>‹#›</a:t>
            </a:fld>
            <a:endParaRPr lang="en-US">
              <a:solidFill>
                <a:srgbClr val="7E7E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528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24962" y="2209800"/>
            <a:ext cx="3675600" cy="6397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224962" y="2849563"/>
            <a:ext cx="3675600" cy="3276601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5011200" y="2209800"/>
            <a:ext cx="3675600" cy="6397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5011200" y="2849561"/>
            <a:ext cx="3675600" cy="327660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89652-6118-194A-A2A5-0F33353BC73A}" type="datetimeFigureOut">
              <a:rPr lang="en-US" smtClean="0">
                <a:solidFill>
                  <a:srgbClr val="7E7E7E"/>
                </a:solidFill>
              </a:rPr>
              <a:pPr/>
              <a:t>7/15/2016</a:t>
            </a:fld>
            <a:endParaRPr lang="en-US">
              <a:solidFill>
                <a:srgbClr val="7E7E7E"/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E7E7E"/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E7149-2CBC-7E42-B4F4-E2E7C22F4267}" type="slidenum">
              <a:rPr lang="en-US" smtClean="0">
                <a:solidFill>
                  <a:srgbClr val="7E7E7E"/>
                </a:solidFill>
              </a:rPr>
              <a:pPr/>
              <a:t>‹#›</a:t>
            </a:fld>
            <a:endParaRPr lang="en-US">
              <a:solidFill>
                <a:srgbClr val="7E7E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47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89652-6118-194A-A2A5-0F33353BC73A}" type="datetimeFigureOut">
              <a:rPr lang="en-US" smtClean="0">
                <a:solidFill>
                  <a:srgbClr val="7E7E7E"/>
                </a:solidFill>
              </a:rPr>
              <a:pPr/>
              <a:t>7/15/2016</a:t>
            </a:fld>
            <a:endParaRPr lang="en-US">
              <a:solidFill>
                <a:srgbClr val="7E7E7E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E7E7E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E7149-2CBC-7E42-B4F4-E2E7C22F4267}" type="slidenum">
              <a:rPr lang="en-US" smtClean="0">
                <a:solidFill>
                  <a:srgbClr val="7E7E7E"/>
                </a:solidFill>
              </a:rPr>
              <a:pPr/>
              <a:t>‹#›</a:t>
            </a:fld>
            <a:endParaRPr lang="en-US">
              <a:solidFill>
                <a:srgbClr val="7E7E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515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89652-6118-194A-A2A5-0F33353BC73A}" type="datetimeFigureOut">
              <a:rPr lang="en-US" smtClean="0">
                <a:solidFill>
                  <a:srgbClr val="7E7E7E"/>
                </a:solidFill>
              </a:rPr>
              <a:pPr/>
              <a:t>7/15/2016</a:t>
            </a:fld>
            <a:endParaRPr lang="en-US">
              <a:solidFill>
                <a:srgbClr val="7E7E7E"/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E7E7E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E7149-2CBC-7E42-B4F4-E2E7C22F4267}" type="slidenum">
              <a:rPr lang="en-US" smtClean="0">
                <a:solidFill>
                  <a:srgbClr val="7E7E7E"/>
                </a:solidFill>
              </a:rPr>
              <a:pPr/>
              <a:t>‹#›</a:t>
            </a:fld>
            <a:endParaRPr lang="en-US">
              <a:solidFill>
                <a:srgbClr val="7E7E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839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9201" y="1283183"/>
            <a:ext cx="3225800" cy="1049336"/>
          </a:xfrm>
        </p:spPr>
        <p:txBody>
          <a:bodyPr anchor="t" anchorCtr="0"/>
          <a:lstStyle>
            <a:lvl1pPr algn="l">
              <a:defRPr sz="1500" b="1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0" y="1283183"/>
            <a:ext cx="4114800" cy="49657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219201" y="2332521"/>
            <a:ext cx="3225800" cy="3916363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89652-6118-194A-A2A5-0F33353BC73A}" type="datetimeFigureOut">
              <a:rPr lang="en-US" smtClean="0">
                <a:solidFill>
                  <a:srgbClr val="7E7E7E"/>
                </a:solidFill>
              </a:rPr>
              <a:pPr/>
              <a:t>7/15/2016</a:t>
            </a:fld>
            <a:endParaRPr lang="en-US">
              <a:solidFill>
                <a:srgbClr val="7E7E7E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E7E7E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E7149-2CBC-7E42-B4F4-E2E7C22F4267}" type="slidenum">
              <a:rPr lang="en-US" smtClean="0">
                <a:solidFill>
                  <a:srgbClr val="7E7E7E"/>
                </a:solidFill>
              </a:rPr>
              <a:pPr/>
              <a:t>‹#›</a:t>
            </a:fld>
            <a:endParaRPr lang="en-US">
              <a:solidFill>
                <a:srgbClr val="7E7E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855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24963" y="1238390"/>
            <a:ext cx="7461838" cy="96884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24963" y="2289483"/>
            <a:ext cx="7461838" cy="390184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212066" y="576264"/>
            <a:ext cx="1068334" cy="22807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50">
                <a:solidFill>
                  <a:schemeClr val="accent6"/>
                </a:solidFill>
              </a:defRPr>
            </a:lvl1pPr>
          </a:lstStyle>
          <a:p>
            <a:fld id="{02C89652-6118-194A-A2A5-0F33353BC73A}" type="datetimeFigureOut">
              <a:rPr lang="en-US" smtClean="0">
                <a:solidFill>
                  <a:srgbClr val="7E7E7E"/>
                </a:solidFill>
              </a:rPr>
              <a:pPr/>
              <a:t>7/15/2016</a:t>
            </a:fld>
            <a:endParaRPr lang="en-US">
              <a:solidFill>
                <a:srgbClr val="7E7E7E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239063" y="6475943"/>
            <a:ext cx="3611401" cy="23918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50">
                <a:solidFill>
                  <a:schemeClr val="accent6"/>
                </a:solidFill>
              </a:defRPr>
            </a:lvl1pPr>
          </a:lstStyle>
          <a:p>
            <a:endParaRPr lang="en-US">
              <a:solidFill>
                <a:srgbClr val="7E7E7E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280400" y="576264"/>
            <a:ext cx="406400" cy="22807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50">
                <a:solidFill>
                  <a:schemeClr val="accent6"/>
                </a:solidFill>
              </a:defRPr>
            </a:lvl1pPr>
          </a:lstStyle>
          <a:p>
            <a:fld id="{365E7149-2CBC-7E42-B4F4-E2E7C22F4267}" type="slidenum">
              <a:rPr lang="en-US" smtClean="0">
                <a:solidFill>
                  <a:srgbClr val="7E7E7E"/>
                </a:solidFill>
              </a:rPr>
              <a:pPr/>
              <a:t>‹#›</a:t>
            </a:fld>
            <a:endParaRPr lang="en-US">
              <a:solidFill>
                <a:srgbClr val="7E7E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048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4" r:id="rId12"/>
  </p:sldLayoutIdLst>
  <p:timing>
    <p:tnLst>
      <p:par>
        <p:cTn id="1" dur="indefinite" restart="never" nodeType="tmRoot"/>
      </p:par>
    </p:tnLst>
  </p:timing>
  <p:txStyles>
    <p:titleStyle>
      <a:lvl1pPr algn="l" defTabSz="342900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rgbClr val="1AB7EA"/>
          </a:solidFill>
          <a:latin typeface="Myriad Pro"/>
          <a:ea typeface="+mj-ea"/>
          <a:cs typeface="Myriad Pro"/>
        </a:defRPr>
      </a:lvl1pPr>
    </p:titleStyle>
    <p:bodyStyle>
      <a:lvl1pPr marL="216000" indent="-216000" algn="l" defTabSz="342900" rtl="0" eaLnBrk="1" latinLnBrk="0" hangingPunct="1">
        <a:lnSpc>
          <a:spcPct val="90000"/>
        </a:lnSpc>
        <a:spcBef>
          <a:spcPts val="300"/>
        </a:spcBef>
        <a:buClr>
          <a:schemeClr val="accent1"/>
        </a:buClr>
        <a:buSzPct val="140000"/>
        <a:buFont typeface="Arial"/>
        <a:buChar char="•"/>
        <a:defRPr sz="1500" kern="1200">
          <a:solidFill>
            <a:schemeClr val="tx1"/>
          </a:solidFill>
          <a:latin typeface="Myriad Pro"/>
          <a:ea typeface="+mn-ea"/>
          <a:cs typeface="Myriad Pro"/>
        </a:defRPr>
      </a:lvl1pPr>
      <a:lvl2pPr marL="432000" indent="-216000" algn="l" defTabSz="342900" rtl="0" eaLnBrk="1" latinLnBrk="0" hangingPunct="1">
        <a:lnSpc>
          <a:spcPct val="90000"/>
        </a:lnSpc>
        <a:spcBef>
          <a:spcPts val="300"/>
        </a:spcBef>
        <a:buClr>
          <a:schemeClr val="tx1"/>
        </a:buClr>
        <a:buSzPct val="140000"/>
        <a:buFont typeface="Arial"/>
        <a:buChar char="•"/>
        <a:defRPr sz="1500" kern="1200">
          <a:solidFill>
            <a:schemeClr val="tx1"/>
          </a:solidFill>
          <a:latin typeface="Myriad Pro"/>
          <a:ea typeface="+mn-ea"/>
          <a:cs typeface="Myriad Pro"/>
        </a:defRPr>
      </a:lvl2pPr>
      <a:lvl3pPr marL="648000" indent="-216000" algn="l" defTabSz="342900" rtl="0" eaLnBrk="1" latinLnBrk="0" hangingPunct="1">
        <a:lnSpc>
          <a:spcPct val="90000"/>
        </a:lnSpc>
        <a:spcBef>
          <a:spcPts val="300"/>
        </a:spcBef>
        <a:buClr>
          <a:schemeClr val="accent1"/>
        </a:buClr>
        <a:buSzPct val="140000"/>
        <a:buFont typeface="Arial"/>
        <a:buChar char="•"/>
        <a:defRPr sz="1500" kern="1200">
          <a:solidFill>
            <a:schemeClr val="tx1"/>
          </a:solidFill>
          <a:latin typeface="Myriad Pro"/>
          <a:ea typeface="+mn-ea"/>
          <a:cs typeface="Myriad Pro"/>
        </a:defRPr>
      </a:lvl3pPr>
      <a:lvl4pPr marL="864000" indent="-216000" algn="l" defTabSz="342900" rtl="0" eaLnBrk="1" latinLnBrk="0" hangingPunct="1">
        <a:lnSpc>
          <a:spcPct val="90000"/>
        </a:lnSpc>
        <a:spcBef>
          <a:spcPts val="300"/>
        </a:spcBef>
        <a:buFont typeface="Lucida Grande"/>
        <a:buChar char="–"/>
        <a:defRPr sz="1500" kern="1200">
          <a:solidFill>
            <a:schemeClr val="tx1"/>
          </a:solidFill>
          <a:latin typeface="Myriad Pro"/>
          <a:ea typeface="+mn-ea"/>
          <a:cs typeface="Myriad Pro"/>
        </a:defRPr>
      </a:lvl4pPr>
      <a:lvl5pPr marL="1080000" indent="-216000" algn="l" defTabSz="342900" rtl="0" eaLnBrk="1" latinLnBrk="0" hangingPunct="1">
        <a:lnSpc>
          <a:spcPct val="90000"/>
        </a:lnSpc>
        <a:spcBef>
          <a:spcPts val="300"/>
        </a:spcBef>
        <a:buFont typeface="Lucida Grande"/>
        <a:buChar char="–"/>
        <a:defRPr sz="1500" kern="1200">
          <a:solidFill>
            <a:schemeClr val="tx1"/>
          </a:solidFill>
          <a:latin typeface="Myriad Pro"/>
          <a:ea typeface="+mn-ea"/>
          <a:cs typeface="Myriad Pro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mailto:Marie.Vivas@ibo.org" TargetMode="External"/><Relationship Id="rId3" Type="http://schemas.openxmlformats.org/officeDocument/2006/relationships/hyperlink" Target="http://ibo.org/en/digital-toolkit/country-specific-materials/" TargetMode="External"/><Relationship Id="rId7" Type="http://schemas.openxmlformats.org/officeDocument/2006/relationships/hyperlink" Target="https://ibanswers.ibo.org/" TargetMode="External"/><Relationship Id="rId2" Type="http://schemas.openxmlformats.org/officeDocument/2006/relationships/hyperlink" Target="http://www.ibo.org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ppt/slides/slide8.xml" TargetMode="External"/><Relationship Id="rId5" Type="http://schemas.openxmlformats.org/officeDocument/2006/relationships/hyperlink" Target="http://www.ibo.org/en/about-the-ib/research/programme-impact-research/" TargetMode="External"/><Relationship Id="rId4" Type="http://schemas.openxmlformats.org/officeDocument/2006/relationships/hyperlink" Target="http://www.ibo.org/en/university-admission/ib-recognition-resources-and-document-library/" TargetMode="External"/><Relationship Id="rId9" Type="http://schemas.openxmlformats.org/officeDocument/2006/relationships/hyperlink" Target="mailto:Maya.Grodman@ibo.org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bo.orb/wsc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mailto:registry@ibo.org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625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5001" y="546539"/>
            <a:ext cx="7461838" cy="63062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Resources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24962" y="1681655"/>
            <a:ext cx="3677238" cy="3916363"/>
          </a:xfrm>
        </p:spPr>
        <p:txBody>
          <a:bodyPr>
            <a:normAutofit fontScale="85000" lnSpcReduction="20000"/>
          </a:bodyPr>
          <a:lstStyle/>
          <a:p>
            <a:pPr marL="339414" indent="-339414">
              <a:spcBef>
                <a:spcPts val="0"/>
              </a:spcBef>
              <a:buClr>
                <a:srgbClr val="004B8D"/>
              </a:buClr>
              <a:buSzPct val="100000"/>
              <a:buNone/>
            </a:pPr>
            <a:r>
              <a:rPr lang="en-GB" sz="1900" b="1" dirty="0" smtClean="0">
                <a:solidFill>
                  <a:srgbClr val="004B8D"/>
                </a:solidFill>
              </a:rPr>
              <a:t>	</a:t>
            </a:r>
            <a:r>
              <a:rPr lang="en-GB" sz="1900" b="1" u="sng" dirty="0" smtClean="0">
                <a:solidFill>
                  <a:srgbClr val="004B8D"/>
                </a:solidFill>
              </a:rPr>
              <a:t>General Information</a:t>
            </a:r>
          </a:p>
          <a:p>
            <a:pPr marL="339414" indent="-339414">
              <a:spcBef>
                <a:spcPts val="0"/>
              </a:spcBef>
              <a:buClr>
                <a:srgbClr val="004B8D"/>
              </a:buClr>
              <a:buSzPct val="100000"/>
              <a:buNone/>
            </a:pPr>
            <a:endParaRPr lang="en-GB" sz="1900" b="1" u="sng" dirty="0" smtClean="0">
              <a:solidFill>
                <a:srgbClr val="004B8D"/>
              </a:solidFill>
            </a:endParaRPr>
          </a:p>
          <a:p>
            <a:pPr marL="339414" indent="-339414">
              <a:spcBef>
                <a:spcPts val="0"/>
              </a:spcBef>
              <a:buClr>
                <a:srgbClr val="004B8D"/>
              </a:buClr>
              <a:buSzPct val="100000"/>
            </a:pPr>
            <a:r>
              <a:rPr lang="en-GB" sz="1900" b="1" dirty="0" smtClean="0">
                <a:solidFill>
                  <a:srgbClr val="004B8D"/>
                </a:solidFill>
              </a:rPr>
              <a:t>International Baccalaureate Organization public website: </a:t>
            </a:r>
            <a:r>
              <a:rPr lang="en-GB" sz="1900" u="sng" dirty="0" smtClean="0">
                <a:solidFill>
                  <a:schemeClr val="hlink"/>
                </a:solidFill>
                <a:hlinkClick r:id="rId2"/>
              </a:rPr>
              <a:t>http://www.ibo.org/</a:t>
            </a:r>
            <a:r>
              <a:rPr lang="en-GB" sz="1900" u="sng" dirty="0" smtClean="0">
                <a:solidFill>
                  <a:srgbClr val="004B8D"/>
                </a:solidFill>
              </a:rPr>
              <a:t> </a:t>
            </a:r>
          </a:p>
          <a:p>
            <a:pPr marL="339414" indent="-339414">
              <a:spcBef>
                <a:spcPts val="0"/>
              </a:spcBef>
              <a:buClr>
                <a:srgbClr val="004B8D"/>
              </a:buClr>
              <a:buSzPct val="100000"/>
              <a:buNone/>
            </a:pPr>
            <a:endParaRPr lang="en-GB" sz="1900" dirty="0" smtClean="0">
              <a:solidFill>
                <a:srgbClr val="004B8D"/>
              </a:solidFill>
            </a:endParaRPr>
          </a:p>
          <a:p>
            <a:pPr marL="339414" indent="-339414">
              <a:spcBef>
                <a:spcPts val="0"/>
              </a:spcBef>
              <a:buClr>
                <a:srgbClr val="004B8D"/>
              </a:buClr>
              <a:buSzPct val="100000"/>
            </a:pPr>
            <a:r>
              <a:rPr lang="en-GB" sz="1900" b="1" dirty="0" smtClean="0">
                <a:solidFill>
                  <a:srgbClr val="004B8D"/>
                </a:solidFill>
              </a:rPr>
              <a:t>Quick tutorial on the IB: </a:t>
            </a:r>
            <a:r>
              <a:rPr lang="en-GB" sz="1900" u="sng" dirty="0" smtClean="0">
                <a:solidFill>
                  <a:schemeClr val="hlink"/>
                </a:solidFill>
                <a:hlinkClick r:id="rId3"/>
              </a:rPr>
              <a:t>http://ibo.org/en/digital-toolkit/country-specific-materials/</a:t>
            </a:r>
            <a:r>
              <a:rPr lang="en-GB" sz="1900" dirty="0" smtClean="0">
                <a:solidFill>
                  <a:srgbClr val="004B8D"/>
                </a:solidFill>
              </a:rPr>
              <a:t> </a:t>
            </a:r>
          </a:p>
          <a:p>
            <a:pPr marL="339414" indent="-339414">
              <a:spcBef>
                <a:spcPts val="0"/>
              </a:spcBef>
              <a:buClr>
                <a:srgbClr val="004B8D"/>
              </a:buClr>
              <a:buSzPct val="100000"/>
              <a:buNone/>
            </a:pPr>
            <a:endParaRPr lang="en-GB" sz="1900" dirty="0" smtClean="0">
              <a:solidFill>
                <a:srgbClr val="004B8D"/>
              </a:solidFill>
            </a:endParaRPr>
          </a:p>
          <a:p>
            <a:pPr marL="339414" indent="-339414">
              <a:spcBef>
                <a:spcPts val="0"/>
              </a:spcBef>
              <a:buClr>
                <a:srgbClr val="004B8D"/>
              </a:buClr>
              <a:buSzPct val="100000"/>
            </a:pPr>
            <a:r>
              <a:rPr lang="en-GB" sz="1900" b="1" dirty="0" smtClean="0">
                <a:solidFill>
                  <a:srgbClr val="004B8D"/>
                </a:solidFill>
              </a:rPr>
              <a:t>Resources and Documents: </a:t>
            </a:r>
            <a:r>
              <a:rPr lang="en-GB" sz="1900" u="sng" dirty="0" smtClean="0">
                <a:solidFill>
                  <a:schemeClr val="hlink"/>
                </a:solidFill>
                <a:hlinkClick r:id="rId4"/>
              </a:rPr>
              <a:t>http://www.ibo.org/en/university-admission/ib-recognition-resources-and-document-library/</a:t>
            </a:r>
            <a:r>
              <a:rPr lang="en-GB" sz="1900" dirty="0" smtClean="0">
                <a:solidFill>
                  <a:srgbClr val="004B8D"/>
                </a:solidFill>
              </a:rPr>
              <a:t> </a:t>
            </a:r>
          </a:p>
          <a:p>
            <a:pPr marL="339414" indent="-339414">
              <a:spcBef>
                <a:spcPts val="0"/>
              </a:spcBef>
              <a:buClr>
                <a:srgbClr val="004B8D"/>
              </a:buClr>
              <a:buSzPct val="100000"/>
              <a:buNone/>
            </a:pPr>
            <a:endParaRPr lang="en-GB" sz="1900" dirty="0" smtClean="0">
              <a:solidFill>
                <a:srgbClr val="004B8D"/>
              </a:solidFill>
            </a:endParaRPr>
          </a:p>
          <a:p>
            <a:pPr marL="339414" indent="-339414">
              <a:spcBef>
                <a:spcPts val="0"/>
              </a:spcBef>
              <a:buClr>
                <a:srgbClr val="004B8D"/>
              </a:buClr>
              <a:buSzPct val="100000"/>
            </a:pPr>
            <a:r>
              <a:rPr lang="en-GB" sz="1900" b="1" dirty="0" smtClean="0">
                <a:solidFill>
                  <a:srgbClr val="004B8D"/>
                </a:solidFill>
              </a:rPr>
              <a:t>Diploma Impact Studies: </a:t>
            </a:r>
            <a:r>
              <a:rPr lang="en-GB" sz="1900" u="sng" dirty="0" smtClean="0">
                <a:solidFill>
                  <a:schemeClr val="hlink"/>
                </a:solidFill>
                <a:hlinkClick r:id="rId5"/>
              </a:rPr>
              <a:t>http://www.ibo.org/en/about-the-ib/research/programme-impact-</a:t>
            </a:r>
            <a:r>
              <a:rPr lang="en-GB" u="sng" dirty="0" smtClean="0">
                <a:solidFill>
                  <a:schemeClr val="hlink"/>
                </a:solidFill>
                <a:hlinkClick r:id="rId5"/>
              </a:rPr>
              <a:t>research/</a:t>
            </a:r>
            <a:r>
              <a:rPr lang="en-GB" dirty="0" smtClean="0">
                <a:solidFill>
                  <a:srgbClr val="004B8D"/>
                </a:solidFill>
              </a:rPr>
              <a:t>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02200" y="1555531"/>
            <a:ext cx="3675600" cy="3916363"/>
          </a:xfrm>
        </p:spPr>
        <p:txBody>
          <a:bodyPr>
            <a:normAutofit fontScale="85000" lnSpcReduction="20000"/>
          </a:bodyPr>
          <a:lstStyle/>
          <a:p>
            <a:pPr marL="339414" indent="-345172">
              <a:spcBef>
                <a:spcPts val="0"/>
              </a:spcBef>
              <a:buClr>
                <a:srgbClr val="004B8D"/>
              </a:buClr>
              <a:buSzPct val="100000"/>
            </a:pPr>
            <a:r>
              <a:rPr lang="en-GB" sz="1900" b="1" dirty="0" smtClean="0">
                <a:solidFill>
                  <a:srgbClr val="004B8D"/>
                </a:solidFill>
              </a:rPr>
              <a:t>University Admissions Blog: </a:t>
            </a:r>
            <a:r>
              <a:rPr lang="en-GB" sz="1900" u="sng" dirty="0" smtClean="0">
                <a:solidFill>
                  <a:schemeClr val="hlink"/>
                </a:solidFill>
                <a:hlinkClick r:id="rId6"/>
              </a:rPr>
              <a:t>http://blogs.ibo.org/universityadmissions/</a:t>
            </a:r>
          </a:p>
          <a:p>
            <a:pPr marL="339414" indent="-345172">
              <a:spcBef>
                <a:spcPts val="0"/>
              </a:spcBef>
              <a:buClr>
                <a:srgbClr val="004B8D"/>
              </a:buClr>
              <a:buSzPct val="100000"/>
              <a:buNone/>
            </a:pPr>
            <a:endParaRPr lang="en-GB" sz="1900" u="sng" dirty="0" smtClean="0">
              <a:solidFill>
                <a:schemeClr val="hlink"/>
              </a:solidFill>
              <a:hlinkClick r:id="rId6"/>
            </a:endParaRPr>
          </a:p>
          <a:p>
            <a:pPr marL="339414" indent="-345172">
              <a:spcBef>
                <a:spcPts val="0"/>
              </a:spcBef>
              <a:buClr>
                <a:srgbClr val="004B8D"/>
              </a:buClr>
              <a:buSzPct val="100000"/>
            </a:pPr>
            <a:r>
              <a:rPr lang="en-GB" sz="1900" b="1" dirty="0" err="1" smtClean="0">
                <a:solidFill>
                  <a:srgbClr val="004B8D"/>
                </a:solidFill>
              </a:rPr>
              <a:t>Facebook</a:t>
            </a:r>
            <a:r>
              <a:rPr lang="en-GB" sz="1900" b="1" dirty="0" smtClean="0">
                <a:solidFill>
                  <a:srgbClr val="004B8D"/>
                </a:solidFill>
              </a:rPr>
              <a:t> Group: </a:t>
            </a:r>
            <a:r>
              <a:rPr lang="en-GB" sz="1900" dirty="0" smtClean="0">
                <a:solidFill>
                  <a:srgbClr val="004B8D"/>
                </a:solidFill>
              </a:rPr>
              <a:t>IB </a:t>
            </a:r>
            <a:r>
              <a:rPr lang="en-GB" sz="1900" dirty="0" err="1" smtClean="0">
                <a:solidFill>
                  <a:srgbClr val="004B8D"/>
                </a:solidFill>
              </a:rPr>
              <a:t>Counselors</a:t>
            </a:r>
            <a:r>
              <a:rPr lang="en-GB" sz="1900" dirty="0" smtClean="0">
                <a:solidFill>
                  <a:srgbClr val="004B8D"/>
                </a:solidFill>
              </a:rPr>
              <a:t>, Coordinators and University Relations</a:t>
            </a:r>
          </a:p>
          <a:p>
            <a:pPr marL="339414" indent="-339414">
              <a:spcBef>
                <a:spcPts val="0"/>
              </a:spcBef>
              <a:buClr>
                <a:srgbClr val="004B8D"/>
              </a:buClr>
              <a:buSzPct val="25000"/>
              <a:buNone/>
            </a:pPr>
            <a:r>
              <a:rPr lang="en-GB" sz="1900" b="1" u="sng" dirty="0" smtClean="0">
                <a:solidFill>
                  <a:srgbClr val="004B8D"/>
                </a:solidFill>
              </a:rPr>
              <a:t> </a:t>
            </a:r>
          </a:p>
          <a:p>
            <a:pPr marL="339414" indent="-339414">
              <a:spcBef>
                <a:spcPts val="0"/>
              </a:spcBef>
              <a:buClr>
                <a:srgbClr val="004B8D"/>
              </a:buClr>
              <a:buSzPct val="100000"/>
              <a:buNone/>
            </a:pPr>
            <a:r>
              <a:rPr lang="en-GB" sz="1900" b="1" dirty="0" smtClean="0">
                <a:solidFill>
                  <a:srgbClr val="004B8D"/>
                </a:solidFill>
              </a:rPr>
              <a:t>	</a:t>
            </a:r>
            <a:r>
              <a:rPr lang="en-GB" sz="1900" b="1" u="sng" dirty="0" smtClean="0">
                <a:solidFill>
                  <a:srgbClr val="004B8D"/>
                </a:solidFill>
              </a:rPr>
              <a:t>Contacts</a:t>
            </a:r>
          </a:p>
          <a:p>
            <a:pPr marL="339414" indent="-339414">
              <a:spcBef>
                <a:spcPts val="0"/>
              </a:spcBef>
              <a:buClr>
                <a:srgbClr val="004B8D"/>
              </a:buClr>
              <a:buSzPct val="100000"/>
              <a:buNone/>
            </a:pPr>
            <a:endParaRPr lang="en-GB" sz="1900" b="1" u="sng" dirty="0" smtClean="0">
              <a:solidFill>
                <a:srgbClr val="004B8D"/>
              </a:solidFill>
            </a:endParaRPr>
          </a:p>
          <a:p>
            <a:pPr marL="339414" indent="-304869">
              <a:spcBef>
                <a:spcPts val="0"/>
              </a:spcBef>
              <a:buClr>
                <a:srgbClr val="004B8D"/>
              </a:buClr>
              <a:buSzPct val="100000"/>
            </a:pPr>
            <a:r>
              <a:rPr lang="en-GB" sz="1900" b="1" dirty="0" smtClean="0">
                <a:solidFill>
                  <a:srgbClr val="004B8D"/>
                </a:solidFill>
              </a:rPr>
              <a:t>IB Answers: </a:t>
            </a:r>
            <a:r>
              <a:rPr lang="en-GB" sz="1900" u="sng" dirty="0" smtClean="0">
                <a:solidFill>
                  <a:schemeClr val="hlink"/>
                </a:solidFill>
                <a:hlinkClick r:id="rId7"/>
              </a:rPr>
              <a:t>https://ibanswers.ibo.org/</a:t>
            </a:r>
            <a:r>
              <a:rPr lang="en-GB" sz="1900" dirty="0" smtClean="0">
                <a:solidFill>
                  <a:srgbClr val="004B8D"/>
                </a:solidFill>
              </a:rPr>
              <a:t> </a:t>
            </a:r>
          </a:p>
          <a:p>
            <a:pPr marL="339414" indent="-304869">
              <a:spcBef>
                <a:spcPts val="0"/>
              </a:spcBef>
              <a:buClr>
                <a:srgbClr val="004B8D"/>
              </a:buClr>
              <a:buSzPct val="100000"/>
            </a:pPr>
            <a:endParaRPr lang="en-GB" sz="1900" dirty="0" smtClean="0">
              <a:solidFill>
                <a:srgbClr val="004B8D"/>
              </a:solidFill>
            </a:endParaRPr>
          </a:p>
          <a:p>
            <a:pPr marL="339414" indent="-304869">
              <a:spcBef>
                <a:spcPts val="0"/>
              </a:spcBef>
              <a:buClr>
                <a:srgbClr val="004B8D"/>
              </a:buClr>
              <a:buSzPct val="100000"/>
            </a:pPr>
            <a:r>
              <a:rPr lang="en-GB" sz="1900" b="1" dirty="0" smtClean="0">
                <a:solidFill>
                  <a:srgbClr val="004B8D"/>
                </a:solidFill>
              </a:rPr>
              <a:t>Marie Vivas, IBA University Relations Manager</a:t>
            </a:r>
          </a:p>
          <a:p>
            <a:pPr marL="687228" lvl="1" indent="-318745">
              <a:lnSpc>
                <a:spcPct val="100000"/>
              </a:lnSpc>
              <a:spcBef>
                <a:spcPts val="0"/>
              </a:spcBef>
              <a:buClr>
                <a:srgbClr val="004B8D"/>
              </a:buClr>
              <a:buSzPct val="100000"/>
            </a:pPr>
            <a:r>
              <a:rPr lang="en-GB" sz="1900" dirty="0" smtClean="0">
                <a:solidFill>
                  <a:srgbClr val="004B8D"/>
                </a:solidFill>
              </a:rPr>
              <a:t>(301) 202-3178</a:t>
            </a:r>
          </a:p>
          <a:p>
            <a:pPr marL="687228" lvl="1" indent="-318745">
              <a:lnSpc>
                <a:spcPct val="100000"/>
              </a:lnSpc>
              <a:spcBef>
                <a:spcPts val="0"/>
              </a:spcBef>
              <a:buClr>
                <a:srgbClr val="004B8D"/>
              </a:buClr>
              <a:buSzPct val="100000"/>
            </a:pPr>
            <a:r>
              <a:rPr lang="en-GB" sz="1900" u="sng" dirty="0" smtClean="0">
                <a:solidFill>
                  <a:schemeClr val="hlink"/>
                </a:solidFill>
                <a:hlinkClick r:id="rId8"/>
              </a:rPr>
              <a:t>Marie.Vivas@ibo.org</a:t>
            </a:r>
          </a:p>
          <a:p>
            <a:pPr marL="339414" indent="-224262">
              <a:spcBef>
                <a:spcPts val="0"/>
              </a:spcBef>
              <a:buClr>
                <a:srgbClr val="004B8D"/>
              </a:buClr>
              <a:buNone/>
            </a:pPr>
            <a:endParaRPr lang="en-GB" sz="1900" dirty="0" smtClean="0">
              <a:solidFill>
                <a:srgbClr val="004B8D"/>
              </a:solidFill>
            </a:endParaRPr>
          </a:p>
          <a:p>
            <a:pPr marL="339414" indent="-304869">
              <a:spcBef>
                <a:spcPts val="0"/>
              </a:spcBef>
              <a:buClr>
                <a:srgbClr val="004B8D"/>
              </a:buClr>
              <a:buSzPct val="100000"/>
            </a:pPr>
            <a:r>
              <a:rPr lang="en-GB" sz="1900" b="1" dirty="0" smtClean="0">
                <a:solidFill>
                  <a:srgbClr val="004B8D"/>
                </a:solidFill>
              </a:rPr>
              <a:t>Rachelle Bernadel, IBA University Relations Administrator</a:t>
            </a:r>
          </a:p>
          <a:p>
            <a:pPr marL="687228" lvl="1" indent="-318745">
              <a:lnSpc>
                <a:spcPct val="100000"/>
              </a:lnSpc>
              <a:spcBef>
                <a:spcPts val="0"/>
              </a:spcBef>
              <a:buClr>
                <a:srgbClr val="004B8D"/>
              </a:buClr>
              <a:buSzPct val="100000"/>
            </a:pPr>
            <a:r>
              <a:rPr lang="en-GB" sz="1900" dirty="0" smtClean="0">
                <a:solidFill>
                  <a:srgbClr val="004B8D"/>
                </a:solidFill>
              </a:rPr>
              <a:t>(301) 202-3177</a:t>
            </a:r>
          </a:p>
          <a:p>
            <a:pPr marL="687228" lvl="1" indent="-318745">
              <a:lnSpc>
                <a:spcPct val="100000"/>
              </a:lnSpc>
              <a:spcBef>
                <a:spcPts val="0"/>
              </a:spcBef>
              <a:buClr>
                <a:srgbClr val="004B8D"/>
              </a:buClr>
              <a:buSzPct val="100000"/>
            </a:pPr>
            <a:r>
              <a:rPr lang="en-GB" sz="1900" u="sng" dirty="0" smtClean="0">
                <a:solidFill>
                  <a:schemeClr val="hlink"/>
                </a:solidFill>
                <a:hlinkClick r:id="rId9"/>
              </a:rPr>
              <a:t>Rachelle.Bernadel@ibo.org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3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Global Recognition Update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99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SG" dirty="0" smtClean="0"/>
              <a:t>Improve and develop services to stakeholders</a:t>
            </a:r>
            <a:br>
              <a:rPr lang="en-SG" dirty="0" smtClean="0"/>
            </a:b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4963" y="1903893"/>
            <a:ext cx="7461838" cy="3901845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smtClean="0">
                <a:latin typeface="+mn-lt"/>
              </a:rPr>
              <a:t>Events</a:t>
            </a:r>
          </a:p>
          <a:p>
            <a:pPr lvl="1"/>
            <a:r>
              <a:rPr lang="en-US" sz="2000" dirty="0" smtClean="0">
                <a:latin typeface="+mn-lt"/>
              </a:rPr>
              <a:t>Higher </a:t>
            </a:r>
            <a:r>
              <a:rPr lang="en-US" sz="2000" dirty="0">
                <a:latin typeface="+mn-lt"/>
              </a:rPr>
              <a:t>E</a:t>
            </a:r>
            <a:r>
              <a:rPr lang="en-US" sz="2000" dirty="0" smtClean="0">
                <a:latin typeface="+mn-lt"/>
              </a:rPr>
              <a:t>d symposia</a:t>
            </a:r>
          </a:p>
          <a:p>
            <a:pPr lvl="1"/>
            <a:r>
              <a:rPr lang="en-US" sz="2000" dirty="0" smtClean="0">
                <a:latin typeface="+mn-lt"/>
              </a:rPr>
              <a:t>World Student Conferences</a:t>
            </a:r>
          </a:p>
          <a:p>
            <a:pPr lvl="1"/>
            <a:r>
              <a:rPr lang="en-US" sz="2000" dirty="0" smtClean="0">
                <a:latin typeface="+mn-lt"/>
              </a:rPr>
              <a:t>Higher </a:t>
            </a:r>
            <a:r>
              <a:rPr lang="en-US" sz="2000" dirty="0">
                <a:latin typeface="+mn-lt"/>
              </a:rPr>
              <a:t>E</a:t>
            </a:r>
            <a:r>
              <a:rPr lang="en-US" sz="2000" dirty="0" smtClean="0">
                <a:latin typeface="+mn-lt"/>
              </a:rPr>
              <a:t>d forums</a:t>
            </a:r>
          </a:p>
          <a:p>
            <a:pPr marL="216000" lvl="1" indent="0">
              <a:buNone/>
            </a:pPr>
            <a:endParaRPr lang="en-US" sz="2000" dirty="0" smtClean="0">
              <a:latin typeface="+mn-lt"/>
            </a:endParaRPr>
          </a:p>
          <a:p>
            <a:r>
              <a:rPr lang="en-US" sz="2000" dirty="0" smtClean="0">
                <a:latin typeface="+mn-lt"/>
              </a:rPr>
              <a:t>The IB Student Registry</a:t>
            </a:r>
          </a:p>
          <a:p>
            <a:pPr marL="0" indent="0">
              <a:buNone/>
            </a:pPr>
            <a:endParaRPr lang="en-US" sz="2000" dirty="0" smtClean="0">
              <a:latin typeface="+mn-lt"/>
            </a:endParaRPr>
          </a:p>
          <a:p>
            <a:r>
              <a:rPr lang="en-US" sz="2000" dirty="0">
                <a:latin typeface="+mn-lt"/>
              </a:rPr>
              <a:t>L</a:t>
            </a:r>
            <a:r>
              <a:rPr lang="en-US" sz="2000" dirty="0" smtClean="0">
                <a:latin typeface="+mn-lt"/>
              </a:rPr>
              <a:t>egalization services</a:t>
            </a:r>
          </a:p>
          <a:p>
            <a:pPr marL="0" indent="0">
              <a:buNone/>
            </a:pPr>
            <a:endParaRPr lang="en-US" sz="2000" dirty="0" smtClean="0">
              <a:latin typeface="+mn-lt"/>
            </a:endParaRPr>
          </a:p>
          <a:p>
            <a:r>
              <a:rPr lang="en-US" sz="2000" dirty="0">
                <a:latin typeface="+mn-lt"/>
              </a:rPr>
              <a:t>N</a:t>
            </a:r>
            <a:r>
              <a:rPr lang="en-US" sz="2000" dirty="0" smtClean="0">
                <a:latin typeface="+mn-lt"/>
              </a:rPr>
              <a:t>ew collateral and resources</a:t>
            </a:r>
          </a:p>
          <a:p>
            <a:pPr marL="0" indent="0">
              <a:buNone/>
            </a:pPr>
            <a:endParaRPr lang="en-US" sz="2000" dirty="0" smtClean="0">
              <a:latin typeface="+mn-lt"/>
            </a:endParaRPr>
          </a:p>
          <a:p>
            <a:r>
              <a:rPr lang="en-US" sz="2000" dirty="0" smtClean="0">
                <a:latin typeface="+mn-lt"/>
              </a:rPr>
              <a:t>Research and analysis</a:t>
            </a:r>
          </a:p>
          <a:p>
            <a:pPr marL="0" indent="0">
              <a:buNone/>
            </a:pPr>
            <a:endParaRPr lang="en-US" sz="2000" dirty="0" smtClean="0">
              <a:latin typeface="+mn-lt"/>
            </a:endParaRPr>
          </a:p>
          <a:p>
            <a:r>
              <a:rPr lang="en-US" sz="2000" dirty="0" smtClean="0">
                <a:latin typeface="+mn-lt"/>
              </a:rPr>
              <a:t>Redeveloping PD workshops for counsellors</a:t>
            </a:r>
          </a:p>
          <a:p>
            <a:pPr marL="0" indent="0">
              <a:buNone/>
            </a:pPr>
            <a:endParaRPr lang="en-US" sz="2000" dirty="0" smtClean="0">
              <a:latin typeface="+mn-lt"/>
            </a:endParaRPr>
          </a:p>
          <a:p>
            <a:endParaRPr lang="en-US" sz="2000" dirty="0" smtClean="0">
              <a:latin typeface="+mn-lt"/>
            </a:endParaRPr>
          </a:p>
          <a:p>
            <a:endParaRPr lang="en-SG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1876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8185" y="1118849"/>
            <a:ext cx="7678614" cy="997527"/>
          </a:xfrm>
        </p:spPr>
        <p:txBody>
          <a:bodyPr>
            <a:normAutofit/>
          </a:bodyPr>
          <a:lstStyle/>
          <a:p>
            <a:r>
              <a:rPr lang="en-US" kern="1200" dirty="0" smtClean="0"/>
              <a:t>IB Higher Education </a:t>
            </a:r>
            <a:r>
              <a:rPr lang="en-US" kern="1200" dirty="0" smtClean="0"/>
              <a:t>Symposium</a:t>
            </a:r>
            <a:endParaRPr lang="en-US" kern="12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08185" y="1852246"/>
            <a:ext cx="7866184" cy="3059115"/>
          </a:xfrm>
          <a:prstGeom prst="rect">
            <a:avLst/>
          </a:prstGeom>
        </p:spPr>
        <p:txBody>
          <a:bodyPr>
            <a:noAutofit/>
          </a:bodyPr>
          <a:lstStyle/>
          <a:p>
            <a:pPr marL="288000" lvl="1">
              <a:buClr>
                <a:schemeClr val="accent1"/>
              </a:buClr>
              <a:buNone/>
            </a:pPr>
            <a:r>
              <a:rPr lang="en-GB" sz="2400" b="1" dirty="0">
                <a:latin typeface="Calibri" pitchFamily="34" charset="0"/>
                <a:cs typeface="Calibri" pitchFamily="34" charset="0"/>
              </a:rPr>
              <a:t>November </a:t>
            </a:r>
            <a:r>
              <a:rPr lang="en-GB" sz="2400" b="1" dirty="0" smtClean="0">
                <a:latin typeface="Calibri" pitchFamily="34" charset="0"/>
                <a:cs typeface="Calibri" pitchFamily="34" charset="0"/>
              </a:rPr>
              <a:t>9-10, Tufts </a:t>
            </a:r>
            <a:r>
              <a:rPr lang="en-GB" sz="2400" b="1" dirty="0">
                <a:latin typeface="Calibri" pitchFamily="34" charset="0"/>
                <a:cs typeface="Calibri" pitchFamily="34" charset="0"/>
              </a:rPr>
              <a:t>University, Boston, MA, USA</a:t>
            </a:r>
          </a:p>
          <a:p>
            <a:pPr marL="288000" lvl="1">
              <a:buClr>
                <a:schemeClr val="accent1"/>
              </a:buClr>
              <a:buNone/>
            </a:pPr>
            <a:endParaRPr lang="en-GB" sz="2400" dirty="0">
              <a:latin typeface="Calibri" pitchFamily="34" charset="0"/>
              <a:cs typeface="Calibri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Brings together </a:t>
            </a:r>
            <a:r>
              <a:rPr sz="2400" dirty="0" smtClean="0">
                <a:latin typeface="Calibri" pitchFamily="34" charset="0"/>
                <a:cs typeface="Calibri" pitchFamily="34" charset="0"/>
              </a:rPr>
              <a:t>higher education admissions and IB World Schools to discuss issues, challenges and best practices in creati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ng</a:t>
            </a:r>
            <a:r>
              <a:rPr sz="2400" dirty="0" smtClean="0">
                <a:latin typeface="Calibri" pitchFamily="34" charset="0"/>
                <a:cs typeface="Calibri" pitchFamily="34" charset="0"/>
              </a:rPr>
              <a:t> pathways for IB students. </a:t>
            </a:r>
          </a:p>
          <a:p>
            <a:pPr>
              <a:spcAft>
                <a:spcPts val="0"/>
              </a:spcAft>
            </a:pPr>
            <a:endParaRPr sz="2400" dirty="0">
              <a:latin typeface="Calibri" pitchFamily="34" charset="0"/>
              <a:cs typeface="Calibri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Topics: </a:t>
            </a:r>
          </a:p>
          <a:p>
            <a:pPr>
              <a:spcAft>
                <a:spcPts val="0"/>
              </a:spcAft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Effectively leveraging research</a:t>
            </a:r>
          </a:p>
          <a:p>
            <a:pPr>
              <a:spcAft>
                <a:spcPts val="0"/>
              </a:spcAft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Diversity in the IB</a:t>
            </a:r>
          </a:p>
          <a:p>
            <a:pPr>
              <a:spcAft>
                <a:spcPts val="0"/>
              </a:spcAft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Secondary/tertiary partnerships</a:t>
            </a:r>
          </a:p>
          <a:p>
            <a:pPr>
              <a:spcAft>
                <a:spcPts val="0"/>
              </a:spcAft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Roles and responsibilities in creating student pathways</a:t>
            </a:r>
          </a:p>
          <a:p>
            <a:pPr>
              <a:spcAft>
                <a:spcPts val="0"/>
              </a:spcAft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University fair</a:t>
            </a:r>
          </a:p>
          <a:p>
            <a:pPr>
              <a:spcAft>
                <a:spcPts val="0"/>
              </a:spcAft>
            </a:pP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0"/>
              </a:spcAft>
            </a:pP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0"/>
              </a:spcAft>
              <a:buNone/>
            </a:pPr>
            <a:endParaRPr sz="2400" dirty="0"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0"/>
              </a:spcAft>
              <a:buNone/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886306" y="6356351"/>
            <a:ext cx="800493" cy="365125"/>
          </a:xfrm>
          <a:prstGeom prst="rect">
            <a:avLst/>
          </a:prstGeom>
        </p:spPr>
        <p:txBody>
          <a:bodyPr/>
          <a:lstStyle/>
          <a:p>
            <a:fld id="{1673C5FE-168A-2B4F-A214-F3E3A6868B91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2050" name="Picture 1" descr="http://www.truthrevolt.org/sites/default/files/styles/content_full_width/public/field/image/articles/homephoto1.jpg?itok=QuNbQx7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573" y="3378032"/>
            <a:ext cx="3619146" cy="203552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463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IB World Student Conferences</a:t>
            </a:r>
            <a:endParaRPr lang="en-SG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530" y="4337299"/>
            <a:ext cx="2520701" cy="2520701"/>
          </a:xfrm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1224962" y="2075935"/>
            <a:ext cx="7461838" cy="405022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Week-long university and service learning immersion conferences for DP, CP and MYP students</a:t>
            </a:r>
            <a:endParaRPr lang="en-SG" sz="2400" dirty="0" smtClean="0"/>
          </a:p>
          <a:p>
            <a:r>
              <a:rPr lang="en-SG" sz="2400" dirty="0" smtClean="0"/>
              <a:t>Registration: $950 </a:t>
            </a:r>
            <a:endParaRPr lang="en-US" sz="2400" u="sng" dirty="0" smtClean="0">
              <a:hlinkClick r:id="rId3"/>
            </a:endParaRPr>
          </a:p>
          <a:p>
            <a:r>
              <a:rPr lang="en-US" sz="2400" dirty="0"/>
              <a:t>Les Roches International School of Hotel Management</a:t>
            </a:r>
            <a:r>
              <a:rPr lang="en-SG" sz="2400" dirty="0"/>
              <a:t>, </a:t>
            </a:r>
            <a:r>
              <a:rPr lang="en-US" sz="2400" dirty="0" err="1"/>
              <a:t>Bluche</a:t>
            </a:r>
            <a:r>
              <a:rPr lang="en-US" sz="2400" dirty="0"/>
              <a:t>, Switzerland</a:t>
            </a:r>
            <a:r>
              <a:rPr lang="en-SG" sz="2400" dirty="0"/>
              <a:t>, </a:t>
            </a:r>
            <a:r>
              <a:rPr lang="en-US" sz="2400" dirty="0"/>
              <a:t>3-9 July, 2016</a:t>
            </a:r>
            <a:endParaRPr lang="en-SG" sz="2400" dirty="0"/>
          </a:p>
          <a:p>
            <a:r>
              <a:rPr lang="en-US" sz="2400" dirty="0"/>
              <a:t>University of Denver</a:t>
            </a:r>
            <a:r>
              <a:rPr lang="en-SG" sz="2400" dirty="0"/>
              <a:t>, </a:t>
            </a:r>
            <a:r>
              <a:rPr lang="en-US" sz="2400" dirty="0"/>
              <a:t>CO, USA</a:t>
            </a:r>
            <a:r>
              <a:rPr lang="en-SG" sz="2400" dirty="0"/>
              <a:t>, </a:t>
            </a:r>
            <a:r>
              <a:rPr lang="en-US" sz="2400" dirty="0"/>
              <a:t>18-24 July, 2016</a:t>
            </a:r>
          </a:p>
          <a:p>
            <a:r>
              <a:rPr lang="en-US" sz="2400" u="sng" dirty="0" smtClean="0">
                <a:hlinkClick r:id="rId3"/>
              </a:rPr>
              <a:t>www.ibo.orb/wsc</a:t>
            </a:r>
            <a:endParaRPr lang="en-US" sz="2400" dirty="0" smtClean="0"/>
          </a:p>
          <a:p>
            <a:endParaRPr lang="en-SG" sz="2400" dirty="0"/>
          </a:p>
        </p:txBody>
      </p:sp>
    </p:spTree>
    <p:extLst>
      <p:ext uri="{BB962C8B-B14F-4D97-AF65-F5344CB8AC3E}">
        <p14:creationId xmlns:p14="http://schemas.microsoft.com/office/powerpoint/2010/main" val="33060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IB Student Registry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4962" y="1953516"/>
            <a:ext cx="7884000" cy="1375542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connects </a:t>
            </a:r>
            <a:r>
              <a:rPr lang="en-US" sz="2400" dirty="0"/>
              <a:t>IB students </a:t>
            </a:r>
            <a:r>
              <a:rPr lang="en-US" sz="2400" dirty="0" smtClean="0"/>
              <a:t>with </a:t>
            </a:r>
            <a:r>
              <a:rPr lang="en-US" sz="2400" dirty="0"/>
              <a:t>universities </a:t>
            </a:r>
            <a:endParaRPr lang="en-US" sz="2400" dirty="0" smtClean="0"/>
          </a:p>
          <a:p>
            <a:r>
              <a:rPr lang="en-US" sz="2400" dirty="0" smtClean="0"/>
              <a:t>provides </a:t>
            </a:r>
            <a:r>
              <a:rPr lang="en-US" sz="2400" dirty="0"/>
              <a:t>information on universities’ IB recognition </a:t>
            </a:r>
            <a:r>
              <a:rPr lang="en-US" sz="2400" dirty="0" smtClean="0"/>
              <a:t>policies</a:t>
            </a:r>
            <a:endParaRPr lang="en-US" sz="2400" dirty="0"/>
          </a:p>
          <a:p>
            <a:r>
              <a:rPr lang="en-US" sz="2400" dirty="0"/>
              <a:t>showcases profiles of IB World Schools.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D8DED-A7AF-49C1-A971-30EA0B14644A}" type="datetime1">
              <a:rPr lang="en-US" smtClean="0"/>
              <a:t>7/15/2016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9D276-0773-4D18-AA3C-0CB5DD7BBF88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917" y="3367844"/>
            <a:ext cx="4625095" cy="3006101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89753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287" y="1374324"/>
            <a:ext cx="7884000" cy="925792"/>
          </a:xfrm>
        </p:spPr>
        <p:txBody>
          <a:bodyPr/>
          <a:lstStyle/>
          <a:p>
            <a:r>
              <a:rPr lang="en-US" dirty="0" smtClean="0"/>
              <a:t>Students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36944-65F1-42FC-9CDA-A00CD0850877}" type="datetime1">
              <a:rPr lang="en-US" smtClean="0"/>
              <a:t>7/15/2016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9D276-0773-4D18-AA3C-0CB5DD7BBF88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5343426" y="1666747"/>
          <a:ext cx="3592287" cy="4240581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592287"/>
              </a:tblGrid>
              <a:tr h="214416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600" kern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484" marR="57484" marT="0" marB="0"/>
                </a:tc>
              </a:tr>
              <a:tr h="2007239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n-US" sz="1600" dirty="0" smtClean="0">
                        <a:solidFill>
                          <a:schemeClr val="accent1"/>
                        </a:solidFill>
                        <a:effectLst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MYP, CP, DP age 15-19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 smtClean="0">
                          <a:solidFill>
                            <a:schemeClr val="accent1"/>
                          </a:solidFill>
                          <a:effectLst/>
                        </a:rPr>
                        <a:t>Personalized profile </a:t>
                      </a:r>
                      <a:r>
                        <a:rPr lang="en-US" sz="1800" dirty="0">
                          <a:solidFill>
                            <a:schemeClr val="accent1"/>
                          </a:solidFill>
                          <a:effectLst/>
                        </a:rPr>
                        <a:t>to highlight IB experience and </a:t>
                      </a:r>
                      <a:r>
                        <a:rPr lang="en-US" sz="1800" dirty="0" smtClean="0">
                          <a:solidFill>
                            <a:schemeClr val="accent1"/>
                          </a:solidFill>
                          <a:effectLst/>
                        </a:rPr>
                        <a:t>accomplishments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 smtClean="0">
                          <a:solidFill>
                            <a:schemeClr val="accent1"/>
                          </a:solidFill>
                          <a:effectLst/>
                        </a:rPr>
                        <a:t>Access </a:t>
                      </a:r>
                      <a:r>
                        <a:rPr lang="en-US" sz="1800" dirty="0">
                          <a:solidFill>
                            <a:schemeClr val="accent1"/>
                          </a:solidFill>
                          <a:effectLst/>
                        </a:rPr>
                        <a:t>to database of universities interested in IB students </a:t>
                      </a:r>
                      <a:endParaRPr lang="en-US" sz="1800" dirty="0" smtClean="0">
                        <a:solidFill>
                          <a:schemeClr val="accent1"/>
                        </a:solidFill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 smtClean="0">
                          <a:solidFill>
                            <a:schemeClr val="accent1"/>
                          </a:solidFill>
                          <a:effectLst/>
                        </a:rPr>
                        <a:t>Customizable </a:t>
                      </a:r>
                      <a:r>
                        <a:rPr lang="en-US" sz="1800" dirty="0">
                          <a:solidFill>
                            <a:schemeClr val="accent1"/>
                          </a:solidFill>
                          <a:effectLst/>
                        </a:rPr>
                        <a:t>search by </a:t>
                      </a:r>
                      <a:r>
                        <a:rPr lang="en-US" sz="1800" dirty="0" smtClean="0">
                          <a:solidFill>
                            <a:schemeClr val="accent1"/>
                          </a:solidFill>
                          <a:effectLst/>
                        </a:rPr>
                        <a:t>filters</a:t>
                      </a:r>
                      <a:endParaRPr lang="en-US" sz="18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84" marR="57484" marT="0" marB="0"/>
                </a:tc>
              </a:tr>
              <a:tr h="389672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n-US" sz="16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84" marR="57484" marT="0" marB="0"/>
                </a:tc>
              </a:tr>
              <a:tr h="981089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n-US" sz="16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84" marR="57484" marT="0" marB="0"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287" y="2300116"/>
            <a:ext cx="4699203" cy="3975351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78342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Schools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36944-65F1-42FC-9CDA-A00CD0850877}" type="datetime1">
              <a:rPr lang="en-US" smtClean="0"/>
              <a:t>7/15/2016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9D276-0773-4D18-AA3C-0CB5DD7BBF88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5343426" y="1249790"/>
          <a:ext cx="3592287" cy="583152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592287"/>
              </a:tblGrid>
              <a:tr h="277105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600" kern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484" marR="57484" marT="0" marB="0"/>
                </a:tc>
              </a:tr>
              <a:tr h="1926712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n-US" sz="1600" dirty="0" smtClean="0">
                        <a:solidFill>
                          <a:schemeClr val="accent1"/>
                        </a:solidFill>
                        <a:effectLst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College</a:t>
                      </a:r>
                      <a:r>
                        <a:rPr lang="en-US" sz="1800" kern="1200" baseline="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counselor and/or </a:t>
                      </a:r>
                      <a:r>
                        <a:rPr lang="en-US" sz="1800" kern="1200" baseline="0" dirty="0" err="1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programme</a:t>
                      </a:r>
                      <a:r>
                        <a:rPr lang="en-US" sz="1800" kern="1200" baseline="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coordinator</a:t>
                      </a:r>
                      <a:endParaRPr lang="en-US" sz="1800" kern="1200" dirty="0" smtClean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kern="1200" baseline="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Increased visibility to universities seeking to recruit IB students and planning recruitment visits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kern="1200" baseline="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Access to database of universities interested in IB students and their policies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kern="1200" baseline="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Free customizable profile to showcase academic life and extra-curricular activities</a:t>
                      </a:r>
                      <a:endParaRPr lang="en-US" sz="1800" kern="1200" baseline="0" dirty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484" marR="57484" marT="0" marB="0"/>
                </a:tc>
              </a:tr>
              <a:tr h="503602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n-US" sz="16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84" marR="57484" marT="0" marB="0"/>
                </a:tc>
              </a:tr>
              <a:tr h="1267933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n-US" sz="16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84" marR="57484" marT="0" marB="0"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747" y="1985377"/>
            <a:ext cx="4507580" cy="4067230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08886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146" y="1249790"/>
            <a:ext cx="7884000" cy="925792"/>
          </a:xfrm>
        </p:spPr>
        <p:txBody>
          <a:bodyPr/>
          <a:lstStyle/>
          <a:p>
            <a:r>
              <a:rPr lang="en-US" dirty="0" smtClean="0"/>
              <a:t>Universities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36944-65F1-42FC-9CDA-A00CD0850877}" type="datetime1">
              <a:rPr lang="en-US" smtClean="0"/>
              <a:t>7/15/2016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9D276-0773-4D18-AA3C-0CB5DD7BBF88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4979774" y="1752666"/>
          <a:ext cx="3955940" cy="4845841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955940"/>
              </a:tblGrid>
              <a:tr h="244813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600" kern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484" marR="57484" marT="0" marB="0"/>
                </a:tc>
              </a:tr>
              <a:tr h="328456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Admissions director</a:t>
                      </a:r>
                      <a:r>
                        <a:rPr lang="en-US" sz="1800" kern="1200" baseline="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or officer</a:t>
                      </a:r>
                      <a:endParaRPr lang="en-US" sz="1800" kern="1200" dirty="0" smtClean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kern="120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Access to database of candidates with strong academic performance and skills for success in the university environment.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kern="120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Access to database of schools to plan recruitment visits 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kern="120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Customizable profile to showcase university and demonstrate interest in recruiting IB students, </a:t>
                      </a:r>
                      <a:endParaRPr lang="en-US" sz="1800" kern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484" marR="57484" marT="0" marB="0"/>
                </a:tc>
              </a:tr>
              <a:tr h="369656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n-US" sz="16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84" marR="57484" marT="0" marB="0"/>
                </a:tc>
              </a:tr>
              <a:tr h="930696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n-US" sz="16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84" marR="57484" marT="0" marB="0"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146" y="1904698"/>
            <a:ext cx="3988469" cy="4187183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46203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49" y="819415"/>
            <a:ext cx="7884000" cy="925200"/>
          </a:xfrm>
        </p:spPr>
        <p:txBody>
          <a:bodyPr/>
          <a:lstStyle/>
          <a:p>
            <a:r>
              <a:rPr lang="en-US" dirty="0" smtClean="0"/>
              <a:t>Support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2E542-7B3B-4A83-BCA5-73AC18846380}" type="datetime1">
              <a:rPr lang="en-US" smtClean="0"/>
              <a:t>7/15/2016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9D276-0773-4D18-AA3C-0CB5DD7BBF88}" type="slidenum">
              <a:rPr lang="en-US" smtClean="0"/>
              <a:t>19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55649" y="4642660"/>
            <a:ext cx="53039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</a:rPr>
              <a:t>Help documentation available on homepage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</a:rPr>
              <a:t>General email queries </a:t>
            </a:r>
            <a:r>
              <a:rPr lang="en-US" sz="2000" dirty="0" smtClean="0">
                <a:solidFill>
                  <a:schemeClr val="accent1"/>
                </a:solidFill>
                <a:hlinkClick r:id="rId2"/>
              </a:rPr>
              <a:t>registry@ibo.org</a:t>
            </a:r>
            <a:endParaRPr lang="en-US" sz="2000" dirty="0">
              <a:solidFill>
                <a:schemeClr val="accent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49" y="2017398"/>
            <a:ext cx="6355014" cy="2299102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66760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+mn-lt"/>
              </a:rPr>
              <a:t>Under Fire: University Recognition Update</a:t>
            </a:r>
            <a:endParaRPr lang="en-US" sz="3600" noProof="0" dirty="0">
              <a:latin typeface="+mn-lt"/>
            </a:endParaRPr>
          </a:p>
        </p:txBody>
      </p:sp>
      <p:sp>
        <p:nvSpPr>
          <p:cNvPr id="5" name="Subtitel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sz="1600" b="1" dirty="0" smtClean="0">
                <a:latin typeface="+mn-lt"/>
              </a:rPr>
              <a:t>July 15, 2016</a:t>
            </a:r>
          </a:p>
          <a:p>
            <a:r>
              <a:rPr lang="nl-NL" sz="1600" b="1" dirty="0" smtClean="0">
                <a:latin typeface="+mn-lt"/>
              </a:rPr>
              <a:t>Civic South</a:t>
            </a:r>
          </a:p>
          <a:p>
            <a:r>
              <a:rPr lang="nl-NL" sz="1600" b="1" dirty="0" smtClean="0">
                <a:latin typeface="+mn-lt"/>
              </a:rPr>
              <a:t>3:45pm-5:00pm</a:t>
            </a:r>
            <a:endParaRPr lang="nl-NL" sz="1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2738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Some Points to Consider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+mn-lt"/>
              </a:rPr>
              <a:t>What is the true value of the IB Diploma?</a:t>
            </a:r>
          </a:p>
          <a:p>
            <a:endParaRPr lang="en-US" sz="2400" dirty="0" smtClean="0">
              <a:latin typeface="+mn-lt"/>
            </a:endParaRPr>
          </a:p>
          <a:p>
            <a:r>
              <a:rPr lang="en-US" sz="2400" dirty="0" smtClean="0">
                <a:latin typeface="+mn-lt"/>
              </a:rPr>
              <a:t>How do we market the IB to students and parents? What are the implications of this approach?</a:t>
            </a:r>
          </a:p>
          <a:p>
            <a:endParaRPr lang="en-US" sz="2400" dirty="0" smtClean="0">
              <a:latin typeface="+mn-lt"/>
            </a:endParaRPr>
          </a:p>
          <a:p>
            <a:r>
              <a:rPr lang="en-US" sz="2400" dirty="0" smtClean="0">
                <a:latin typeface="+mn-lt"/>
              </a:rPr>
              <a:t>How do IB students approach university courses?</a:t>
            </a:r>
          </a:p>
          <a:p>
            <a:endParaRPr lang="en-US" sz="2400" dirty="0" smtClean="0">
              <a:latin typeface="+mn-lt"/>
            </a:endParaRPr>
          </a:p>
          <a:p>
            <a:r>
              <a:rPr lang="en-US" sz="2400" dirty="0" smtClean="0">
                <a:latin typeface="+mn-lt"/>
              </a:rPr>
              <a:t>How are recognition decisions made on university campuses?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0254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Frequently Asked Questions by Secondary Schools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6827" y="2262316"/>
            <a:ext cx="7461838" cy="3139807"/>
          </a:xfrm>
        </p:spPr>
        <p:txBody>
          <a:bodyPr>
            <a:normAutofit fontScale="77500" lnSpcReduction="20000"/>
          </a:bodyPr>
          <a:lstStyle/>
          <a:p>
            <a:r>
              <a:rPr lang="en-US" sz="2200" dirty="0" smtClean="0">
                <a:latin typeface="+mn-lt"/>
              </a:rPr>
              <a:t>Why do universities not give credit for Standard Level courses?</a:t>
            </a:r>
          </a:p>
          <a:p>
            <a:endParaRPr lang="en-US" sz="2200" dirty="0" smtClean="0">
              <a:latin typeface="+mn-lt"/>
            </a:endParaRPr>
          </a:p>
          <a:p>
            <a:r>
              <a:rPr lang="en-US" sz="2200" dirty="0" smtClean="0">
                <a:latin typeface="+mn-lt"/>
              </a:rPr>
              <a:t>Why is Advanced Placement seen as better than an IB Diploma?</a:t>
            </a:r>
          </a:p>
          <a:p>
            <a:endParaRPr lang="en-US" sz="2200" dirty="0" smtClean="0">
              <a:latin typeface="+mn-lt"/>
            </a:endParaRPr>
          </a:p>
          <a:p>
            <a:r>
              <a:rPr lang="en-US" sz="2200" dirty="0" smtClean="0">
                <a:latin typeface="+mn-lt"/>
              </a:rPr>
              <a:t>Why don’t students receive recognition for Theory of Knowledge and the Extended Essay?</a:t>
            </a:r>
          </a:p>
          <a:p>
            <a:pPr marL="0" indent="0">
              <a:buNone/>
            </a:pPr>
            <a:endParaRPr lang="en-US" sz="2200" dirty="0" smtClean="0">
              <a:latin typeface="+mn-lt"/>
            </a:endParaRPr>
          </a:p>
          <a:p>
            <a:pPr lvl="0"/>
            <a:r>
              <a:rPr lang="en-US" sz="2200" dirty="0" smtClean="0">
                <a:latin typeface="+mn-lt"/>
              </a:rPr>
              <a:t>But </a:t>
            </a:r>
            <a:r>
              <a:rPr lang="en-US" sz="2200" dirty="0">
                <a:latin typeface="+mn-lt"/>
              </a:rPr>
              <a:t>what does it mean from an academic perspective when students skip large portions of an institution’s first year curriculum</a:t>
            </a:r>
            <a:r>
              <a:rPr lang="en-US" sz="2200" dirty="0" smtClean="0">
                <a:latin typeface="+mn-lt"/>
              </a:rPr>
              <a:t>?</a:t>
            </a:r>
          </a:p>
          <a:p>
            <a:pPr marL="0" lvl="0" indent="0">
              <a:buNone/>
            </a:pPr>
            <a:r>
              <a:rPr lang="en-US" sz="2200" dirty="0">
                <a:latin typeface="+mn-lt"/>
              </a:rPr>
              <a:t> </a:t>
            </a:r>
          </a:p>
          <a:p>
            <a:pPr lvl="0"/>
            <a:r>
              <a:rPr lang="en-US" sz="2200" dirty="0" smtClean="0">
                <a:latin typeface="+mn-lt"/>
              </a:rPr>
              <a:t>What </a:t>
            </a:r>
            <a:r>
              <a:rPr lang="en-US" sz="2200" dirty="0">
                <a:latin typeface="+mn-lt"/>
              </a:rPr>
              <a:t>happens to a student’s admission offers if they don’t meet their predictions</a:t>
            </a:r>
            <a:r>
              <a:rPr lang="en-US" sz="2200" dirty="0" smtClean="0">
                <a:latin typeface="+mn-lt"/>
              </a:rPr>
              <a:t>?</a:t>
            </a:r>
          </a:p>
          <a:p>
            <a:pPr marL="0" lvl="0" indent="0">
              <a:buNone/>
            </a:pPr>
            <a:endParaRPr lang="en-US" sz="2200" dirty="0">
              <a:latin typeface="+mn-lt"/>
            </a:endParaRPr>
          </a:p>
          <a:p>
            <a:pPr lvl="0"/>
            <a:r>
              <a:rPr lang="en-US" sz="2200" dirty="0" smtClean="0">
                <a:latin typeface="+mn-lt"/>
              </a:rPr>
              <a:t>How </a:t>
            </a:r>
            <a:r>
              <a:rPr lang="en-US" sz="2200" dirty="0">
                <a:latin typeface="+mn-lt"/>
              </a:rPr>
              <a:t>many HL courses do you want to see? 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3396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Frequently Asked Questions by Universities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4962" y="2489812"/>
            <a:ext cx="7461838" cy="3901845"/>
          </a:xfrm>
        </p:spPr>
        <p:txBody>
          <a:bodyPr>
            <a:normAutofit/>
          </a:bodyPr>
          <a:lstStyle/>
          <a:p>
            <a:pPr lvl="0"/>
            <a:r>
              <a:rPr lang="en-US" sz="2400" dirty="0"/>
              <a:t>Why are there significant discrepancies between anticipated and final grades</a:t>
            </a:r>
            <a:r>
              <a:rPr lang="en-US" sz="2400" dirty="0" smtClean="0"/>
              <a:t>?</a:t>
            </a:r>
          </a:p>
          <a:p>
            <a:pPr marL="0" lvl="0" indent="0">
              <a:buNone/>
            </a:pPr>
            <a:r>
              <a:rPr lang="en-US" sz="2400" dirty="0"/>
              <a:t> </a:t>
            </a:r>
          </a:p>
          <a:p>
            <a:pPr lvl="0"/>
            <a:r>
              <a:rPr lang="en-US" sz="2400" dirty="0"/>
              <a:t>Are there </a:t>
            </a:r>
            <a:r>
              <a:rPr lang="en-US" sz="2400" dirty="0" smtClean="0"/>
              <a:t>over-prediction/under-prediction trends </a:t>
            </a:r>
            <a:r>
              <a:rPr lang="en-US" sz="2400" dirty="0"/>
              <a:t>among </a:t>
            </a:r>
            <a:r>
              <a:rPr lang="en-US" sz="2400" dirty="0" smtClean="0"/>
              <a:t>schools?</a:t>
            </a:r>
            <a:endParaRPr lang="en-US" sz="2400" dirty="0"/>
          </a:p>
          <a:p>
            <a:pPr lvl="0"/>
            <a:endParaRPr lang="en-US" sz="2400" dirty="0" smtClean="0"/>
          </a:p>
          <a:p>
            <a:pPr lvl="0"/>
            <a:r>
              <a:rPr lang="en-US" sz="2400" dirty="0" smtClean="0"/>
              <a:t>How are anticipated </a:t>
            </a:r>
            <a:r>
              <a:rPr lang="en-US" sz="2400" dirty="0"/>
              <a:t>grades are derived? </a:t>
            </a:r>
            <a:endParaRPr lang="en-US" sz="2400" dirty="0" smtClean="0"/>
          </a:p>
          <a:p>
            <a:pPr lvl="0"/>
            <a:endParaRPr lang="en-US" sz="2400" dirty="0" smtClean="0"/>
          </a:p>
          <a:p>
            <a:pPr lvl="0"/>
            <a:r>
              <a:rPr lang="en-US" sz="2400" dirty="0" smtClean="0"/>
              <a:t>How/Why do schools combine AP</a:t>
            </a:r>
            <a:r>
              <a:rPr lang="en-US" sz="2400" dirty="0"/>
              <a:t>, IB and the “regular” high school curriculum? 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435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+mn-lt"/>
              </a:rPr>
              <a:t>Question and Answer Period</a:t>
            </a:r>
            <a:endParaRPr lang="en-US" sz="3200" dirty="0">
              <a:latin typeface="+mn-lt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4319" y="2511846"/>
            <a:ext cx="8466462" cy="3181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latin typeface="+mn-lt"/>
              </a:rPr>
              <a:t>	Marie Vivas will take questions from the audience and ask one or two of the panelists to answer so we can get through as many questions as possible.</a:t>
            </a:r>
          </a:p>
          <a:p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400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13"/>
            <a:ext cx="8972550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26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noProof="0" dirty="0" smtClean="0">
                <a:latin typeface="+mn-lt"/>
              </a:rPr>
              <a:t>Session Presenters</a:t>
            </a:r>
            <a:endParaRPr lang="en-US" sz="3200" noProof="0" dirty="0">
              <a:latin typeface="+mn-lt"/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443345" y="1967345"/>
            <a:ext cx="8243455" cy="4514926"/>
          </a:xfrm>
        </p:spPr>
        <p:txBody>
          <a:bodyPr>
            <a:normAutofit fontScale="85000" lnSpcReduction="20000"/>
          </a:bodyPr>
          <a:lstStyle/>
          <a:p>
            <a:endParaRPr lang="en-US" sz="2600" dirty="0" smtClean="0"/>
          </a:p>
          <a:p>
            <a:r>
              <a:rPr lang="en-US" sz="2600" b="1" dirty="0"/>
              <a:t>Andrew Arida, </a:t>
            </a:r>
            <a:r>
              <a:rPr lang="en-US" sz="2600" dirty="0"/>
              <a:t>University of British Columbia, Associate Registrar, Undergraduate </a:t>
            </a:r>
            <a:r>
              <a:rPr lang="en-US" sz="2600" dirty="0" smtClean="0"/>
              <a:t>Admissions</a:t>
            </a:r>
          </a:p>
          <a:p>
            <a:pPr marL="0" indent="0">
              <a:buNone/>
            </a:pPr>
            <a:endParaRPr lang="en-US" sz="2600" dirty="0"/>
          </a:p>
          <a:p>
            <a:r>
              <a:rPr lang="en-US" sz="2600" b="1" dirty="0"/>
              <a:t>Debra von Bargen, </a:t>
            </a:r>
            <a:r>
              <a:rPr lang="en-US" sz="2600" dirty="0"/>
              <a:t>Stanford University, Assistant Dean of </a:t>
            </a:r>
            <a:r>
              <a:rPr lang="en-US" sz="2600" dirty="0" smtClean="0"/>
              <a:t>Admission</a:t>
            </a:r>
          </a:p>
          <a:p>
            <a:endParaRPr lang="en-US" sz="2600" b="1" dirty="0"/>
          </a:p>
          <a:p>
            <a:r>
              <a:rPr lang="en-US" sz="2600" b="1" dirty="0" smtClean="0"/>
              <a:t>Shannon Gundy</a:t>
            </a:r>
            <a:r>
              <a:rPr lang="en-US" sz="2600" dirty="0" smtClean="0"/>
              <a:t>, Director of Undergraduate Admissions, University of Maryland- College Park</a:t>
            </a:r>
          </a:p>
          <a:p>
            <a:pPr>
              <a:buNone/>
            </a:pPr>
            <a:endParaRPr lang="en-US" sz="2600" dirty="0" smtClean="0"/>
          </a:p>
          <a:p>
            <a:r>
              <a:rPr lang="en-US" sz="2600" b="1" dirty="0" smtClean="0"/>
              <a:t>Marie Vivas</a:t>
            </a:r>
            <a:r>
              <a:rPr lang="en-US" sz="2600" dirty="0" smtClean="0"/>
              <a:t>, University Relations Manager, The International Baccalaureate</a:t>
            </a:r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endParaRPr lang="en-US" sz="2600" dirty="0"/>
          </a:p>
          <a:p>
            <a:endParaRPr lang="en-US" sz="2600" dirty="0" smtClean="0"/>
          </a:p>
          <a:p>
            <a:pPr>
              <a:buNone/>
            </a:pPr>
            <a:r>
              <a:rPr lang="en-US" sz="2600" dirty="0" smtClean="0"/>
              <a:t> 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7321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1369" y="257964"/>
            <a:ext cx="6377352" cy="503037"/>
          </a:xfrm>
        </p:spPr>
        <p:txBody>
          <a:bodyPr>
            <a:normAutofit fontScale="90000"/>
          </a:bodyPr>
          <a:lstStyle/>
          <a:p>
            <a:r>
              <a:rPr lang="en-US" sz="3627" dirty="0"/>
              <a:t>University Relations Team - IBA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5899" y="3687943"/>
            <a:ext cx="2635932" cy="1940899"/>
          </a:xfrm>
        </p:spPr>
        <p:txBody>
          <a:bodyPr/>
          <a:lstStyle/>
          <a:p>
            <a:pPr>
              <a:buNone/>
            </a:pPr>
            <a:r>
              <a:rPr lang="en-US" sz="2000" dirty="0" smtClean="0">
                <a:latin typeface="+mn-lt"/>
              </a:rPr>
              <a:t>Marie Vivas</a:t>
            </a:r>
            <a:r>
              <a:rPr lang="en-US" sz="1100" dirty="0">
                <a:latin typeface="+mn-lt"/>
              </a:rPr>
              <a:t> </a:t>
            </a:r>
            <a:r>
              <a:rPr lang="en-US" sz="1100" dirty="0" smtClean="0">
                <a:latin typeface="+mn-lt"/>
              </a:rPr>
              <a:t> </a:t>
            </a:r>
          </a:p>
          <a:p>
            <a:pPr>
              <a:buNone/>
            </a:pPr>
            <a:endParaRPr lang="en-US" sz="1050" dirty="0" smtClean="0">
              <a:latin typeface="+mn-lt"/>
            </a:endParaRPr>
          </a:p>
          <a:p>
            <a:pPr marL="0">
              <a:buNone/>
            </a:pPr>
            <a:r>
              <a:rPr lang="en-US" sz="1269" dirty="0">
                <a:latin typeface="+mn-lt"/>
              </a:rPr>
              <a:t>All US and Canadian Universities, Ecuador Project, Associations URM, CURC, outreach and assistance to secondary school counselors and IB Coordinators and to other regional universities as needed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4114365" y="3720857"/>
            <a:ext cx="1715333" cy="427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39383" indent="-339383" defTabSz="914316" eaLnBrk="1" hangingPunct="1">
              <a:spcBef>
                <a:spcPts val="0"/>
              </a:spcBef>
              <a:spcAft>
                <a:spcPts val="573"/>
              </a:spcAft>
              <a:buClr>
                <a:srgbClr val="004B8D"/>
              </a:buClr>
              <a:defRPr/>
            </a:pPr>
            <a:r>
              <a:rPr lang="en-US" sz="1995" kern="0" dirty="0">
                <a:solidFill>
                  <a:srgbClr val="004B8D"/>
                </a:solidFill>
              </a:rPr>
              <a:t>Bob Poole</a:t>
            </a:r>
          </a:p>
          <a:p>
            <a:pPr indent="-339383" defTabSz="914316" eaLnBrk="1" hangingPunct="1">
              <a:spcBef>
                <a:spcPts val="0"/>
              </a:spcBef>
              <a:spcAft>
                <a:spcPts val="573"/>
              </a:spcAft>
              <a:buClr>
                <a:srgbClr val="004B8D"/>
              </a:buClr>
              <a:defRPr/>
            </a:pPr>
            <a:r>
              <a:rPr lang="en-US" sz="1269" kern="0" dirty="0">
                <a:solidFill>
                  <a:srgbClr val="004B8D"/>
                </a:solidFill>
              </a:rPr>
              <a:t>Government liaison for all US States and Canadian Provinces – works closely with Associations and is in charge of data delivery to states and provinces</a:t>
            </a:r>
          </a:p>
        </p:txBody>
      </p:sp>
      <p:pic>
        <p:nvPicPr>
          <p:cNvPr id="3074" name="Picture 2" descr="C:\Users\mayag\Desktop\Maya Grodman\Other\Photos for Prezi\Mar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252" y="1409921"/>
            <a:ext cx="2278381" cy="2278022"/>
          </a:xfrm>
          <a:prstGeom prst="rect">
            <a:avLst/>
          </a:prstGeom>
          <a:noFill/>
        </p:spPr>
      </p:pic>
      <p:pic>
        <p:nvPicPr>
          <p:cNvPr id="3075" name="Picture 3" descr="C:\Users\mayag\Desktop\Maya Grodman\Other\Photos for Prezi\Bo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05314" y="1475997"/>
            <a:ext cx="1594866" cy="2278022"/>
          </a:xfrm>
          <a:prstGeom prst="rect">
            <a:avLst/>
          </a:prstGeom>
          <a:noFill/>
        </p:spPr>
      </p:pic>
      <p:pic>
        <p:nvPicPr>
          <p:cNvPr id="3" name="Picture 2" descr="C:\Users\mayag\AppData\Local\Microsoft\Windows\Temporary Internet Files\Content.Outlook\C46K4ZIF\rachelle bernadel professional pi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31967" y="1512095"/>
            <a:ext cx="1681708" cy="2241924"/>
          </a:xfrm>
          <a:prstGeom prst="rect">
            <a:avLst/>
          </a:prstGeom>
          <a:noFill/>
        </p:spPr>
      </p:pic>
      <p:sp>
        <p:nvSpPr>
          <p:cNvPr id="12" name="Content Placeholder 3"/>
          <p:cNvSpPr txBox="1">
            <a:spLocks/>
          </p:cNvSpPr>
          <p:nvPr/>
        </p:nvSpPr>
        <p:spPr bwMode="auto">
          <a:xfrm>
            <a:off x="6802232" y="3754019"/>
            <a:ext cx="2141177" cy="42760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39383" indent="-339383" defTabSz="914316" eaLnBrk="1" hangingPunct="1">
              <a:spcBef>
                <a:spcPts val="0"/>
              </a:spcBef>
              <a:spcAft>
                <a:spcPts val="573"/>
              </a:spcAft>
              <a:buClr>
                <a:srgbClr val="004B8D"/>
              </a:buClr>
              <a:defRPr/>
            </a:pPr>
            <a:r>
              <a:rPr lang="en-US" sz="1995" kern="0" dirty="0">
                <a:solidFill>
                  <a:srgbClr val="004B8D"/>
                </a:solidFill>
              </a:rPr>
              <a:t>Rachelle Bernadel</a:t>
            </a:r>
          </a:p>
          <a:p>
            <a:pPr indent="-339383" defTabSz="914316" eaLnBrk="1" hangingPunct="1">
              <a:spcBef>
                <a:spcPts val="0"/>
              </a:spcBef>
              <a:spcAft>
                <a:spcPts val="573"/>
              </a:spcAft>
              <a:buClr>
                <a:srgbClr val="004B8D"/>
              </a:buClr>
              <a:defRPr/>
            </a:pPr>
            <a:r>
              <a:rPr lang="en-US" sz="1269" kern="0" dirty="0">
                <a:solidFill>
                  <a:srgbClr val="004B8D"/>
                </a:solidFill>
              </a:rPr>
              <a:t>Administrator – Works with university stakeholders on issues related to transcripts, policies and IBIS related concerns – manages blog, GNL and social media - prepares and updates materials and presentations, staffs conference booths.</a:t>
            </a:r>
          </a:p>
        </p:txBody>
      </p:sp>
    </p:spTree>
    <p:extLst>
      <p:ext uri="{BB962C8B-B14F-4D97-AF65-F5344CB8AC3E}">
        <p14:creationId xmlns:p14="http://schemas.microsoft.com/office/powerpoint/2010/main" val="160320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ustins\Desktop\Uni Recog Map_Aug_2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0830" y="1498468"/>
            <a:ext cx="7381303" cy="5144469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743200" y="5790828"/>
            <a:ext cx="3124200" cy="457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10" rIns="91419" bIns="45710" rtlCol="0" anchor="ctr"/>
          <a:lstStyle/>
          <a:p>
            <a:pPr algn="ctr"/>
            <a:endParaRPr lang="en-US" sz="1088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926819" y="5853011"/>
          <a:ext cx="6096000" cy="789926"/>
        </p:xfrm>
        <a:graphic>
          <a:graphicData uri="http://schemas.openxmlformats.org/drawingml/2006/table">
            <a:tbl>
              <a:tblPr/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5687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1-5</a:t>
                      </a:r>
                    </a:p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Universities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15" marR="7815" marT="7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6-10 Universities</a:t>
                      </a:r>
                    </a:p>
                  </a:txBody>
                  <a:tcPr marL="7815" marR="7815" marT="7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11-20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Universities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15" marR="7815" marT="7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26-250 Universities</a:t>
                      </a:r>
                    </a:p>
                  </a:txBody>
                  <a:tcPr marL="7815" marR="7815" marT="7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251+ Universities</a:t>
                      </a:r>
                    </a:p>
                  </a:txBody>
                  <a:tcPr marL="7815" marR="7815" marT="7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211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15" marR="7815" marT="7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15" marR="7815" marT="7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15" marR="7815" marT="7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15" marR="7815" marT="7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5529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15" marR="7815" marT="7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5406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00830" y="47625"/>
            <a:ext cx="5870780" cy="566738"/>
          </a:xfrm>
          <a:prstGeom prst="rect">
            <a:avLst/>
          </a:prstGeom>
          <a:noFill/>
        </p:spPr>
        <p:txBody>
          <a:bodyPr wrap="square" lIns="91419" tIns="45710" rIns="91419" bIns="45710" rtlCol="0">
            <a:spAutoFit/>
          </a:bodyPr>
          <a:lstStyle/>
          <a:p>
            <a:r>
              <a:rPr lang="en-US" sz="3083" b="1" dirty="0">
                <a:solidFill>
                  <a:srgbClr val="1AB7EA"/>
                </a:solidFill>
                <a:latin typeface="+mj-lt"/>
                <a:ea typeface="+mj-ea"/>
                <a:cs typeface="+mj-cs"/>
              </a:rPr>
              <a:t>Global University Recognition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100" y="4461670"/>
            <a:ext cx="2133600" cy="1138753"/>
          </a:xfrm>
          <a:prstGeom prst="rect">
            <a:avLst/>
          </a:prstGeom>
          <a:solidFill>
            <a:schemeClr val="bg1"/>
          </a:solidFill>
        </p:spPr>
        <p:txBody>
          <a:bodyPr wrap="square" lIns="91419" tIns="45710" rIns="91419" bIns="45710" rtlCol="0">
            <a:spAutoFit/>
          </a:bodyPr>
          <a:lstStyle/>
          <a:p>
            <a:r>
              <a:rPr lang="en-US" sz="1360" b="1" dirty="0"/>
              <a:t>Number of universities with published recognition policies in the IB Information System</a:t>
            </a:r>
          </a:p>
        </p:txBody>
      </p:sp>
    </p:spTree>
    <p:extLst>
      <p:ext uri="{BB962C8B-B14F-4D97-AF65-F5344CB8AC3E}">
        <p14:creationId xmlns:p14="http://schemas.microsoft.com/office/powerpoint/2010/main" val="267997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270295" y="6355890"/>
            <a:ext cx="799975" cy="36506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mtClean="0"/>
              <a:t>Page </a:t>
            </a:r>
            <a:fld id="{FB7A7D9A-4DFF-4407-BDC6-14FB1208BC70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" y="713379"/>
            <a:ext cx="9128276" cy="5086973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480" y="157841"/>
            <a:ext cx="6170257" cy="422538"/>
          </a:xfrm>
        </p:spPr>
        <p:txBody>
          <a:bodyPr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Top 25 IB Transcript Receiving Universities in North America</a:t>
            </a:r>
          </a:p>
        </p:txBody>
      </p:sp>
    </p:spTree>
    <p:extLst>
      <p:ext uri="{BB962C8B-B14F-4D97-AF65-F5344CB8AC3E}">
        <p14:creationId xmlns:p14="http://schemas.microsoft.com/office/powerpoint/2010/main" val="235951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270295" y="6355890"/>
            <a:ext cx="799975" cy="365068"/>
          </a:xfrm>
          <a:prstGeom prst="rect">
            <a:avLst/>
          </a:prstGeom>
        </p:spPr>
        <p:txBody>
          <a:bodyPr/>
          <a:lstStyle/>
          <a:p>
            <a:fld id="{784A2BD1-C46F-47A6-BAAA-2A864DE841E2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720" y="6355890"/>
            <a:ext cx="2133264" cy="365068"/>
          </a:xfrm>
          <a:prstGeom prst="rect">
            <a:avLst/>
          </a:prstGeom>
        </p:spPr>
        <p:txBody>
          <a:bodyPr/>
          <a:lstStyle/>
          <a:p>
            <a:fld id="{6F3ACE4C-C628-4565-9F74-4232FBD101DB}" type="datetime1">
              <a:rPr lang="en-US" smtClean="0"/>
              <a:t>7/15/2016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850" y="762421"/>
            <a:ext cx="9171131" cy="5010789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372104" y="540"/>
            <a:ext cx="6170257" cy="479670"/>
          </a:xfrm>
        </p:spPr>
        <p:txBody>
          <a:bodyPr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Percentage of Freshman IB Students enrolled in Top 25 Liberal Arts and Research Institutions in the US- Fall 2015</a:t>
            </a:r>
          </a:p>
        </p:txBody>
      </p:sp>
    </p:spTree>
    <p:extLst>
      <p:ext uri="{BB962C8B-B14F-4D97-AF65-F5344CB8AC3E}">
        <p14:creationId xmlns:p14="http://schemas.microsoft.com/office/powerpoint/2010/main" val="423915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2255" y="605981"/>
            <a:ext cx="6629400" cy="661692"/>
          </a:xfrm>
        </p:spPr>
        <p:txBody>
          <a:bodyPr>
            <a:normAutofit/>
          </a:bodyPr>
          <a:lstStyle/>
          <a:p>
            <a:r>
              <a:rPr lang="en-US" sz="3627" dirty="0"/>
              <a:t>Current IBA Initiatives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875" y="1267673"/>
            <a:ext cx="7902766" cy="5004542"/>
          </a:xfrm>
        </p:spPr>
        <p:txBody>
          <a:bodyPr>
            <a:noAutofit/>
          </a:bodyPr>
          <a:lstStyle/>
          <a:p>
            <a:r>
              <a:rPr lang="en-US" sz="1813" b="1" dirty="0"/>
              <a:t>IB College </a:t>
            </a:r>
            <a:r>
              <a:rPr lang="en-US" sz="1813" b="1" dirty="0" smtClean="0"/>
              <a:t>Fairs</a:t>
            </a:r>
          </a:p>
          <a:p>
            <a:pPr marL="0" indent="0">
              <a:buNone/>
            </a:pPr>
            <a:endParaRPr lang="en-US" sz="1813" b="1" dirty="0" smtClean="0"/>
          </a:p>
          <a:p>
            <a:r>
              <a:rPr lang="en-US" sz="1813" b="1" dirty="0" smtClean="0"/>
              <a:t>IB Student College Access Workshops</a:t>
            </a:r>
            <a:endParaRPr lang="en-US" sz="1813" b="1" dirty="0"/>
          </a:p>
          <a:p>
            <a:endParaRPr lang="en-US" sz="1813" dirty="0"/>
          </a:p>
          <a:p>
            <a:r>
              <a:rPr lang="en-US" sz="1813" b="1" dirty="0" smtClean="0"/>
              <a:t>University Visits </a:t>
            </a:r>
          </a:p>
          <a:p>
            <a:pPr lvl="1"/>
            <a:r>
              <a:rPr lang="en-US" sz="1813" b="1" dirty="0" smtClean="0"/>
              <a:t>Interactive Workshops</a:t>
            </a:r>
            <a:endParaRPr lang="en-US" sz="1813" b="1" dirty="0"/>
          </a:p>
          <a:p>
            <a:endParaRPr lang="en-US" sz="1813" b="1" dirty="0"/>
          </a:p>
          <a:p>
            <a:r>
              <a:rPr lang="en-US" sz="1813" b="1" dirty="0"/>
              <a:t>Video Training Sessions</a:t>
            </a:r>
          </a:p>
          <a:p>
            <a:pPr>
              <a:spcAft>
                <a:spcPts val="0"/>
              </a:spcAft>
            </a:pPr>
            <a:endParaRPr lang="en-US" sz="1813" dirty="0"/>
          </a:p>
          <a:p>
            <a:r>
              <a:rPr lang="en-US" sz="1813" b="1" dirty="0" smtClean="0"/>
              <a:t>IBCP Campaign</a:t>
            </a:r>
          </a:p>
          <a:p>
            <a:endParaRPr lang="en-US" sz="1813" b="1" dirty="0" smtClean="0"/>
          </a:p>
          <a:p>
            <a:r>
              <a:rPr lang="en-US" sz="1813" b="1" dirty="0" smtClean="0"/>
              <a:t>Professional Conference Presentations</a:t>
            </a:r>
          </a:p>
          <a:p>
            <a:endParaRPr lang="en-US" sz="1813" b="1" dirty="0" smtClean="0"/>
          </a:p>
          <a:p>
            <a:r>
              <a:rPr lang="en-US" sz="1813" b="1" dirty="0" smtClean="0"/>
              <a:t>College and University Relations Committee</a:t>
            </a:r>
          </a:p>
          <a:p>
            <a:endParaRPr lang="en-US" sz="1813" b="1" dirty="0" smtClean="0"/>
          </a:p>
          <a:p>
            <a:r>
              <a:rPr lang="en-US" sz="1813" b="1" dirty="0" smtClean="0"/>
              <a:t>Higher Education Summits on Access</a:t>
            </a:r>
          </a:p>
          <a:p>
            <a:endParaRPr lang="en-US" sz="1813" b="1" dirty="0" smtClean="0"/>
          </a:p>
          <a:p>
            <a:endParaRPr lang="en-US" sz="1813" b="1" dirty="0" smtClean="0"/>
          </a:p>
          <a:p>
            <a:pPr>
              <a:spcAft>
                <a:spcPts val="0"/>
              </a:spcAft>
              <a:buNone/>
            </a:pPr>
            <a:endParaRPr lang="en-US" sz="1813" b="1" dirty="0" smtClean="0"/>
          </a:p>
          <a:p>
            <a:pPr>
              <a:spcAft>
                <a:spcPts val="0"/>
              </a:spcAft>
              <a:buNone/>
            </a:pPr>
            <a:endParaRPr lang="en-US" sz="1813" b="1" dirty="0"/>
          </a:p>
        </p:txBody>
      </p:sp>
    </p:spTree>
    <p:extLst>
      <p:ext uri="{BB962C8B-B14F-4D97-AF65-F5344CB8AC3E}">
        <p14:creationId xmlns:p14="http://schemas.microsoft.com/office/powerpoint/2010/main" val="361231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7981" y="524944"/>
            <a:ext cx="7989190" cy="715850"/>
          </a:xfrm>
        </p:spPr>
        <p:txBody>
          <a:bodyPr>
            <a:noAutofit/>
          </a:bodyPr>
          <a:lstStyle/>
          <a:p>
            <a:r>
              <a:rPr lang="en-US" sz="3627" dirty="0" smtClean="0"/>
              <a:t>Counselor Services</a:t>
            </a:r>
            <a:endParaRPr lang="en-US" sz="3627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234" y="1513490"/>
            <a:ext cx="8237261" cy="4919020"/>
          </a:xfrm>
        </p:spPr>
        <p:txBody>
          <a:bodyPr>
            <a:normAutofit/>
          </a:bodyPr>
          <a:lstStyle/>
          <a:p>
            <a:r>
              <a:rPr lang="en-US" sz="1995" b="1" dirty="0" smtClean="0"/>
              <a:t>College Counseling Sessions at regional and national conferences</a:t>
            </a:r>
          </a:p>
          <a:p>
            <a:pPr>
              <a:buNone/>
            </a:pPr>
            <a:endParaRPr lang="en-US" sz="1995" b="1" dirty="0" smtClean="0"/>
          </a:p>
          <a:p>
            <a:r>
              <a:rPr lang="en-US" sz="1995" b="1" dirty="0" smtClean="0"/>
              <a:t>Counselor Breakfasts</a:t>
            </a:r>
          </a:p>
          <a:p>
            <a:pPr>
              <a:buNone/>
            </a:pPr>
            <a:endParaRPr lang="en-US" sz="1995" b="1" dirty="0"/>
          </a:p>
          <a:p>
            <a:r>
              <a:rPr lang="en-US" sz="1995" b="1" dirty="0"/>
              <a:t>Good News Letter </a:t>
            </a:r>
            <a:r>
              <a:rPr lang="en-US" sz="1995" b="1" dirty="0" smtClean="0"/>
              <a:t>(</a:t>
            </a:r>
            <a:r>
              <a:rPr lang="en-US" b="1" dirty="0" smtClean="0"/>
              <a:t>600</a:t>
            </a:r>
            <a:r>
              <a:rPr lang="en-US" sz="1995" b="1" dirty="0" smtClean="0"/>
              <a:t>+ </a:t>
            </a:r>
            <a:r>
              <a:rPr lang="en-US" sz="1995" b="1" dirty="0"/>
              <a:t>recipients</a:t>
            </a:r>
            <a:r>
              <a:rPr lang="en-US" sz="1995" b="1" dirty="0" smtClean="0"/>
              <a:t>)</a:t>
            </a:r>
          </a:p>
          <a:p>
            <a:pPr>
              <a:buNone/>
            </a:pPr>
            <a:endParaRPr lang="en-US" sz="1995" b="1" dirty="0"/>
          </a:p>
          <a:p>
            <a:r>
              <a:rPr lang="en-US" sz="1995" b="1" dirty="0" smtClean="0"/>
              <a:t>Counselor </a:t>
            </a:r>
            <a:r>
              <a:rPr lang="en-US" sz="1995" b="1" dirty="0"/>
              <a:t>Communications</a:t>
            </a:r>
          </a:p>
          <a:p>
            <a:pPr lvl="1"/>
            <a:r>
              <a:rPr lang="en-US" sz="1995" dirty="0"/>
              <a:t>Facebook Group </a:t>
            </a:r>
            <a:r>
              <a:rPr lang="en-US" sz="1995" dirty="0" smtClean="0"/>
              <a:t>(1,091 </a:t>
            </a:r>
            <a:r>
              <a:rPr lang="en-US" sz="1995" dirty="0"/>
              <a:t>members)</a:t>
            </a:r>
          </a:p>
          <a:p>
            <a:pPr lvl="1"/>
            <a:r>
              <a:rPr lang="en-US" sz="1995" dirty="0"/>
              <a:t>University Relations Blog </a:t>
            </a:r>
            <a:r>
              <a:rPr lang="en-US" sz="1995" dirty="0" smtClean="0"/>
              <a:t>(</a:t>
            </a:r>
            <a:r>
              <a:rPr lang="en-US" sz="1800" dirty="0" smtClean="0"/>
              <a:t>51 posts, 2,700+ hits, Where to find?: Good News Letter, Direct Link, IB Community Blog</a:t>
            </a:r>
            <a:r>
              <a:rPr lang="en-US" sz="1995" dirty="0" smtClean="0"/>
              <a:t>)</a:t>
            </a:r>
            <a:endParaRPr lang="en-US" sz="1813" dirty="0"/>
          </a:p>
        </p:txBody>
      </p:sp>
    </p:spTree>
    <p:extLst>
      <p:ext uri="{BB962C8B-B14F-4D97-AF65-F5344CB8AC3E}">
        <p14:creationId xmlns:p14="http://schemas.microsoft.com/office/powerpoint/2010/main" val="40433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BA_2014_EN_Basis">
  <a:themeElements>
    <a:clrScheme name="IBA_Color">
      <a:dk1>
        <a:srgbClr val="004B8D"/>
      </a:dk1>
      <a:lt1>
        <a:sysClr val="window" lastClr="FFFFFF"/>
      </a:lt1>
      <a:dk2>
        <a:srgbClr val="000000"/>
      </a:dk2>
      <a:lt2>
        <a:srgbClr val="FFFFFF"/>
      </a:lt2>
      <a:accent1>
        <a:srgbClr val="4A74BB"/>
      </a:accent1>
      <a:accent2>
        <a:srgbClr val="FFD200"/>
      </a:accent2>
      <a:accent3>
        <a:srgbClr val="E02B1E"/>
      </a:accent3>
      <a:accent4>
        <a:srgbClr val="00B5CC"/>
      </a:accent4>
      <a:accent5>
        <a:srgbClr val="652D89"/>
      </a:accent5>
      <a:accent6>
        <a:srgbClr val="7E7E7E"/>
      </a:accent6>
      <a:hlink>
        <a:srgbClr val="004B8D"/>
      </a:hlink>
      <a:folHlink>
        <a:srgbClr val="004B8D"/>
      </a:folHlink>
    </a:clrScheme>
    <a:fontScheme name="Kantoor - klassie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BA-16-9-En" id="{E5B74A7B-DADE-5C4E-A5BC-DC7F349043DB}" vid="{78DAD44B-81EA-5F44-B789-941FE177B72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2015-IB-Conference-of-the-Americas-En</Template>
  <TotalTime>635</TotalTime>
  <Words>1059</Words>
  <Application>Microsoft Office PowerPoint</Application>
  <PresentationFormat>On-screen Show (4:3)</PresentationFormat>
  <Paragraphs>215</Paragraphs>
  <Slides>24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Lucida Grande</vt:lpstr>
      <vt:lpstr>Myriad Pro</vt:lpstr>
      <vt:lpstr>Symbol</vt:lpstr>
      <vt:lpstr>Times New Roman</vt:lpstr>
      <vt:lpstr>IBA_2014_EN_Basis</vt:lpstr>
      <vt:lpstr>PowerPoint Presentation</vt:lpstr>
      <vt:lpstr>Under Fire: University Recognition Update</vt:lpstr>
      <vt:lpstr>Session Presenters</vt:lpstr>
      <vt:lpstr>University Relations Team - IBA</vt:lpstr>
      <vt:lpstr>PowerPoint Presentation</vt:lpstr>
      <vt:lpstr>Top 25 IB Transcript Receiving Universities in North America</vt:lpstr>
      <vt:lpstr>Percentage of Freshman IB Students enrolled in Top 25 Liberal Arts and Research Institutions in the US- Fall 2015</vt:lpstr>
      <vt:lpstr>Current IBA Initiatives</vt:lpstr>
      <vt:lpstr>Counselor Services</vt:lpstr>
      <vt:lpstr>Resources</vt:lpstr>
      <vt:lpstr>Global Recognition Update</vt:lpstr>
      <vt:lpstr>Improve and develop services to stakeholders </vt:lpstr>
      <vt:lpstr>IB Higher Education Symposium</vt:lpstr>
      <vt:lpstr>IB World Student Conferences</vt:lpstr>
      <vt:lpstr>IB Student Registry</vt:lpstr>
      <vt:lpstr>Students</vt:lpstr>
      <vt:lpstr>Schools</vt:lpstr>
      <vt:lpstr>Universities</vt:lpstr>
      <vt:lpstr>Support</vt:lpstr>
      <vt:lpstr>Some Points to Consider</vt:lpstr>
      <vt:lpstr>Frequently Asked Questions by Secondary Schools</vt:lpstr>
      <vt:lpstr>Frequently Asked Questions by Universities</vt:lpstr>
      <vt:lpstr>Question and Answer Period</vt:lpstr>
      <vt:lpstr>PowerPoint Presentation</vt:lpstr>
    </vt:vector>
  </TitlesOfParts>
  <Company>Toshiba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michaell</dc:creator>
  <dc:description>Template version 1 - February 2014_x000d_Design: D...studio_x000d_Template: Ton Persoon</dc:description>
  <cp:lastModifiedBy>Rachelle Bernadel</cp:lastModifiedBy>
  <cp:revision>36</cp:revision>
  <dcterms:created xsi:type="dcterms:W3CDTF">2015-05-27T12:51:03Z</dcterms:created>
  <dcterms:modified xsi:type="dcterms:W3CDTF">2016-07-15T21:11:02Z</dcterms:modified>
</cp:coreProperties>
</file>