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8" r:id="rId3"/>
    <p:sldId id="258" r:id="rId4"/>
    <p:sldId id="260" r:id="rId5"/>
    <p:sldId id="276" r:id="rId6"/>
    <p:sldId id="266" r:id="rId7"/>
    <p:sldId id="275" r:id="rId8"/>
    <p:sldId id="268" r:id="rId9"/>
    <p:sldId id="269" r:id="rId10"/>
    <p:sldId id="270" r:id="rId11"/>
    <p:sldId id="271" r:id="rId12"/>
    <p:sldId id="274" r:id="rId13"/>
    <p:sldId id="265" r:id="rId14"/>
    <p:sldId id="272" r:id="rId15"/>
    <p:sldId id="277" r:id="rId16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orient="horz" pos="1392" userDrawn="1">
          <p15:clr>
            <a:srgbClr val="A4A3A4"/>
          </p15:clr>
        </p15:guide>
        <p15:guide id="4" orient="horz" pos="38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9" autoAdjust="0"/>
    <p:restoredTop sz="94698" autoAdjust="0"/>
  </p:normalViewPr>
  <p:slideViewPr>
    <p:cSldViewPr snapToGrid="0" snapToObjects="1">
      <p:cViewPr varScale="1">
        <p:scale>
          <a:sx n="68" d="100"/>
          <a:sy n="68" d="100"/>
        </p:scale>
        <p:origin x="720" y="60"/>
      </p:cViewPr>
      <p:guideLst>
        <p:guide orient="horz" pos="731"/>
        <p:guide orient="horz" pos="1344"/>
        <p:guide orient="horz" pos="1392"/>
        <p:guide orient="horz" pos="3856"/>
        <p:guide pos="3840"/>
        <p:guide pos="1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074195" y="6629930"/>
            <a:ext cx="1424445" cy="22807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2C89652-6118-194A-A2A5-0F33353BC73A}" type="datetimeFigureOut">
              <a:rPr lang="en-US" noProof="0" smtClean="0"/>
              <a:pPr/>
              <a:t>7/16/2016</a:t>
            </a:fld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498640" y="6629930"/>
            <a:ext cx="541867" cy="228070"/>
          </a:xfrm>
        </p:spPr>
        <p:txBody>
          <a:bodyPr/>
          <a:lstStyle/>
          <a:p>
            <a:fld id="{365E7149-2CBC-7E42-B4F4-E2E7C22F42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1319999"/>
            <a:ext cx="7296000" cy="5667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25600" y="1886737"/>
            <a:ext cx="7296000" cy="4104000"/>
          </a:xfrm>
          <a:solidFill>
            <a:schemeClr val="accent6">
              <a:lumMod val="40000"/>
              <a:lumOff val="6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24800" y="4960137"/>
            <a:ext cx="2457601" cy="1030601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437" y="3203573"/>
            <a:ext cx="10949049" cy="15885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20437" y="4792134"/>
            <a:ext cx="10949049" cy="8720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629930"/>
            <a:ext cx="1424445" cy="228070"/>
          </a:xfrm>
        </p:spPr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24445" y="6629930"/>
            <a:ext cx="541867" cy="228070"/>
          </a:xfrm>
        </p:spPr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5416" y="2184400"/>
            <a:ext cx="8596984" cy="1727200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985416" y="3911601"/>
            <a:ext cx="8596984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33283" y="2209800"/>
            <a:ext cx="4902984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81600" y="2209800"/>
            <a:ext cx="4900800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33283" y="2209800"/>
            <a:ext cx="49008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33283" y="2849562"/>
            <a:ext cx="4900800" cy="32766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81600" y="2209800"/>
            <a:ext cx="49008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81600" y="2849561"/>
            <a:ext cx="4900800" cy="327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1283183"/>
            <a:ext cx="4301067" cy="1049336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1283183"/>
            <a:ext cx="5486400" cy="4965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25600" y="2332520"/>
            <a:ext cx="4301067" cy="3916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33283" y="1238390"/>
            <a:ext cx="9949117" cy="9688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33283" y="2289482"/>
            <a:ext cx="9949117" cy="390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616088" y="576264"/>
            <a:ext cx="1424445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85417" y="6475942"/>
            <a:ext cx="4815201" cy="239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40533" y="576264"/>
            <a:ext cx="541867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B7EA"/>
          </a:solidFill>
          <a:latin typeface="Myriad Pro"/>
          <a:ea typeface="+mj-ea"/>
          <a:cs typeface="Myriad Pro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erson.ca/content/dam/currentstudents/transfercredits/SecondarySchoolTransferCreditEquivalencyTables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sa_moreno@ridleycollege.com" TargetMode="External"/><Relationship Id="rId2" Type="http://schemas.openxmlformats.org/officeDocument/2006/relationships/hyperlink" Target="mailto:marie.vivas@ibo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ASESORANDO ESTUDIANTES DENTRO DEL IB DIPLOMA PARA CURSAR ESTUDIOS EN </a:t>
            </a:r>
            <a:r>
              <a:rPr lang="en-US" dirty="0" smtClean="0"/>
              <a:t>CANADA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noProof="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nl-NL" dirty="0" smtClean="0"/>
              <a:t>Marie Vivas – Gerente de Relaciones Universitarias IB Americas</a:t>
            </a:r>
          </a:p>
          <a:p>
            <a:pPr algn="r"/>
            <a:r>
              <a:rPr lang="nl-NL" dirty="0" smtClean="0"/>
              <a:t>Rosa Moreno- University Counselor, Ridley College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283" y="1153551"/>
            <a:ext cx="9949117" cy="481269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C" dirty="0" smtClean="0"/>
              <a:t>Existen becas especificas que benefician a los estudiantes IB. </a:t>
            </a:r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b="1" dirty="0" smtClean="0"/>
              <a:t>Alberta</a:t>
            </a:r>
            <a:r>
              <a:rPr lang="es-EC" dirty="0" smtClean="0"/>
              <a:t>:</a:t>
            </a:r>
          </a:p>
          <a:p>
            <a:r>
              <a:rPr lang="es-EC" dirty="0" smtClean="0"/>
              <a:t>University of Calgary: Puntuaciones en el Diploma de 35 automáticamente otorgan becas por 4,000$ Can por periodo lectivo. 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British Columbia</a:t>
            </a:r>
            <a:r>
              <a:rPr lang="es-EC" dirty="0" smtClean="0"/>
              <a:t>: </a:t>
            </a:r>
          </a:p>
          <a:p>
            <a:r>
              <a:rPr lang="es-EC" dirty="0" err="1" smtClean="0"/>
              <a:t>Capilano</a:t>
            </a:r>
            <a:r>
              <a:rPr lang="es-EC" dirty="0" smtClean="0"/>
              <a:t> University: Designa dos Becas para estudiantes internacionales con especial énfasis en IB. Una beca para Colegios fuera de Canadá que imparten algún currículo Canadiense.</a:t>
            </a:r>
          </a:p>
          <a:p>
            <a:r>
              <a:rPr lang="es-EC" dirty="0" smtClean="0"/>
              <a:t> </a:t>
            </a:r>
            <a:r>
              <a:rPr lang="es-EC" b="1" dirty="0" smtClean="0"/>
              <a:t>Nova </a:t>
            </a:r>
            <a:r>
              <a:rPr lang="es-EC" b="1" dirty="0" err="1" smtClean="0"/>
              <a:t>Scotia</a:t>
            </a:r>
            <a:r>
              <a:rPr lang="es-EC" b="1" dirty="0" smtClean="0"/>
              <a:t>:</a:t>
            </a:r>
            <a:endParaRPr lang="es-EC" dirty="0" smtClean="0"/>
          </a:p>
          <a:p>
            <a:r>
              <a:rPr lang="es-EC" dirty="0" err="1" smtClean="0"/>
              <a:t>St</a:t>
            </a:r>
            <a:r>
              <a:rPr lang="es-EC" dirty="0" smtClean="0"/>
              <a:t> </a:t>
            </a:r>
            <a:r>
              <a:rPr lang="es-EC" dirty="0" err="1" smtClean="0"/>
              <a:t>Mary’s</a:t>
            </a:r>
            <a:r>
              <a:rPr lang="es-EC" dirty="0" smtClean="0"/>
              <a:t> University: Con mínimo 28 puntos los estudiantes IB obtienen becas automáticamente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283" y="1332879"/>
            <a:ext cx="9949117" cy="4519281"/>
          </a:xfrm>
        </p:spPr>
        <p:txBody>
          <a:bodyPr>
            <a:normAutofit/>
          </a:bodyPr>
          <a:lstStyle/>
          <a:p>
            <a:r>
              <a:rPr lang="es-EC" b="1" dirty="0" smtClean="0"/>
              <a:t>Ontario</a:t>
            </a:r>
            <a:r>
              <a:rPr lang="es-EC" dirty="0" smtClean="0"/>
              <a:t>:</a:t>
            </a:r>
          </a:p>
          <a:p>
            <a:r>
              <a:rPr lang="es-EC" dirty="0" err="1" smtClean="0"/>
              <a:t>Brock</a:t>
            </a:r>
            <a:r>
              <a:rPr lang="es-EC" dirty="0" smtClean="0"/>
              <a:t> University: Becas especificas para IB. Con puntaje de 24 estudiantes automáticamente son otorgados beca por $1,000 Can. 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Ryerson University: No especifican beca específicamente para IB pero cursar IB permite la posibilidad de ser nominado por $ 10,000 Can durante todo el periodo de estudios de pregrado para un total $40,000 Can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Queens University: Ofrecen una nueva beca que se otorga automáticamente con un puntaje de 37 en IB 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Guelph University: Ofrece becas especiales para estudiantes con puntuaciones de 36 o mas que se encuentran fuera de Canadá </a:t>
            </a:r>
          </a:p>
          <a:p>
            <a:r>
              <a:rPr lang="es-EC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268" y="1501691"/>
            <a:ext cx="9949117" cy="4533349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Cada vez mas, la tendencia de las universidades es la de reconocer el esfuerzo del estudiante IB y por ello otorgan créditos. Esto disminuye el tiempo de estudio y con ello, disminuyen costos por efecto de matricula y costo de vida. </a:t>
            </a:r>
          </a:p>
          <a:p>
            <a:r>
              <a:rPr lang="es-EC" b="1" dirty="0" smtClean="0"/>
              <a:t>Alberta</a:t>
            </a:r>
            <a:r>
              <a:rPr lang="es-EC" dirty="0" smtClean="0"/>
              <a:t>:</a:t>
            </a:r>
          </a:p>
          <a:p>
            <a:r>
              <a:rPr lang="es-EC" dirty="0" smtClean="0"/>
              <a:t>University of Calgary: Reconoce cursos con 6 o 7 sin distinción si son SL o HL. Hacen esta revisión según cada periodo de aplicación y según la selectividad del pool de admisiones. 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British Columbia: </a:t>
            </a:r>
            <a:endParaRPr lang="es-EC" dirty="0" smtClean="0"/>
          </a:p>
          <a:p>
            <a:r>
              <a:rPr lang="es-EC" dirty="0" err="1" smtClean="0"/>
              <a:t>Capilano</a:t>
            </a:r>
            <a:r>
              <a:rPr lang="es-EC" dirty="0" smtClean="0"/>
              <a:t> University: reconoce Certificados para otorgar créditos universitarios.</a:t>
            </a:r>
          </a:p>
          <a:p>
            <a:r>
              <a:rPr lang="es-EC" dirty="0" smtClean="0"/>
              <a:t> </a:t>
            </a:r>
          </a:p>
          <a:p>
            <a:r>
              <a:rPr lang="es-EC" dirty="0" err="1" smtClean="0"/>
              <a:t>Quest</a:t>
            </a:r>
            <a:r>
              <a:rPr lang="es-EC" dirty="0" smtClean="0"/>
              <a:t> University: Puede transferir hasta un semestre en créditos con materias HL con puntaje 5 o mas aun cuando los mismos sean Certificados.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332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538" y="1445421"/>
            <a:ext cx="10141376" cy="4463010"/>
          </a:xfrm>
        </p:spPr>
        <p:txBody>
          <a:bodyPr>
            <a:normAutofit/>
          </a:bodyPr>
          <a:lstStyle/>
          <a:p>
            <a:r>
              <a:rPr lang="es-EC" b="1" dirty="0" smtClean="0"/>
              <a:t>Ontario:</a:t>
            </a:r>
            <a:endParaRPr lang="es-EC" dirty="0" smtClean="0"/>
          </a:p>
          <a:p>
            <a:r>
              <a:rPr lang="es-EC" dirty="0" err="1" smtClean="0"/>
              <a:t>Brock</a:t>
            </a:r>
            <a:r>
              <a:rPr lang="es-EC" dirty="0" smtClean="0"/>
              <a:t> University: Otorga créditos por materias HL con puntaje de 5 o mas. Máximo de 6 cursos. </a:t>
            </a:r>
          </a:p>
          <a:p>
            <a:r>
              <a:rPr lang="es-EC" dirty="0" smtClean="0"/>
              <a:t>	</a:t>
            </a:r>
          </a:p>
          <a:p>
            <a:r>
              <a:rPr lang="es-EC" dirty="0" smtClean="0"/>
              <a:t>Queens University: Otorga créditos por materias HL con puntaje de 5 o mas. Máximo de créditos que otorga: 18 (1 semestre)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Ryerson University: Otorga créditos por materias HL con puntaje de 5 o mas. 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Guelph University: Otorga hasta un semestre en equivalencia por puntuaciones de 5 o mas en materias HL 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OCADU: Transfieren hasta 3 créditos. Enfoque en calidad del portafolio.</a:t>
            </a:r>
          </a:p>
          <a:p>
            <a:pPr marL="0" indent="0">
              <a:buNone/>
            </a:pPr>
            <a:r>
              <a:rPr lang="es-EC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727" y="1445420"/>
            <a:ext cx="10296119" cy="4688094"/>
          </a:xfrm>
        </p:spPr>
        <p:txBody>
          <a:bodyPr>
            <a:normAutofit fontScale="77500" lnSpcReduction="20000"/>
          </a:bodyPr>
          <a:lstStyle/>
          <a:p>
            <a:r>
              <a:rPr lang="es-EC" b="1" dirty="0" smtClean="0"/>
              <a:t>Quebec</a:t>
            </a:r>
            <a:r>
              <a:rPr lang="es-EC" dirty="0" smtClean="0"/>
              <a:t>: </a:t>
            </a:r>
          </a:p>
          <a:p>
            <a:r>
              <a:rPr lang="es-EC" dirty="0" smtClean="0"/>
              <a:t>Concordia University: Puede otorgar hasta un período académico en equivalencia, reduciendo el programa de estudio de 4 a 3 periodos académicos. </a:t>
            </a:r>
          </a:p>
          <a:p>
            <a:r>
              <a:rPr lang="es-EC" dirty="0" smtClean="0"/>
              <a:t> </a:t>
            </a:r>
          </a:p>
          <a:p>
            <a:r>
              <a:rPr lang="es-EC" dirty="0" err="1" smtClean="0"/>
              <a:t>McGill</a:t>
            </a:r>
            <a:r>
              <a:rPr lang="es-EC" dirty="0" smtClean="0"/>
              <a:t> University: Materias HL con puntuaciones de 5 o mas reciben créditos. 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New Brunswick</a:t>
            </a:r>
            <a:endParaRPr lang="es-EC" dirty="0" smtClean="0"/>
          </a:p>
          <a:p>
            <a:r>
              <a:rPr lang="es-EC" dirty="0" err="1" smtClean="0"/>
              <a:t>St</a:t>
            </a:r>
            <a:r>
              <a:rPr lang="es-EC" dirty="0" smtClean="0"/>
              <a:t> Thomas </a:t>
            </a:r>
            <a:r>
              <a:rPr lang="es-EC" dirty="0" err="1" smtClean="0"/>
              <a:t>Univeristy</a:t>
            </a:r>
            <a:r>
              <a:rPr lang="es-EC" dirty="0" smtClean="0"/>
              <a:t>: Cursos HL con 5 o mas transfieren hasta un periodo lectivo, reduciendo estudios a 3 en vez de 4. 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Nova </a:t>
            </a:r>
            <a:r>
              <a:rPr lang="es-EC" b="1" dirty="0" err="1" smtClean="0"/>
              <a:t>Scotia</a:t>
            </a:r>
            <a:r>
              <a:rPr lang="es-EC" b="1" dirty="0" smtClean="0"/>
              <a:t>:</a:t>
            </a:r>
            <a:endParaRPr lang="es-EC" dirty="0" smtClean="0"/>
          </a:p>
          <a:p>
            <a:r>
              <a:rPr lang="es-EC" dirty="0" err="1" smtClean="0"/>
              <a:t>St</a:t>
            </a:r>
            <a:r>
              <a:rPr lang="es-EC" dirty="0" smtClean="0"/>
              <a:t> </a:t>
            </a:r>
            <a:r>
              <a:rPr lang="es-EC" dirty="0" err="1" smtClean="0"/>
              <a:t>Mary’s</a:t>
            </a:r>
            <a:r>
              <a:rPr lang="es-EC" dirty="0" smtClean="0"/>
              <a:t> University: Transfiere hasta un periodo académico.  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Ejemplo:</a:t>
            </a:r>
          </a:p>
          <a:p>
            <a:r>
              <a:rPr lang="es-EC" u="sng" dirty="0" smtClean="0">
                <a:hlinkClick r:id="rId2"/>
              </a:rPr>
              <a:t>http://www.ryerson.ca/content/dam/currentstudents/transfercredits/SecondarySchoolTransferCreditEquivalencyTables.pdf</a:t>
            </a:r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Nota: Si estudiante hace primer año de Universidad en país de origen no califica para becas en Ryerson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3283" y="2471445"/>
            <a:ext cx="9949117" cy="14078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 smtClean="0"/>
              <a:t>Preguntas</a:t>
            </a:r>
            <a:r>
              <a:rPr lang="en-US" sz="4800" dirty="0" smtClean="0"/>
              <a:t>?</a:t>
            </a:r>
            <a:br>
              <a:rPr lang="en-US" sz="4800" dirty="0" smtClean="0"/>
            </a:br>
            <a:r>
              <a:rPr lang="es-EC" sz="2000" b="0" dirty="0" smtClean="0">
                <a:solidFill>
                  <a:srgbClr val="004B8D"/>
                </a:solidFill>
                <a:ea typeface="+mn-ea"/>
              </a:rPr>
              <a:t/>
            </a:r>
            <a:br>
              <a:rPr lang="es-EC" sz="2000" b="0" dirty="0" smtClean="0">
                <a:solidFill>
                  <a:srgbClr val="004B8D"/>
                </a:solidFill>
                <a:ea typeface="+mn-ea"/>
              </a:rPr>
            </a:br>
            <a:r>
              <a:rPr lang="es-EC" sz="2000" b="0" dirty="0" smtClean="0">
                <a:solidFill>
                  <a:srgbClr val="004B8D"/>
                </a:solidFill>
                <a:ea typeface="+mn-ea"/>
                <a:hlinkClick r:id="rId2"/>
              </a:rPr>
              <a:t>marie.vivas@ibo.org</a:t>
            </a:r>
            <a:r>
              <a:rPr lang="es-EC" sz="2000" b="0" smtClean="0">
                <a:solidFill>
                  <a:srgbClr val="004B8D"/>
                </a:solidFill>
                <a:ea typeface="+mn-ea"/>
              </a:rPr>
              <a:t/>
            </a:r>
            <a:br>
              <a:rPr lang="es-EC" sz="2000" b="0" smtClean="0">
                <a:solidFill>
                  <a:srgbClr val="004B8D"/>
                </a:solidFill>
                <a:ea typeface="+mn-ea"/>
              </a:rPr>
            </a:br>
            <a:r>
              <a:rPr lang="es-EC" sz="2000" b="0" smtClean="0">
                <a:solidFill>
                  <a:srgbClr val="004B8D"/>
                </a:solidFill>
                <a:ea typeface="+mn-ea"/>
                <a:hlinkClick r:id="rId3"/>
              </a:rPr>
              <a:t>rosa_moreno@ridleycollege.com</a:t>
            </a:r>
            <a:r>
              <a:rPr lang="es-EC" sz="2000" b="0" smtClean="0">
                <a:solidFill>
                  <a:srgbClr val="004B8D"/>
                </a:solidFill>
                <a:ea typeface="+mn-ea"/>
              </a:rPr>
              <a:t/>
            </a:r>
            <a:br>
              <a:rPr lang="es-EC" sz="2000" b="0" smtClean="0">
                <a:solidFill>
                  <a:srgbClr val="004B8D"/>
                </a:solidFill>
                <a:ea typeface="+mn-ea"/>
              </a:rPr>
            </a:b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552" y="4226898"/>
            <a:ext cx="3904578" cy="19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76237"/>
            <a:ext cx="75628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633283" y="1716276"/>
            <a:ext cx="9949117" cy="3901845"/>
          </a:xfrm>
        </p:spPr>
        <p:txBody>
          <a:bodyPr>
            <a:normAutofit lnSpcReduction="10000"/>
          </a:bodyPr>
          <a:lstStyle/>
          <a:p>
            <a:pPr lvl="0"/>
            <a:r>
              <a:rPr lang="es-EC" dirty="0" smtClean="0"/>
              <a:t>Ventajas asociadas al proceso de admisión del estudiante IB.</a:t>
            </a:r>
          </a:p>
          <a:p>
            <a:pPr lvl="0"/>
            <a:endParaRPr lang="es-EC" dirty="0" smtClean="0"/>
          </a:p>
          <a:p>
            <a:r>
              <a:rPr lang="es-EC" dirty="0" smtClean="0"/>
              <a:t>Acceso directo a universidades en las provincias de Alberta, British Columbia y Ontario. Las provincias de British Columbia, Ontario y Calgary requieren 12 grados de estudio pre-universitario para admisión a la universidad. El Diploma IB permite que los estudiantes ingresen directamente a la Universidad, en particular estudiantes con sistemas educativos en Venezuela, Colombia y Brasil.</a:t>
            </a:r>
          </a:p>
          <a:p>
            <a:pPr marL="0" indent="0">
              <a:buNone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 smtClean="0"/>
          </a:p>
          <a:p>
            <a:pPr lvl="0"/>
            <a:r>
              <a:rPr lang="es-EC" dirty="0" smtClean="0"/>
              <a:t>Esto permite ofrecer diversas opciones de admisiones que los estudiantes IB puedan considerar al identificar oportunidades de estudio en diversas provincias.</a:t>
            </a:r>
          </a:p>
          <a:p>
            <a:pPr marL="0" lvl="0" indent="0">
              <a:buNone/>
            </a:pPr>
            <a:endParaRPr lang="es-EC" dirty="0" smtClean="0"/>
          </a:p>
          <a:p>
            <a:pPr lvl="0"/>
            <a:r>
              <a:rPr lang="es-EC" dirty="0" smtClean="0"/>
              <a:t>Algunas universidades evalúan el rendimiento del estudiante en el IB caso por caso tal como: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283" y="1529827"/>
            <a:ext cx="9949117" cy="3901845"/>
          </a:xfrm>
        </p:spPr>
        <p:txBody>
          <a:bodyPr>
            <a:normAutofit/>
          </a:bodyPr>
          <a:lstStyle/>
          <a:p>
            <a:r>
              <a:rPr lang="es-EC" b="1" dirty="0" smtClean="0"/>
              <a:t>British Columbia: 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err="1" smtClean="0"/>
              <a:t>Capilano</a:t>
            </a:r>
            <a:r>
              <a:rPr lang="es-EC" dirty="0" smtClean="0"/>
              <a:t> University: Analiza cada aplicación individualmente</a:t>
            </a:r>
          </a:p>
          <a:p>
            <a:r>
              <a:rPr lang="es-EC" dirty="0" smtClean="0"/>
              <a:t>Quest University: La política de admisión para IB esta en progreso de desarrollo. </a:t>
            </a:r>
          </a:p>
          <a:p>
            <a:endParaRPr lang="es-EC" dirty="0" smtClean="0"/>
          </a:p>
          <a:p>
            <a:r>
              <a:rPr lang="es-EC" b="1" dirty="0" smtClean="0"/>
              <a:t>Newfoundland and Labrador</a:t>
            </a:r>
            <a:endParaRPr lang="es-EC" dirty="0" smtClean="0"/>
          </a:p>
          <a:p>
            <a:r>
              <a:rPr lang="es-EC" dirty="0" smtClean="0"/>
              <a:t>Memorial University: Se encuentra en progreso de revisión de la política de admisión para IB. Actualmente analizan cada aplicación caso por caso.</a:t>
            </a:r>
            <a:br>
              <a:rPr lang="es-EC" dirty="0" smtClean="0"/>
            </a:br>
            <a:endParaRPr lang="es-EC" dirty="0" smtClean="0"/>
          </a:p>
          <a:p>
            <a:pPr lvl="0"/>
            <a:r>
              <a:rPr lang="es-EC" dirty="0" smtClean="0"/>
              <a:t>Es importante considerar que la admisión del estudiante IB  depende de: </a:t>
            </a:r>
          </a:p>
          <a:p>
            <a:pPr lvl="0"/>
            <a:r>
              <a:rPr lang="es-EC" dirty="0" smtClean="0"/>
              <a:t>el puntaje  según el programa especifico al cual el/la estudiante aplica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en-US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Canadian universities which accept the most international IB students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33282" y="2779957"/>
            <a:ext cx="85342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Carleton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minimum 28, average 30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Concordia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minimum 27, average 31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McGill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minimum 30, average 36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Queen’s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minimum 28, average 33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 Fraser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minimum 27, average 30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British Columbia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minimum 24, average 33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Toronto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minimum depends on area of study, average 33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Waterloo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minimum often SL Math, average 34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minimum 28, average 33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York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minimum 30, average 30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283" y="1634389"/>
            <a:ext cx="9949117" cy="3901845"/>
          </a:xfrm>
        </p:spPr>
        <p:txBody>
          <a:bodyPr>
            <a:normAutofit fontScale="85000" lnSpcReduction="10000"/>
          </a:bodyPr>
          <a:lstStyle/>
          <a:p>
            <a:endParaRPr lang="en-US" b="1" dirty="0" smtClean="0"/>
          </a:p>
          <a:p>
            <a:pPr lvl="0"/>
            <a:r>
              <a:rPr lang="es-EC" dirty="0" smtClean="0"/>
              <a:t>Es importante considerar que la admisión del estudiante IB  depende de: </a:t>
            </a:r>
          </a:p>
          <a:p>
            <a:pPr lvl="0"/>
            <a:r>
              <a:rPr lang="es-EC" dirty="0" smtClean="0"/>
              <a:t>el puntaje  según el programa especifico al cual el/la estudiante aplica</a:t>
            </a:r>
          </a:p>
          <a:p>
            <a:endParaRPr lang="es-EC" b="1" dirty="0" smtClean="0"/>
          </a:p>
          <a:p>
            <a:endParaRPr lang="es-EC" b="1" dirty="0" smtClean="0"/>
          </a:p>
          <a:p>
            <a:r>
              <a:rPr lang="es-EC" b="1" dirty="0" smtClean="0"/>
              <a:t>Alberta:</a:t>
            </a:r>
            <a:endParaRPr lang="es-EC" dirty="0" smtClean="0"/>
          </a:p>
          <a:p>
            <a:r>
              <a:rPr lang="es-EC" dirty="0" smtClean="0"/>
              <a:t>University of Calgary: Mínimo 24 puntos para admisión con la excepción de Ingeniera que requiere mínimo de 33. 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Ontario: </a:t>
            </a:r>
            <a:endParaRPr lang="es-EC" dirty="0" smtClean="0"/>
          </a:p>
          <a:p>
            <a:r>
              <a:rPr lang="es-EC" dirty="0" smtClean="0"/>
              <a:t>Ryerson University: 28 puntaje mínimo para admisión (incluyendo predicción por TOK y EE)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British Columbia:</a:t>
            </a:r>
            <a:endParaRPr lang="es-EC" dirty="0" smtClean="0"/>
          </a:p>
          <a:p>
            <a:r>
              <a:rPr lang="es-EC" dirty="0" smtClean="0"/>
              <a:t>Capilano University: Mínimo puntaje según programa de estudio. </a:t>
            </a:r>
          </a:p>
          <a:p>
            <a:r>
              <a:rPr lang="es-EC" dirty="0" smtClean="0"/>
              <a:t>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84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smtClean="0"/>
              <a:t>Quebec:</a:t>
            </a:r>
            <a:endParaRPr lang="es-EC" dirty="0" smtClean="0"/>
          </a:p>
          <a:p>
            <a:r>
              <a:rPr lang="es-EC" dirty="0" smtClean="0"/>
              <a:t>Concordia University: Admisión 27 a 33 puntos, dependiendo del programa. 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Nova </a:t>
            </a:r>
            <a:r>
              <a:rPr lang="es-EC" b="1" dirty="0" err="1" smtClean="0"/>
              <a:t>Scotia</a:t>
            </a:r>
            <a:r>
              <a:rPr lang="es-EC" b="1" dirty="0" smtClean="0"/>
              <a:t>:</a:t>
            </a:r>
            <a:endParaRPr lang="es-EC" dirty="0" smtClean="0"/>
          </a:p>
          <a:p>
            <a:r>
              <a:rPr lang="es-EC" dirty="0" err="1" smtClean="0"/>
              <a:t>St</a:t>
            </a:r>
            <a:r>
              <a:rPr lang="es-EC" dirty="0" smtClean="0"/>
              <a:t> </a:t>
            </a:r>
            <a:r>
              <a:rPr lang="es-EC" dirty="0" err="1" smtClean="0"/>
              <a:t>Mary’s</a:t>
            </a:r>
            <a:r>
              <a:rPr lang="es-EC" dirty="0" smtClean="0"/>
              <a:t> University: Mínimo 24 puntos para admisión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New Brunswick</a:t>
            </a:r>
            <a:endParaRPr lang="es-EC" dirty="0" smtClean="0"/>
          </a:p>
          <a:p>
            <a:r>
              <a:rPr lang="es-EC" dirty="0" err="1" smtClean="0"/>
              <a:t>St</a:t>
            </a:r>
            <a:r>
              <a:rPr lang="es-EC" dirty="0" smtClean="0"/>
              <a:t> Thomas University: Mínimo 26 puntos para admisión. Si estudiante ha cursado English A1 y A2 no requiere demostrar nivel de ingles. English B1 y B2 están en revisión.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633283" y="1122219"/>
            <a:ext cx="9949117" cy="116172"/>
          </a:xfrm>
        </p:spPr>
        <p:txBody>
          <a:bodyPr>
            <a:normAutofit fontScale="90000"/>
          </a:bodyPr>
          <a:lstStyle/>
          <a:p>
            <a:pPr marL="288000" lvl="0" indent="-288000">
              <a:spcBef>
                <a:spcPts val="400"/>
              </a:spcBef>
            </a:pPr>
            <a:r>
              <a:rPr lang="en-US" sz="2000" b="0" dirty="0">
                <a:solidFill>
                  <a:srgbClr val="004B8D"/>
                </a:solidFill>
                <a:ea typeface="+mn-ea"/>
              </a:rPr>
              <a:t/>
            </a:r>
            <a:br>
              <a:rPr lang="en-US" sz="2000" b="0" dirty="0">
                <a:solidFill>
                  <a:srgbClr val="004B8D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283" y="1297291"/>
            <a:ext cx="10073808" cy="4784854"/>
          </a:xfrm>
        </p:spPr>
        <p:txBody>
          <a:bodyPr>
            <a:normAutofit lnSpcReduction="10000"/>
          </a:bodyPr>
          <a:lstStyle/>
          <a:p>
            <a:r>
              <a:rPr lang="es-EC" sz="1800" dirty="0">
                <a:solidFill>
                  <a:srgbClr val="004B8D"/>
                </a:solidFill>
                <a:ea typeface="+mj-ea"/>
              </a:rPr>
              <a:t>La admisión de los estudiantes IB también puede también depender de:</a:t>
            </a:r>
            <a:br>
              <a:rPr lang="es-EC" sz="1800" dirty="0">
                <a:solidFill>
                  <a:srgbClr val="004B8D"/>
                </a:solidFill>
                <a:ea typeface="+mj-ea"/>
              </a:rPr>
            </a:br>
            <a:r>
              <a:rPr lang="es-EC" sz="1800" dirty="0">
                <a:solidFill>
                  <a:srgbClr val="004B8D"/>
                </a:solidFill>
                <a:ea typeface="+mj-ea"/>
              </a:rPr>
              <a:t>la a combinación de materias requeridas según un programa especifico </a:t>
            </a:r>
            <a:br>
              <a:rPr lang="es-EC" sz="1800" dirty="0">
                <a:solidFill>
                  <a:srgbClr val="004B8D"/>
                </a:solidFill>
                <a:ea typeface="+mj-ea"/>
              </a:rPr>
            </a:br>
            <a:r>
              <a:rPr lang="es-EC" sz="1800" dirty="0">
                <a:solidFill>
                  <a:srgbClr val="004B8D"/>
                </a:solidFill>
                <a:ea typeface="+mj-ea"/>
              </a:rPr>
              <a:t>la combinación SL/HL requerido para la </a:t>
            </a:r>
            <a:r>
              <a:rPr lang="es-EC" sz="1800" dirty="0" smtClean="0">
                <a:solidFill>
                  <a:srgbClr val="004B8D"/>
                </a:solidFill>
                <a:ea typeface="+mj-ea"/>
              </a:rPr>
              <a:t>admisión</a:t>
            </a:r>
          </a:p>
          <a:p>
            <a:r>
              <a:rPr lang="es-EC" sz="1800" dirty="0">
                <a:solidFill>
                  <a:srgbClr val="004B8D"/>
                </a:solidFill>
                <a:ea typeface="+mj-ea"/>
              </a:rPr>
              <a:t/>
            </a:r>
            <a:br>
              <a:rPr lang="es-EC" sz="1800" dirty="0">
                <a:solidFill>
                  <a:srgbClr val="004B8D"/>
                </a:solidFill>
                <a:ea typeface="+mj-ea"/>
              </a:rPr>
            </a:br>
            <a:r>
              <a:rPr lang="es-EC" dirty="0" err="1" smtClean="0"/>
              <a:t>McGill</a:t>
            </a:r>
            <a:r>
              <a:rPr lang="es-EC" dirty="0" smtClean="0"/>
              <a:t> University:</a:t>
            </a:r>
          </a:p>
          <a:p>
            <a:pPr lvl="0"/>
            <a:r>
              <a:rPr lang="es-EC" dirty="0" err="1" smtClean="0"/>
              <a:t>Architecture</a:t>
            </a:r>
            <a:r>
              <a:rPr lang="es-EC" dirty="0" smtClean="0"/>
              <a:t>: requiere al menos una material en HL para </a:t>
            </a:r>
            <a:r>
              <a:rPr lang="es-EC" dirty="0" err="1" smtClean="0"/>
              <a:t>Math</a:t>
            </a:r>
            <a:r>
              <a:rPr lang="es-EC" dirty="0" smtClean="0"/>
              <a:t>, Química y Física </a:t>
            </a:r>
          </a:p>
          <a:p>
            <a:pPr lvl="0"/>
            <a:r>
              <a:rPr lang="es-EC" dirty="0" smtClean="0"/>
              <a:t>Ingeniería: requiere  HL o SL para </a:t>
            </a:r>
            <a:r>
              <a:rPr lang="es-EC" dirty="0" err="1" smtClean="0"/>
              <a:t>Math</a:t>
            </a:r>
            <a:r>
              <a:rPr lang="es-EC" dirty="0" smtClean="0"/>
              <a:t>, Química y Física. </a:t>
            </a:r>
          </a:p>
          <a:p>
            <a:pPr lvl="0"/>
            <a:r>
              <a:rPr lang="es-EC" dirty="0" smtClean="0"/>
              <a:t>Administración: requiere </a:t>
            </a:r>
            <a:r>
              <a:rPr lang="es-EC" dirty="0" err="1" smtClean="0"/>
              <a:t>Math</a:t>
            </a:r>
            <a:r>
              <a:rPr lang="es-EC" dirty="0" smtClean="0"/>
              <a:t> HL o si es </a:t>
            </a:r>
            <a:r>
              <a:rPr lang="es-EC" dirty="0" err="1" smtClean="0"/>
              <a:t>Math</a:t>
            </a:r>
            <a:r>
              <a:rPr lang="es-EC" dirty="0" smtClean="0"/>
              <a:t> SL se debe tener predictor de 6 o 7 </a:t>
            </a:r>
          </a:p>
          <a:p>
            <a:pPr lvl="0"/>
            <a:r>
              <a:rPr lang="es-EC" dirty="0" smtClean="0"/>
              <a:t>Ciencias y Artes en General: requiere </a:t>
            </a:r>
            <a:r>
              <a:rPr lang="es-EC" dirty="0" err="1" smtClean="0"/>
              <a:t>Math</a:t>
            </a:r>
            <a:r>
              <a:rPr lang="es-EC" dirty="0" smtClean="0"/>
              <a:t> y dos entre: Biología, Química o Física en HL o SL</a:t>
            </a:r>
          </a:p>
          <a:p>
            <a:pPr lvl="0"/>
            <a:endParaRPr lang="es-EC" dirty="0" smtClean="0"/>
          </a:p>
          <a:p>
            <a:r>
              <a:rPr lang="es-EC" dirty="0" smtClean="0"/>
              <a:t>Queens University:</a:t>
            </a:r>
          </a:p>
          <a:p>
            <a:pPr lvl="0"/>
            <a:r>
              <a:rPr lang="es-EC" dirty="0" smtClean="0"/>
              <a:t>Ingeniería: requiere mínimo de 4 en HL o SL </a:t>
            </a:r>
            <a:r>
              <a:rPr lang="es-EC" dirty="0" err="1" smtClean="0"/>
              <a:t>Math</a:t>
            </a:r>
            <a:r>
              <a:rPr lang="es-EC" dirty="0" smtClean="0"/>
              <a:t>, Química, Física e Ingles </a:t>
            </a:r>
          </a:p>
          <a:p>
            <a:pPr lvl="0"/>
            <a:r>
              <a:rPr lang="es-EC" dirty="0" smtClean="0"/>
              <a:t>Administración: requiere mínimo 5 en predictor y final para HL o SL </a:t>
            </a:r>
            <a:r>
              <a:rPr lang="es-EC" dirty="0" err="1" smtClean="0"/>
              <a:t>Math</a:t>
            </a:r>
            <a:r>
              <a:rPr lang="es-EC" dirty="0" smtClean="0"/>
              <a:t> así como para Ingles </a:t>
            </a:r>
          </a:p>
          <a:p>
            <a:pPr lvl="0"/>
            <a:r>
              <a:rPr lang="es-EC" dirty="0" smtClean="0"/>
              <a:t>Ciencias y Artes en General: Solo requiere Ingles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Los representantes de admisión reconocen la calidad en el portafolio de admisión en estudiantes proveniente del IB:</a:t>
            </a:r>
          </a:p>
          <a:p>
            <a:pPr lvl="0"/>
            <a:r>
              <a:rPr lang="es-EC" dirty="0" smtClean="0"/>
              <a:t>Emily </a:t>
            </a:r>
            <a:r>
              <a:rPr lang="es-EC" dirty="0" err="1" smtClean="0"/>
              <a:t>Carr</a:t>
            </a:r>
            <a:r>
              <a:rPr lang="es-EC" dirty="0" smtClean="0"/>
              <a:t> </a:t>
            </a:r>
          </a:p>
          <a:p>
            <a:pPr lvl="0"/>
            <a:r>
              <a:rPr lang="es-EC" dirty="0" smtClean="0"/>
              <a:t>OCADU </a:t>
            </a:r>
          </a:p>
          <a:p>
            <a:pPr lvl="0"/>
            <a:r>
              <a:rPr lang="es-EC" dirty="0" smtClean="0"/>
              <a:t>Concordia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A_2014_EN_Basis">
  <a:themeElements>
    <a:clrScheme name="IBA_Color">
      <a:dk1>
        <a:srgbClr val="004B8D"/>
      </a:dk1>
      <a:lt1>
        <a:sysClr val="window" lastClr="FFFFFF"/>
      </a:lt1>
      <a:dk2>
        <a:srgbClr val="000000"/>
      </a:dk2>
      <a:lt2>
        <a:srgbClr val="FFFFFF"/>
      </a:lt2>
      <a:accent1>
        <a:srgbClr val="4A74BB"/>
      </a:accent1>
      <a:accent2>
        <a:srgbClr val="FFD200"/>
      </a:accent2>
      <a:accent3>
        <a:srgbClr val="E02B1E"/>
      </a:accent3>
      <a:accent4>
        <a:srgbClr val="00B5CC"/>
      </a:accent4>
      <a:accent5>
        <a:srgbClr val="652D89"/>
      </a:accent5>
      <a:accent6>
        <a:srgbClr val="7E7E7E"/>
      </a:accent6>
      <a:hlink>
        <a:srgbClr val="004B8D"/>
      </a:hlink>
      <a:folHlink>
        <a:srgbClr val="004B8D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A-16-9-En" id="{E5B74A7B-DADE-5C4E-A5BC-DC7F349043DB}" vid="{78DAD44B-81EA-5F44-B789-941FE177B7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IBA-16-9-En</Template>
  <TotalTime>148</TotalTime>
  <Words>411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Grande</vt:lpstr>
      <vt:lpstr>Myriad Pro</vt:lpstr>
      <vt:lpstr>Times New Roman</vt:lpstr>
      <vt:lpstr>IBA_2014_EN_Basis</vt:lpstr>
      <vt:lpstr>ASESORANDO ESTUDIANTES DENTRO DEL IB DIPLOMA PARA CURSAR ESTUDIOS EN CANADA   </vt:lpstr>
      <vt:lpstr>PowerPoint Presentation</vt:lpstr>
      <vt:lpstr>PowerPoint Presentation</vt:lpstr>
      <vt:lpstr>PowerPoint Presentation</vt:lpstr>
      <vt:lpstr>10 Canadian universities which accept the most international IB students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Preguntas?  marie.vivas@ibo.org rosa_moreno@ridleycollege.com </vt:lpstr>
    </vt:vector>
  </TitlesOfParts>
  <Manager/>
  <Company>International Baccalaureate Organization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Rachelle Bernadel</dc:creator>
  <cp:keywords/>
  <dc:description>Template version 1 - February 2014_x000d_Design: D...studio_x000d_Template: Ton Persoon</dc:description>
  <cp:lastModifiedBy>Marie Vivas</cp:lastModifiedBy>
  <cp:revision>13</cp:revision>
  <dcterms:created xsi:type="dcterms:W3CDTF">2016-06-30T19:06:21Z</dcterms:created>
  <dcterms:modified xsi:type="dcterms:W3CDTF">2016-07-16T20:56:51Z</dcterms:modified>
  <cp:category/>
</cp:coreProperties>
</file>