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67" r:id="rId5"/>
    <p:sldId id="315" r:id="rId6"/>
    <p:sldId id="266" r:id="rId7"/>
    <p:sldId id="313" r:id="rId8"/>
    <p:sldId id="314" r:id="rId9"/>
    <p:sldId id="268" r:id="rId10"/>
    <p:sldId id="310" r:id="rId11"/>
    <p:sldId id="304" r:id="rId12"/>
    <p:sldId id="307" r:id="rId13"/>
    <p:sldId id="272" r:id="rId14"/>
    <p:sldId id="273" r:id="rId15"/>
    <p:sldId id="274" r:id="rId16"/>
    <p:sldId id="275" r:id="rId17"/>
    <p:sldId id="276" r:id="rId18"/>
    <p:sldId id="277" r:id="rId19"/>
    <p:sldId id="278" r:id="rId20"/>
    <p:sldId id="296" r:id="rId21"/>
    <p:sldId id="312" r:id="rId22"/>
    <p:sldId id="282" r:id="rId23"/>
    <p:sldId id="283" r:id="rId24"/>
    <p:sldId id="311" r:id="rId25"/>
    <p:sldId id="285" r:id="rId2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p15:clr>
            <a:srgbClr val="A4A3A4"/>
          </p15:clr>
        </p15:guide>
        <p15:guide id="2" orient="horz" pos="1344">
          <p15:clr>
            <a:srgbClr val="A4A3A4"/>
          </p15:clr>
        </p15:guide>
        <p15:guide id="3" orient="horz" pos="1392">
          <p15:clr>
            <a:srgbClr val="A4A3A4"/>
          </p15:clr>
        </p15:guide>
        <p15:guide id="4" orient="horz" pos="3856">
          <p15:clr>
            <a:srgbClr val="A4A3A4"/>
          </p15:clr>
        </p15:guide>
        <p15:guide id="5" pos="2880">
          <p15:clr>
            <a:srgbClr val="A4A3A4"/>
          </p15:clr>
        </p15:guide>
        <p15:guide id="6" pos="7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Sutch" initials="DS" lastIdx="1" clrIdx="0">
    <p:extLst>
      <p:ext uri="{19B8F6BF-5375-455C-9EA6-DF929625EA0E}">
        <p15:presenceInfo xmlns:p15="http://schemas.microsoft.com/office/powerpoint/2012/main" userId="S-1-5-21-703635130-1065615494-3046667154-25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57" autoAdjust="0"/>
  </p:normalViewPr>
  <p:slideViewPr>
    <p:cSldViewPr snapToGrid="0" snapToObjects="1">
      <p:cViewPr varScale="1">
        <p:scale>
          <a:sx n="27" d="100"/>
          <a:sy n="27" d="100"/>
        </p:scale>
        <p:origin x="40" y="44"/>
      </p:cViewPr>
      <p:guideLst>
        <p:guide orient="horz" pos="731"/>
        <p:guide orient="horz" pos="1344"/>
        <p:guide orient="horz" pos="1392"/>
        <p:guide orient="horz" pos="3856"/>
        <p:guide pos="2880"/>
        <p:guide pos="768"/>
      </p:guideLst>
    </p:cSldViewPr>
  </p:slideViewPr>
  <p:outlineViewPr>
    <p:cViewPr>
      <p:scale>
        <a:sx n="33" d="100"/>
        <a:sy n="33" d="100"/>
      </p:scale>
      <p:origin x="0" y="-24306"/>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29C55-D349-437A-B518-36F333686CA0}" type="datetimeFigureOut">
              <a:rPr lang="en-GB" smtClean="0"/>
              <a:t>15/07/2016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2C655-9D83-479B-A850-BBFCC6302281}" type="slidenum">
              <a:rPr lang="en-GB" smtClean="0"/>
              <a:t>‹#›</a:t>
            </a:fld>
            <a:endParaRPr lang="en-GB" dirty="0"/>
          </a:p>
        </p:txBody>
      </p:sp>
    </p:spTree>
    <p:extLst>
      <p:ext uri="{BB962C8B-B14F-4D97-AF65-F5344CB8AC3E}">
        <p14:creationId xmlns:p14="http://schemas.microsoft.com/office/powerpoint/2010/main" val="217436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1</a:t>
            </a:fld>
            <a:endParaRPr lang="en-GB" dirty="0"/>
          </a:p>
        </p:txBody>
      </p:sp>
    </p:spTree>
    <p:extLst>
      <p:ext uri="{BB962C8B-B14F-4D97-AF65-F5344CB8AC3E}">
        <p14:creationId xmlns:p14="http://schemas.microsoft.com/office/powerpoint/2010/main" val="359439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review of Design technology will be ‘paused’ for one year for further research.</a:t>
            </a:r>
          </a:p>
          <a:p>
            <a:r>
              <a:rPr lang="en-GB" dirty="0" smtClean="0"/>
              <a:t>This pause will mean that the new course will be for first teaching 2022.</a:t>
            </a:r>
          </a:p>
          <a:p>
            <a:r>
              <a:rPr lang="en-GB" dirty="0" smtClean="0"/>
              <a:t>This will allow Design technology to be reviewed in parallel with MYP design.</a:t>
            </a:r>
          </a:p>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13</a:t>
            </a:fld>
            <a:endParaRPr lang="en-GB" dirty="0"/>
          </a:p>
        </p:txBody>
      </p:sp>
    </p:spTree>
    <p:extLst>
      <p:ext uri="{BB962C8B-B14F-4D97-AF65-F5344CB8AC3E}">
        <p14:creationId xmlns:p14="http://schemas.microsoft.com/office/powerpoint/2010/main" val="325442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14</a:t>
            </a:fld>
            <a:endParaRPr lang="en-GB" dirty="0"/>
          </a:p>
        </p:txBody>
      </p:sp>
    </p:spTree>
    <p:extLst>
      <p:ext uri="{BB962C8B-B14F-4D97-AF65-F5344CB8AC3E}">
        <p14:creationId xmlns:p14="http://schemas.microsoft.com/office/powerpoint/2010/main" val="414049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External review committee meeting was held between 16 and 18 January in The Hague. This was a joint meeting with representative examiners and teachers from Computer science and ITGS present. </a:t>
            </a:r>
          </a:p>
          <a:p>
            <a:r>
              <a:rPr lang="en-US" sz="1200" b="0" i="0" u="none" strike="noStrike" kern="1200" baseline="0" dirty="0" smtClean="0">
                <a:solidFill>
                  <a:schemeClr val="tx1"/>
                </a:solidFill>
                <a:latin typeface="+mn-lt"/>
                <a:ea typeface="+mn-ea"/>
                <a:cs typeface="+mn-cs"/>
              </a:rPr>
              <a:t>The group were tasked with developing the nature of the subject: one for ITGS and one for Computers science. The team was split into two parts at this point. The nature of the subject would be a foundational document for the course in a similar way that Nature of Science underpins the science courses. </a:t>
            </a:r>
          </a:p>
          <a:p>
            <a:r>
              <a:rPr lang="en-US" sz="1200" b="0" i="1" u="none" strike="noStrike" kern="1200" baseline="0" dirty="0" smtClean="0">
                <a:solidFill>
                  <a:schemeClr val="tx1"/>
                </a:solidFill>
                <a:latin typeface="+mn-lt"/>
                <a:ea typeface="+mn-ea"/>
                <a:cs typeface="+mn-cs"/>
              </a:rPr>
              <a:t>The Computer science team determined that they should develop the Nature of Computing as the appropriate foundational document.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 ITGS team propose the Nature of Social informatics. They also propose a refocus of the subject as a Group 3 Social informatics course.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developing the two foundational documents, the teams addressed the subject –specific questions that came out of the Internal Review Committee meeting, as detailed in the report. These questions are included in the introduction as a reminder. The questions that have not been directly addressed in this report were used as points for consideration through the three day meeting, and discussed on Day one in order to inform the development of the Nature of “subject” documents. This is addressed indirectly through the discussion held to develop the Big ideas in Computer science and IT education. </a:t>
            </a:r>
          </a:p>
          <a:p>
            <a:r>
              <a:rPr lang="en-US" sz="1200" b="0" i="0" u="none" strike="noStrike" kern="1200" baseline="0" dirty="0" smtClean="0">
                <a:solidFill>
                  <a:schemeClr val="tx1"/>
                </a:solidFill>
                <a:latin typeface="+mn-lt"/>
                <a:ea typeface="+mn-ea"/>
                <a:cs typeface="+mn-cs"/>
              </a:rPr>
              <a:t>Further detail of the Nature of Computing and the Nature of Social informatics can be found in the body of this report. </a:t>
            </a:r>
          </a:p>
          <a:p>
            <a:r>
              <a:rPr lang="en-US" sz="1200" b="0" i="0" u="none" strike="noStrike" kern="1200" baseline="0" dirty="0" smtClean="0">
                <a:solidFill>
                  <a:schemeClr val="tx1"/>
                </a:solidFill>
                <a:latin typeface="+mn-lt"/>
                <a:ea typeface="+mn-ea"/>
                <a:cs typeface="+mn-cs"/>
              </a:rPr>
              <a:t>There are several required actions following on from the meeting, which are facilitated by delaying the review of Computer science and ITGS/Social informatics for one ye </a:t>
            </a:r>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15</a:t>
            </a:fld>
            <a:endParaRPr lang="en-GB" dirty="0"/>
          </a:p>
        </p:txBody>
      </p:sp>
    </p:spTree>
    <p:extLst>
      <p:ext uri="{BB962C8B-B14F-4D97-AF65-F5344CB8AC3E}">
        <p14:creationId xmlns:p14="http://schemas.microsoft.com/office/powerpoint/2010/main" val="4214711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Agreed – 20 hours core HL no</a:t>
            </a:r>
          </a:p>
          <a:p>
            <a:r>
              <a:rPr lang="nl-NL" dirty="0" smtClean="0"/>
              <a:t>Prior learning and SL core</a:t>
            </a:r>
            <a:endParaRPr lang="en-US" dirty="0"/>
          </a:p>
        </p:txBody>
      </p:sp>
      <p:sp>
        <p:nvSpPr>
          <p:cNvPr id="4" name="Slide Number Placeholder 3"/>
          <p:cNvSpPr>
            <a:spLocks noGrp="1"/>
          </p:cNvSpPr>
          <p:nvPr>
            <p:ph type="sldNum" sz="quarter" idx="10"/>
          </p:nvPr>
        </p:nvSpPr>
        <p:spPr/>
        <p:txBody>
          <a:bodyPr/>
          <a:lstStyle/>
          <a:p>
            <a:fld id="{8E251B9F-0626-4A77-8238-C4888C356DBA}" type="slidenum">
              <a:rPr lang="en-US" smtClean="0"/>
              <a:t>22</a:t>
            </a:fld>
            <a:endParaRPr lang="en-US" dirty="0"/>
          </a:p>
        </p:txBody>
      </p:sp>
    </p:spTree>
    <p:extLst>
      <p:ext uri="{BB962C8B-B14F-4D97-AF65-F5344CB8AC3E}">
        <p14:creationId xmlns:p14="http://schemas.microsoft.com/office/powerpoint/2010/main" val="165569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Hand out </a:t>
            </a:r>
          </a:p>
          <a:p>
            <a:r>
              <a:rPr lang="nl-NL" dirty="0" smtClean="0"/>
              <a:t>–</a:t>
            </a:r>
            <a:r>
              <a:rPr lang="nl-NL" baseline="0" dirty="0" smtClean="0"/>
              <a:t> titles or different same or different? – complicates or over simplifies? </a:t>
            </a:r>
          </a:p>
          <a:p>
            <a:r>
              <a:rPr lang="nl-NL" baseline="0" dirty="0" smtClean="0"/>
              <a:t>5 domains – hours do not have to be the same</a:t>
            </a:r>
            <a:endParaRPr lang="en-US" dirty="0"/>
          </a:p>
        </p:txBody>
      </p:sp>
      <p:sp>
        <p:nvSpPr>
          <p:cNvPr id="4" name="Slide Number Placeholder 3"/>
          <p:cNvSpPr>
            <a:spLocks noGrp="1"/>
          </p:cNvSpPr>
          <p:nvPr>
            <p:ph type="sldNum" sz="quarter" idx="10"/>
          </p:nvPr>
        </p:nvSpPr>
        <p:spPr/>
        <p:txBody>
          <a:bodyPr/>
          <a:lstStyle/>
          <a:p>
            <a:fld id="{8E251B9F-0626-4A77-8238-C4888C356DBA}" type="slidenum">
              <a:rPr lang="en-US" smtClean="0"/>
              <a:t>23</a:t>
            </a:fld>
            <a:endParaRPr lang="en-US" dirty="0"/>
          </a:p>
        </p:txBody>
      </p:sp>
    </p:spTree>
    <p:extLst>
      <p:ext uri="{BB962C8B-B14F-4D97-AF65-F5344CB8AC3E}">
        <p14:creationId xmlns:p14="http://schemas.microsoft.com/office/powerpoint/2010/main" val="54182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Trials are underway. </a:t>
            </a:r>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This survey is focused on the curriculum review proposals; first teaching in 2019 and first assessment in 2021. When answering the questions below, please refer to the reports on the curriculum review which are available on the OCC under the “Curriculum review” section. </a:t>
            </a:r>
            <a:r>
              <a:rPr lang="en-US" sz="1200" b="0" i="0" u="none" strike="noStrike" kern="1200" baseline="0" smtClean="0">
                <a:solidFill>
                  <a:schemeClr val="tx1"/>
                </a:solidFill>
                <a:latin typeface="+mn-lt"/>
                <a:ea typeface="+mn-ea"/>
                <a:cs typeface="+mn-cs"/>
              </a:rPr>
              <a:t>There will be space given for open responses at the end of each section. </a:t>
            </a:r>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24</a:t>
            </a:fld>
            <a:endParaRPr lang="en-GB" dirty="0"/>
          </a:p>
        </p:txBody>
      </p:sp>
    </p:spTree>
    <p:extLst>
      <p:ext uri="{BB962C8B-B14F-4D97-AF65-F5344CB8AC3E}">
        <p14:creationId xmlns:p14="http://schemas.microsoft.com/office/powerpoint/2010/main" val="408378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Share course summaries on basecamp</a:t>
            </a:r>
            <a:endParaRPr lang="en-US" dirty="0"/>
          </a:p>
        </p:txBody>
      </p:sp>
      <p:sp>
        <p:nvSpPr>
          <p:cNvPr id="4" name="Slide Number Placeholder 3"/>
          <p:cNvSpPr>
            <a:spLocks noGrp="1"/>
          </p:cNvSpPr>
          <p:nvPr>
            <p:ph type="sldNum" sz="quarter" idx="10"/>
          </p:nvPr>
        </p:nvSpPr>
        <p:spPr/>
        <p:txBody>
          <a:bodyPr/>
          <a:lstStyle/>
          <a:p>
            <a:fld id="{8E251B9F-0626-4A77-8238-C4888C356D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0916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CM for DP</a:t>
            </a:r>
            <a:r>
              <a:rPr lang="en-GB" baseline="0" dirty="0" smtClean="0"/>
              <a:t> chemistry and NOS pilot. Acknowledge the BH connection.</a:t>
            </a:r>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2</a:t>
            </a:fld>
            <a:endParaRPr lang="en-GB" dirty="0"/>
          </a:p>
        </p:txBody>
      </p:sp>
    </p:spTree>
    <p:extLst>
      <p:ext uri="{BB962C8B-B14F-4D97-AF65-F5344CB8AC3E}">
        <p14:creationId xmlns:p14="http://schemas.microsoft.com/office/powerpoint/2010/main" val="166909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TSM</a:t>
            </a:r>
            <a:r>
              <a:rPr lang="en-GB" baseline="0" dirty="0" smtClean="0"/>
              <a:t> updates are in progress. Subject </a:t>
            </a:r>
            <a:r>
              <a:rPr lang="en-GB" baseline="0" dirty="0" err="1" smtClean="0"/>
              <a:t>reports</a:t>
            </a:r>
            <a:r>
              <a:rPr lang="en-GB" dirty="0" err="1" smtClean="0"/>
              <a:t>TSM</a:t>
            </a:r>
            <a:r>
              <a:rPr lang="en-GB" baseline="0" dirty="0" smtClean="0"/>
              <a:t> updates are in progress. Subject reports.</a:t>
            </a:r>
          </a:p>
          <a:p>
            <a:r>
              <a:rPr lang="en-GB" dirty="0" smtClean="0"/>
              <a:t>Evaluation TSM</a:t>
            </a:r>
            <a:r>
              <a:rPr lang="en-GB" baseline="0" dirty="0" smtClean="0"/>
              <a:t> updates are in progress. Subject reports.</a:t>
            </a:r>
          </a:p>
          <a:p>
            <a:r>
              <a:rPr lang="en-GB" dirty="0" smtClean="0"/>
              <a:t>Evaluation (reports</a:t>
            </a:r>
            <a:r>
              <a:rPr lang="en-GB" baseline="0" dirty="0" smtClean="0"/>
              <a:t> from external </a:t>
            </a:r>
            <a:r>
              <a:rPr lang="en-GB" baseline="0" dirty="0" err="1" smtClean="0"/>
              <a:t>conusltants</a:t>
            </a:r>
            <a:r>
              <a:rPr lang="en-GB" baseline="0" dirty="0" smtClean="0"/>
              <a:t>, examiners, survey data, </a:t>
            </a:r>
            <a:r>
              <a:rPr lang="en-GB" baseline="0" dirty="0" err="1" smtClean="0"/>
              <a:t>alumi</a:t>
            </a:r>
            <a:r>
              <a:rPr lang="en-GB" baseline="0" dirty="0" smtClean="0"/>
              <a:t> teachers </a:t>
            </a:r>
            <a:r>
              <a:rPr lang="en-GB" baseline="0" dirty="0" err="1" smtClean="0"/>
              <a:t>etc</a:t>
            </a:r>
            <a:r>
              <a:rPr lang="en-GB" baseline="0" dirty="0" smtClean="0"/>
              <a:t>, literature </a:t>
            </a:r>
            <a:r>
              <a:rPr lang="en-GB" baseline="0" dirty="0" err="1" smtClean="0"/>
              <a:t>reivew</a:t>
            </a:r>
            <a:r>
              <a:rPr lang="en-GB" baseline="0" dirty="0" smtClean="0"/>
              <a:t>, syllabus comparisons and feedback from universities.</a:t>
            </a:r>
          </a:p>
          <a:p>
            <a:endParaRPr lang="en-GB" baseline="0" dirty="0" smtClean="0"/>
          </a:p>
          <a:p>
            <a:r>
              <a:rPr lang="en-GB" baseline="0" dirty="0" smtClean="0"/>
              <a:t>Development – meetings with teachers, examiners, consultants from all 3 regions. Feedback from teacher surveys, from review </a:t>
            </a:r>
            <a:r>
              <a:rPr lang="en-GB" baseline="0" dirty="0" err="1" smtClean="0"/>
              <a:t>committess</a:t>
            </a:r>
            <a:r>
              <a:rPr lang="en-GB" baseline="0" dirty="0" smtClean="0"/>
              <a:t> and trialling of new assessment tasks and criteria.</a:t>
            </a:r>
          </a:p>
          <a:p>
            <a:endParaRPr lang="en-GB" baseline="0" dirty="0" smtClean="0"/>
          </a:p>
          <a:p>
            <a:r>
              <a:rPr lang="en-GB" baseline="0" dirty="0" err="1" smtClean="0"/>
              <a:t>Implenetation</a:t>
            </a:r>
            <a:r>
              <a:rPr lang="en-GB" baseline="0" dirty="0" smtClean="0"/>
              <a:t> – production of new materials, </a:t>
            </a:r>
            <a:r>
              <a:rPr lang="en-GB" baseline="0" dirty="0" err="1" smtClean="0"/>
              <a:t>upskiling</a:t>
            </a:r>
            <a:r>
              <a:rPr lang="en-GB" baseline="0" dirty="0" smtClean="0"/>
              <a:t> of WSL, SSS and </a:t>
            </a:r>
            <a:r>
              <a:rPr lang="en-GB" baseline="0" dirty="0" err="1" smtClean="0"/>
              <a:t>accredication</a:t>
            </a:r>
            <a:r>
              <a:rPr lang="en-GB" baseline="0" dirty="0" smtClean="0"/>
              <a:t> and recognition.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5</a:t>
            </a:fld>
            <a:endParaRPr lang="en-GB" dirty="0"/>
          </a:p>
        </p:txBody>
      </p:sp>
    </p:spTree>
    <p:extLst>
      <p:ext uri="{BB962C8B-B14F-4D97-AF65-F5344CB8AC3E}">
        <p14:creationId xmlns:p14="http://schemas.microsoft.com/office/powerpoint/2010/main" val="37545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feedback coming</a:t>
            </a:r>
            <a:r>
              <a:rPr lang="en-GB" baseline="0" dirty="0" smtClean="0"/>
              <a:t> in from surveys</a:t>
            </a:r>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6</a:t>
            </a:fld>
            <a:endParaRPr lang="en-GB" dirty="0"/>
          </a:p>
        </p:txBody>
      </p:sp>
    </p:spTree>
    <p:extLst>
      <p:ext uri="{BB962C8B-B14F-4D97-AF65-F5344CB8AC3E}">
        <p14:creationId xmlns:p14="http://schemas.microsoft.com/office/powerpoint/2010/main" val="26422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course is being designed for students, who may not study science after high school. It will provide a general education in science that will allow them to understand and make judgements on critical societal issues affecting their lives arising from developments in science and technology</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1548B"/>
                </a:solidFill>
                <a:latin typeface="Myriad Pro"/>
              </a:rPr>
              <a:t>NOS is a  theme in the new science  subjects, physics, chemistry and biology  and the subject-specific programmes are   delivered pedagogically through the integration of NOS in the subjects as a whole and in specific topics</a:t>
            </a:r>
            <a:r>
              <a:rPr lang="en-GB" sz="1200" dirty="0" smtClean="0">
                <a:latin typeface="Myriad Pro"/>
              </a:rPr>
              <a:t>. </a:t>
            </a:r>
          </a:p>
          <a:p>
            <a:endParaRPr lang="en-GB" dirty="0" smtClean="0"/>
          </a:p>
          <a:p>
            <a:endParaRPr lang="en-GB" dirty="0" smtClean="0"/>
          </a:p>
          <a:p>
            <a:r>
              <a:rPr lang="en-GB" dirty="0" smtClean="0"/>
              <a:t>During the course students will be exposed to the Nature  of Science and the implications that science has for society and how these affect their  place in the world</a:t>
            </a:r>
          </a:p>
          <a:p>
            <a:endParaRPr lang="en-GB" dirty="0" smtClean="0"/>
          </a:p>
          <a:p>
            <a:r>
              <a:rPr lang="en-GB" dirty="0" smtClean="0"/>
              <a:t>Excellent foundation of ideas that can form a common conversation with </a:t>
            </a:r>
            <a:r>
              <a:rPr lang="en-GB" dirty="0" err="1" smtClean="0"/>
              <a:t>AoK</a:t>
            </a:r>
            <a:r>
              <a:rPr lang="en-GB" dirty="0" smtClean="0"/>
              <a:t> sciences and even with IB philosophy</a:t>
            </a:r>
            <a:r>
              <a:rPr lang="en-GB" baseline="0" dirty="0" smtClean="0"/>
              <a:t> option.</a:t>
            </a:r>
          </a:p>
          <a:p>
            <a:r>
              <a:rPr lang="en-GB" sz="1200" kern="1200" dirty="0" smtClean="0">
                <a:solidFill>
                  <a:schemeClr val="tx1"/>
                </a:solidFill>
                <a:effectLst/>
                <a:latin typeface="+mn-lt"/>
                <a:ea typeface="+mn-ea"/>
                <a:cs typeface="+mn-cs"/>
              </a:rPr>
              <a:t>ideas of the Nature of Science are constructed by the observations of how scientists work as a cultural group, studied as a sociological study, and this has moved our understanding of science significantly from that of the logical positivists along the road to the </a:t>
            </a:r>
            <a:r>
              <a:rPr lang="en-GB" sz="1200" i="1" kern="1200" dirty="0" smtClean="0">
                <a:solidFill>
                  <a:schemeClr val="tx1"/>
                </a:solidFill>
                <a:effectLst/>
                <a:latin typeface="+mn-lt"/>
                <a:ea typeface="+mn-ea"/>
                <a:cs typeface="+mn-cs"/>
              </a:rPr>
              <a:t>social constructivists</a:t>
            </a:r>
            <a:r>
              <a:rPr lang="en-GB" sz="1200" kern="1200" dirty="0" smtClean="0">
                <a:solidFill>
                  <a:schemeClr val="tx1"/>
                </a:solidFill>
                <a:effectLst/>
                <a:latin typeface="+mn-lt"/>
                <a:ea typeface="+mn-ea"/>
                <a:cs typeface="+mn-cs"/>
              </a:rPr>
              <a:t>, and this knits well with the contemporary notions of classroom pedagogy where young minds are learning in a social situation through the </a:t>
            </a:r>
            <a:r>
              <a:rPr lang="en-GB" sz="1200" i="1" kern="1200" dirty="0" smtClean="0">
                <a:solidFill>
                  <a:schemeClr val="tx1"/>
                </a:solidFill>
                <a:effectLst/>
                <a:latin typeface="+mn-lt"/>
                <a:ea typeface="+mn-ea"/>
                <a:cs typeface="+mn-cs"/>
              </a:rPr>
              <a:t>construction </a:t>
            </a:r>
            <a:r>
              <a:rPr lang="en-GB" sz="1200" kern="1200" dirty="0" smtClean="0">
                <a:solidFill>
                  <a:schemeClr val="tx1"/>
                </a:solidFill>
                <a:effectLst/>
                <a:latin typeface="+mn-lt"/>
                <a:ea typeface="+mn-ea"/>
                <a:cs typeface="+mn-cs"/>
              </a:rPr>
              <a:t>of ideas that are negotiated and agreed on in a social context.</a:t>
            </a:r>
          </a:p>
          <a:p>
            <a:r>
              <a:rPr lang="en-GB" sz="1200" kern="1200" dirty="0" smtClean="0">
                <a:solidFill>
                  <a:schemeClr val="tx1"/>
                </a:solidFill>
                <a:effectLst/>
                <a:latin typeface="+mn-lt"/>
                <a:ea typeface="+mn-ea"/>
                <a:cs typeface="+mn-cs"/>
              </a:rPr>
              <a:t>	It is this marked contrast between these ideas observed from outside the scientific community, and the views of practising scientists themselves that make the Nature of Science such an exciting field to be in, as it poses so many questions that scientists have no answer to, and often haven’t stopped to consider.</a:t>
            </a:r>
          </a:p>
          <a:p>
            <a:r>
              <a:rPr lang="en-GB" sz="1200" kern="1200" dirty="0" smtClean="0">
                <a:solidFill>
                  <a:schemeClr val="tx1"/>
                </a:solidFill>
                <a:effectLst/>
                <a:latin typeface="+mn-lt"/>
                <a:ea typeface="+mn-ea"/>
                <a:cs typeface="+mn-cs"/>
              </a:rPr>
              <a:t>	As here, the current presentation of science by scientists in science courses, however, is still very much on logical positivistic paradigm.</a:t>
            </a:r>
          </a:p>
          <a:p>
            <a:r>
              <a:rPr lang="en-GB" sz="1200" kern="1200" dirty="0" smtClean="0">
                <a:solidFill>
                  <a:schemeClr val="tx1"/>
                </a:solidFill>
                <a:effectLst/>
                <a:latin typeface="+mn-lt"/>
                <a:ea typeface="+mn-ea"/>
                <a:cs typeface="+mn-cs"/>
              </a:rPr>
              <a:t>	Consequently, a Nature of Science course should be a welcome opportunity to redress this balance through a playful exploration of the culture of scientific exploration, but explored through the critical eyes of a range of stakeholders, among them scientists, but also through the eyes of historians, the arts and literature, ethicists and philosophers, as well as scientists both past and present.</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7</a:t>
            </a:fld>
            <a:endParaRPr lang="en-GB" dirty="0"/>
          </a:p>
        </p:txBody>
      </p:sp>
    </p:spTree>
    <p:extLst>
      <p:ext uri="{BB962C8B-B14F-4D97-AF65-F5344CB8AC3E}">
        <p14:creationId xmlns:p14="http://schemas.microsoft.com/office/powerpoint/2010/main" val="10312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4B8D"/>
                </a:solidFill>
              </a:rPr>
              <a:t>Will last 4 years. The pilot will be in English only. Planned webinars with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4B8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4B8D"/>
              </a:solidFill>
            </a:endParaRPr>
          </a:p>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8</a:t>
            </a:fld>
            <a:endParaRPr lang="en-GB" dirty="0"/>
          </a:p>
        </p:txBody>
      </p:sp>
    </p:spTree>
    <p:extLst>
      <p:ext uri="{BB962C8B-B14F-4D97-AF65-F5344CB8AC3E}">
        <p14:creationId xmlns:p14="http://schemas.microsoft.com/office/powerpoint/2010/main" val="407292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growth in this subject.</a:t>
            </a:r>
            <a:r>
              <a:rPr lang="en-GB" sz="1200" kern="1200" dirty="0" smtClean="0">
                <a:solidFill>
                  <a:schemeClr val="tx1"/>
                </a:solidFill>
                <a:effectLst/>
                <a:latin typeface="+mn-lt"/>
                <a:ea typeface="+mn-ea"/>
                <a:cs typeface="+mn-cs"/>
              </a:rPr>
              <a:t> Many thanks for this.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is the practice will all new courses, workshops taking place from the February onward will focus on the new guide, and in the case of the SEHS course, emphasise the new IA criteria. For new schools that have introduced SEHS for first assessment in 2017 they will need to rely on the exemplars on the TSM (for use from 2009) as attendance at workshops will focus on the IA for assessment in 2018.</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those schools who were heavily moderated in M16 I’m not sure what can be done other than providing some very clear feedback as to the key areas of concern and to refer to the TSM for help with M17. I’m not sure what else can be done unless we are able to work with individual schools which I unlikely to happen.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 don’t believe this is a result of making curriculum changes at unusual times. The same must have happened in 2014 with the launch of the new biology, chemistry and physics courses. Any new school who had first assessment in 2015 would possibly have missed training for the old IA.</a:t>
            </a:r>
            <a:r>
              <a:rPr lang="en-US" dirty="0" smtClean="0"/>
              <a:t> Distinction between SL and HL </a:t>
            </a:r>
          </a:p>
          <a:p>
            <a:r>
              <a:rPr lang="en-US" dirty="0" smtClean="0"/>
              <a:t>Group 4 students at standard level (SL) and higher level (HL) undertake a common core syllabus, a common internal assessment (IA) scheme and have some overlapping elements in the options studied. They are presented with a syllabus that encourages the development of certain skills, attributes and attitudes, as described in the “Assessment objectives” section of this guide. </a:t>
            </a:r>
          </a:p>
          <a:p>
            <a:r>
              <a:rPr lang="en-US" dirty="0" smtClean="0"/>
              <a:t>While the skills and activities of group 4 science subjects are common to students at both SL and HL, students at HL are required to study additional higher level (AHL) material as well as HL topics within the options. The distinction between SL and HL is one of breadth and depth.</a:t>
            </a:r>
            <a:endParaRPr lang="en-GB"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9</a:t>
            </a:fld>
            <a:endParaRPr lang="en-GB" dirty="0"/>
          </a:p>
        </p:txBody>
      </p:sp>
    </p:spTree>
    <p:extLst>
      <p:ext uri="{BB962C8B-B14F-4D97-AF65-F5344CB8AC3E}">
        <p14:creationId xmlns:p14="http://schemas.microsoft.com/office/powerpoint/2010/main" val="131815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0" hangingPunct="0">
              <a:spcBef>
                <a:spcPct val="0"/>
              </a:spcBef>
              <a:buClrTx/>
            </a:pPr>
            <a:r>
              <a:rPr lang="en-GB" altLang="en-US" sz="1200" dirty="0" smtClean="0">
                <a:latin typeface="Arial" panose="020B0604020202020204" pitchFamily="34" charset="0"/>
                <a:ea typeface="Calibri" panose="020F0502020204030204" pitchFamily="34" charset="0"/>
                <a:cs typeface="Times New Roman" panose="02020603050405020304" pitchFamily="18" charset="0"/>
              </a:rPr>
              <a:t>Identification of major themes/issues in science education across the IB programmes</a:t>
            </a:r>
          </a:p>
          <a:p>
            <a:pPr lvl="1" eaLnBrk="0" hangingPunct="0">
              <a:spcBef>
                <a:spcPct val="0"/>
              </a:spcBef>
              <a:buClrTx/>
            </a:pPr>
            <a:r>
              <a:rPr lang="en-GB" altLang="en-US" sz="1200" dirty="0" smtClean="0">
                <a:latin typeface="Arial" panose="020B0604020202020204" pitchFamily="34" charset="0"/>
                <a:ea typeface="Calibri" panose="020F0502020204030204" pitchFamily="34" charset="0"/>
                <a:cs typeface="Times New Roman" panose="02020603050405020304" pitchFamily="18" charset="0"/>
              </a:rPr>
              <a:t>Propose leading external advisors who can address the issues </a:t>
            </a:r>
          </a:p>
          <a:p>
            <a:pPr lvl="1" eaLnBrk="0" hangingPunct="0">
              <a:spcBef>
                <a:spcPct val="0"/>
              </a:spcBef>
              <a:buClrTx/>
            </a:pPr>
            <a:r>
              <a:rPr lang="en-GB" altLang="en-US" sz="1200" dirty="0" smtClean="0">
                <a:latin typeface="Arial" panose="020B0604020202020204" pitchFamily="34" charset="0"/>
                <a:ea typeface="Calibri" panose="020F0502020204030204" pitchFamily="34" charset="0"/>
                <a:cs typeface="Times New Roman" panose="02020603050405020304" pitchFamily="18" charset="0"/>
              </a:rPr>
              <a:t>Opportunities for thought leadership in the field of science education.</a:t>
            </a:r>
          </a:p>
          <a:p>
            <a:endParaRPr lang="en-GB" dirty="0" smtClean="0"/>
          </a:p>
          <a:p>
            <a:endParaRPr lang="en-GB" dirty="0"/>
          </a:p>
          <a:p>
            <a:r>
              <a:rPr lang="en-GB" dirty="0" smtClean="0"/>
              <a:t>Basecamps set up for teacher participants who have applied</a:t>
            </a:r>
            <a:r>
              <a:rPr lang="en-GB" baseline="0" dirty="0" smtClean="0"/>
              <a:t> after the call out from the DP and MYP coordinators notes.</a:t>
            </a:r>
            <a:endParaRPr lang="en-GB" dirty="0" smtClean="0"/>
          </a:p>
          <a:p>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11</a:t>
            </a:fld>
            <a:endParaRPr lang="en-GB" dirty="0"/>
          </a:p>
        </p:txBody>
      </p:sp>
    </p:spTree>
    <p:extLst>
      <p:ext uri="{BB962C8B-B14F-4D97-AF65-F5344CB8AC3E}">
        <p14:creationId xmlns:p14="http://schemas.microsoft.com/office/powerpoint/2010/main" val="328255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sz="1200" b="1" u="sng" kern="1200" dirty="0" smtClean="0">
                <a:solidFill>
                  <a:schemeClr val="tx1"/>
                </a:solidFill>
                <a:effectLst/>
                <a:latin typeface="+mn-lt"/>
                <a:ea typeface="+mn-ea"/>
                <a:cs typeface="+mn-cs"/>
              </a:rPr>
              <a:t>Practices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(skills) – students engage and directly experience the major practices which scientists employ as they investigate and build models/theories about the world around them and those which engineers use in designing and building systems. Practices is used over skills which implies greater engagement in scientific investigations i.e. It includes both SKILLS and KNOWLEDGE.</a:t>
            </a:r>
          </a:p>
          <a:p>
            <a:r>
              <a:rPr lang="en-GB" sz="1200" kern="1200" dirty="0" smtClean="0">
                <a:solidFill>
                  <a:schemeClr val="tx1"/>
                </a:solidFill>
                <a:effectLst/>
                <a:latin typeface="+mn-lt"/>
                <a:ea typeface="+mn-ea"/>
                <a:cs typeface="+mn-cs"/>
              </a:rPr>
              <a:t> </a:t>
            </a:r>
          </a:p>
          <a:p>
            <a:pPr lvl="2"/>
            <a:r>
              <a:rPr lang="en-GB" sz="1200" b="1" u="sng" kern="1200" dirty="0" smtClean="0">
                <a:solidFill>
                  <a:schemeClr val="tx1"/>
                </a:solidFill>
                <a:effectLst/>
                <a:latin typeface="+mn-lt"/>
                <a:ea typeface="+mn-ea"/>
                <a:cs typeface="+mn-cs"/>
              </a:rPr>
              <a:t>Cross cutting concepts</a:t>
            </a:r>
            <a:r>
              <a:rPr lang="en-GB" sz="1200" kern="1200" dirty="0" smtClean="0">
                <a:solidFill>
                  <a:schemeClr val="tx1"/>
                </a:solidFill>
                <a:effectLst/>
                <a:latin typeface="+mn-lt"/>
                <a:ea typeface="+mn-ea"/>
                <a:cs typeface="+mn-cs"/>
              </a:rPr>
              <a:t> – apply to all science domains drawing ideas and practices that cut across all disciplines. CCC can help students understand core ideas and practices in science and engineering, familiarisation of vocabulary for science and engineering and would include NOS and engineering concepts.</a:t>
            </a:r>
          </a:p>
          <a:p>
            <a:pPr lvl="3"/>
            <a:r>
              <a:rPr lang="en-GB" sz="1200" b="1" i="1" kern="1200" dirty="0" smtClean="0">
                <a:solidFill>
                  <a:schemeClr val="tx1"/>
                </a:solidFill>
                <a:effectLst/>
                <a:latin typeface="+mn-lt"/>
                <a:ea typeface="+mn-ea"/>
                <a:cs typeface="+mn-cs"/>
              </a:rPr>
              <a:t>Patterns</a:t>
            </a:r>
            <a:endParaRPr lang="en-GB" sz="1200" kern="1200" dirty="0" smtClean="0">
              <a:solidFill>
                <a:schemeClr val="tx1"/>
              </a:solidFill>
              <a:effectLst/>
              <a:latin typeface="+mn-lt"/>
              <a:ea typeface="+mn-ea"/>
              <a:cs typeface="+mn-cs"/>
            </a:endParaRPr>
          </a:p>
          <a:p>
            <a:pPr lvl="3"/>
            <a:r>
              <a:rPr lang="en-GB" sz="1200" b="1" i="1" kern="1200" dirty="0" smtClean="0">
                <a:solidFill>
                  <a:schemeClr val="tx1"/>
                </a:solidFill>
                <a:effectLst/>
                <a:latin typeface="+mn-lt"/>
                <a:ea typeface="+mn-ea"/>
                <a:cs typeface="+mn-cs"/>
              </a:rPr>
              <a:t>Cause and effect: mechanism and explanation</a:t>
            </a:r>
            <a:endParaRPr lang="en-GB" sz="1200" kern="1200" dirty="0" smtClean="0">
              <a:solidFill>
                <a:schemeClr val="tx1"/>
              </a:solidFill>
              <a:effectLst/>
              <a:latin typeface="+mn-lt"/>
              <a:ea typeface="+mn-ea"/>
              <a:cs typeface="+mn-cs"/>
            </a:endParaRPr>
          </a:p>
          <a:p>
            <a:pPr lvl="3"/>
            <a:r>
              <a:rPr lang="en-GB" sz="1200" b="1" kern="1200" dirty="0" smtClean="0">
                <a:solidFill>
                  <a:schemeClr val="tx1"/>
                </a:solidFill>
                <a:effectLst/>
                <a:latin typeface="+mn-lt"/>
                <a:ea typeface="+mn-ea"/>
                <a:cs typeface="+mn-cs"/>
              </a:rPr>
              <a:t>Scale, proportion and quantity</a:t>
            </a:r>
            <a:endParaRPr lang="en-GB" sz="1200" kern="1200" dirty="0" smtClean="0">
              <a:solidFill>
                <a:schemeClr val="tx1"/>
              </a:solidFill>
              <a:effectLst/>
              <a:latin typeface="+mn-lt"/>
              <a:ea typeface="+mn-ea"/>
              <a:cs typeface="+mn-cs"/>
            </a:endParaRPr>
          </a:p>
          <a:p>
            <a:pPr lvl="3"/>
            <a:r>
              <a:rPr lang="en-GB" sz="1200" b="1" kern="1200" dirty="0" smtClean="0">
                <a:solidFill>
                  <a:schemeClr val="tx1"/>
                </a:solidFill>
                <a:effectLst/>
                <a:latin typeface="+mn-lt"/>
                <a:ea typeface="+mn-ea"/>
                <a:cs typeface="+mn-cs"/>
              </a:rPr>
              <a:t>Systems and system models</a:t>
            </a:r>
            <a:endParaRPr lang="en-GB" sz="1200" kern="1200" dirty="0" smtClean="0">
              <a:solidFill>
                <a:schemeClr val="tx1"/>
              </a:solidFill>
              <a:effectLst/>
              <a:latin typeface="+mn-lt"/>
              <a:ea typeface="+mn-ea"/>
              <a:cs typeface="+mn-cs"/>
            </a:endParaRPr>
          </a:p>
          <a:p>
            <a:pPr lvl="3"/>
            <a:r>
              <a:rPr lang="en-GB" sz="1200" b="1" kern="1200" dirty="0" smtClean="0">
                <a:solidFill>
                  <a:schemeClr val="tx1"/>
                </a:solidFill>
                <a:effectLst/>
                <a:latin typeface="+mn-lt"/>
                <a:ea typeface="+mn-ea"/>
                <a:cs typeface="+mn-cs"/>
              </a:rPr>
              <a:t>Energy and matter</a:t>
            </a:r>
            <a:endParaRPr lang="en-GB" sz="1200" kern="1200" dirty="0" smtClean="0">
              <a:solidFill>
                <a:schemeClr val="tx1"/>
              </a:solidFill>
              <a:effectLst/>
              <a:latin typeface="+mn-lt"/>
              <a:ea typeface="+mn-ea"/>
              <a:cs typeface="+mn-cs"/>
            </a:endParaRPr>
          </a:p>
          <a:p>
            <a:pPr lvl="3"/>
            <a:r>
              <a:rPr lang="en-GB" sz="1200" b="1" i="1" kern="1200" dirty="0" smtClean="0">
                <a:solidFill>
                  <a:schemeClr val="tx1"/>
                </a:solidFill>
                <a:effectLst/>
                <a:latin typeface="+mn-lt"/>
                <a:ea typeface="+mn-ea"/>
                <a:cs typeface="+mn-cs"/>
              </a:rPr>
              <a:t>Structure and function</a:t>
            </a:r>
            <a:endParaRPr lang="en-GB" sz="1200" kern="1200" dirty="0" smtClean="0">
              <a:solidFill>
                <a:schemeClr val="tx1"/>
              </a:solidFill>
              <a:effectLst/>
              <a:latin typeface="+mn-lt"/>
              <a:ea typeface="+mn-ea"/>
              <a:cs typeface="+mn-cs"/>
            </a:endParaRPr>
          </a:p>
          <a:p>
            <a:pPr lvl="3"/>
            <a:r>
              <a:rPr lang="en-GB" sz="1200" b="1" kern="1200" dirty="0" smtClean="0">
                <a:solidFill>
                  <a:schemeClr val="tx1"/>
                </a:solidFill>
                <a:effectLst/>
                <a:latin typeface="+mn-lt"/>
                <a:ea typeface="+mn-ea"/>
                <a:cs typeface="+mn-cs"/>
              </a:rPr>
              <a:t>Stability and change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Disciplinary core ideas</a:t>
            </a:r>
            <a:r>
              <a:rPr lang="en-GB" sz="1200" kern="1200" dirty="0" smtClean="0">
                <a:solidFill>
                  <a:schemeClr val="tx1"/>
                </a:solidFill>
                <a:effectLst/>
                <a:latin typeface="+mn-lt"/>
                <a:ea typeface="+mn-ea"/>
                <a:cs typeface="+mn-cs"/>
              </a:rPr>
              <a:t> – with the growth in scientific knowledge, how can it all be taught? Students need a sufficient core knowledge which would then allow them to acquire additional information on their own.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dirty="0" smtClean="0"/>
              <a:t>e is a definition from Peter </a:t>
            </a:r>
            <a:r>
              <a:rPr lang="en-US" dirty="0" err="1" smtClean="0"/>
              <a:t>Senge's</a:t>
            </a:r>
            <a:r>
              <a:rPr lang="en-US" dirty="0" smtClean="0"/>
              <a:t> highly influential </a:t>
            </a:r>
            <a:r>
              <a:rPr lang="en-US" i="1" dirty="0" smtClean="0"/>
              <a:t>The Fifth Discipline </a:t>
            </a:r>
            <a:r>
              <a:rPr lang="en-US" i="1" dirty="0" err="1" smtClean="0"/>
              <a:t>Fieldbook</a:t>
            </a:r>
            <a:r>
              <a:rPr lang="en-US" dirty="0" smtClean="0"/>
              <a:t>:</a:t>
            </a:r>
          </a:p>
          <a:p>
            <a:r>
              <a:rPr lang="en-US" dirty="0" smtClean="0"/>
              <a:t>Systems thinking [is] a way of thinking about, and a language for describing and understanding, the forces and interrelationships that shape the behavior of systems. This discipline helps us to see how to change systems more effectively, and to act more in tune with the natural processes of the natural and economic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E32C655-9D83-479B-A850-BBFCC6302281}" type="slidenum">
              <a:rPr lang="en-GB" smtClean="0"/>
              <a:t>12</a:t>
            </a:fld>
            <a:endParaRPr lang="en-GB" dirty="0"/>
          </a:p>
        </p:txBody>
      </p:sp>
    </p:spTree>
    <p:extLst>
      <p:ext uri="{BB962C8B-B14F-4D97-AF65-F5344CB8AC3E}">
        <p14:creationId xmlns:p14="http://schemas.microsoft.com/office/powerpoint/2010/main" val="311852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7555646" y="6629930"/>
            <a:ext cx="1068334" cy="2280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noProof="0" smtClean="0"/>
              <a:pPr/>
              <a:t>7/15/2016</a:t>
            </a:fld>
            <a:endParaRPr lang="nl-NL" dirty="0" smtClean="0"/>
          </a:p>
          <a:p>
            <a:endParaRPr lang="nl-NL" dirty="0"/>
          </a:p>
        </p:txBody>
      </p:sp>
      <p:sp>
        <p:nvSpPr>
          <p:cNvPr id="6" name="Tijdelijke aanduiding voor dianummer 5"/>
          <p:cNvSpPr>
            <a:spLocks noGrp="1"/>
          </p:cNvSpPr>
          <p:nvPr>
            <p:ph type="sldNum" sz="quarter" idx="12"/>
          </p:nvPr>
        </p:nvSpPr>
        <p:spPr>
          <a:xfrm>
            <a:off x="8623980" y="6629930"/>
            <a:ext cx="406400" cy="228070"/>
          </a:xfrm>
        </p:spPr>
        <p:txBody>
          <a:bodyPr/>
          <a:lstStyle/>
          <a:p>
            <a:fld id="{365E7149-2CBC-7E42-B4F4-E2E7C22F4267}" type="slidenum">
              <a:rPr lang="nl-NL" smtClean="0"/>
              <a:pPr/>
              <a:t>‹#›</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219200" y="1319999"/>
            <a:ext cx="5472000" cy="566738"/>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afbeelding 2"/>
          <p:cNvSpPr>
            <a:spLocks noGrp="1"/>
          </p:cNvSpPr>
          <p:nvPr>
            <p:ph type="pic" idx="1"/>
          </p:nvPr>
        </p:nvSpPr>
        <p:spPr>
          <a:xfrm>
            <a:off x="1219200" y="1886737"/>
            <a:ext cx="5472000" cy="4104000"/>
          </a:xfrm>
          <a:solidFill>
            <a:schemeClr val="accent6">
              <a:lumMod val="40000"/>
              <a:lumOff val="60000"/>
            </a:schemeClr>
          </a:solidFill>
        </p:spPr>
        <p:txBody>
          <a:bodyPr tIns="180000">
            <a:normAutofit/>
          </a:bodyPr>
          <a:lstStyle>
            <a:lvl1pPr marL="0" indent="0" algn="ctr">
              <a:buNone/>
              <a:defRPr sz="20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
        <p:nvSpPr>
          <p:cNvPr id="4" name="Tijdelijke aanduiding voor tekst 3"/>
          <p:cNvSpPr>
            <a:spLocks noGrp="1"/>
          </p:cNvSpPr>
          <p:nvPr>
            <p:ph type="body" sz="half" idx="2"/>
          </p:nvPr>
        </p:nvSpPr>
        <p:spPr>
          <a:xfrm>
            <a:off x="6843599" y="4960136"/>
            <a:ext cx="1843201" cy="1030601"/>
          </a:xfrm>
        </p:spPr>
        <p:txBody>
          <a:bodyPr anchor="b" anchorCtr="0">
            <a:normAutofit/>
          </a:bodyPr>
          <a:lstStyle>
            <a:lvl1pPr marL="0" indent="0">
              <a:lnSpc>
                <a:spcPct val="1000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6" name="Tijdelijke aanduiding voor voettekst 5"/>
          <p:cNvSpPr>
            <a:spLocks noGrp="1"/>
          </p:cNvSpPr>
          <p:nvPr>
            <p:ph type="ftr" sz="quarter" idx="11"/>
          </p:nvPr>
        </p:nvSpPr>
        <p:spPr/>
        <p:txBody>
          <a:bodyPr/>
          <a:lstStyle/>
          <a:p>
            <a:endParaRPr lang="en-US" noProof="0" dirty="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40327" y="3203572"/>
            <a:ext cx="8211787" cy="1588561"/>
          </a:xfrm>
        </p:spPr>
        <p:txBody>
          <a:bodyPr/>
          <a:lstStyle>
            <a:lvl1pPr algn="ctr">
              <a:defRPr/>
            </a:lvl1pPr>
          </a:lstStyle>
          <a:p>
            <a:r>
              <a:rPr lang="en-US" noProof="0" smtClean="0"/>
              <a:t>Click to edit Master title style</a:t>
            </a:r>
            <a:endParaRPr lang="en-US" noProof="0"/>
          </a:p>
        </p:txBody>
      </p:sp>
      <p:sp>
        <p:nvSpPr>
          <p:cNvPr id="3" name="Subtitel 2"/>
          <p:cNvSpPr>
            <a:spLocks noGrp="1"/>
          </p:cNvSpPr>
          <p:nvPr>
            <p:ph type="subTitle" idx="1"/>
          </p:nvPr>
        </p:nvSpPr>
        <p:spPr>
          <a:xfrm>
            <a:off x="540327" y="4792134"/>
            <a:ext cx="8211787" cy="872062"/>
          </a:xfrm>
        </p:spPr>
        <p:txBody>
          <a:bodyPr anchor="b" anchorCtr="0">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Tijdelijke aanduiding voor datum 3"/>
          <p:cNvSpPr>
            <a:spLocks noGrp="1"/>
          </p:cNvSpPr>
          <p:nvPr>
            <p:ph type="dt" sz="half" idx="10"/>
          </p:nvPr>
        </p:nvSpPr>
        <p:spPr>
          <a:xfrm>
            <a:off x="0" y="6629930"/>
            <a:ext cx="1068334" cy="228070"/>
          </a:xfrm>
        </p:spPr>
        <p:txBody>
          <a:bodyPr/>
          <a:lstStyle/>
          <a:p>
            <a:fld id="{02C89652-6118-194A-A2A5-0F33353BC73A}" type="datetimeFigureOut">
              <a:rPr lang="en-US" noProof="0" smtClean="0"/>
              <a:pPr/>
              <a:t>7/15/2016</a:t>
            </a:fld>
            <a:endParaRPr lang="en-US" noProof="0" dirty="0"/>
          </a:p>
        </p:txBody>
      </p:sp>
      <p:sp>
        <p:nvSpPr>
          <p:cNvPr id="6" name="Tijdelijke aanduiding voor dianummer 5"/>
          <p:cNvSpPr>
            <a:spLocks noGrp="1"/>
          </p:cNvSpPr>
          <p:nvPr>
            <p:ph type="sldNum" sz="quarter" idx="12"/>
          </p:nvPr>
        </p:nvSpPr>
        <p:spPr>
          <a:xfrm>
            <a:off x="1068334" y="6629930"/>
            <a:ext cx="406400" cy="228070"/>
          </a:xfrm>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5" name="Tijdelijke aanduiding voor voettekst 4"/>
          <p:cNvSpPr>
            <a:spLocks noGrp="1"/>
          </p:cNvSpPr>
          <p:nvPr>
            <p:ph type="ftr" sz="quarter" idx="11"/>
          </p:nvPr>
        </p:nvSpPr>
        <p:spPr/>
        <p:txBody>
          <a:bodyPr/>
          <a:lstStyle/>
          <a:p>
            <a:endParaRPr lang="en-US" noProof="0" dirty="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el 1"/>
          <p:cNvSpPr>
            <a:spLocks noGrp="1"/>
          </p:cNvSpPr>
          <p:nvPr>
            <p:ph type="title"/>
          </p:nvPr>
        </p:nvSpPr>
        <p:spPr>
          <a:xfrm>
            <a:off x="2239062" y="2184400"/>
            <a:ext cx="6447738" cy="1727200"/>
          </a:xfrm>
        </p:spPr>
        <p:txBody>
          <a:bodyPr anchor="t">
            <a:normAutofit/>
          </a:bodyPr>
          <a:lstStyle>
            <a:lvl1pPr algn="l">
              <a:defRPr sz="3600" b="1" cap="none"/>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2239062" y="3911600"/>
            <a:ext cx="6447738" cy="1500187"/>
          </a:xfrm>
        </p:spPr>
        <p:txBody>
          <a:bodyPr anchor="t" anchorCtr="0">
            <a:normAutofit/>
          </a:bodyPr>
          <a:lstStyle>
            <a:lvl1pPr marL="0" indent="0">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5" name="Tijdelijke aanduiding voor voettekst 4"/>
          <p:cNvSpPr>
            <a:spLocks noGrp="1"/>
          </p:cNvSpPr>
          <p:nvPr>
            <p:ph type="ftr" sz="quarter" idx="11"/>
          </p:nvPr>
        </p:nvSpPr>
        <p:spPr/>
        <p:txBody>
          <a:bodyPr/>
          <a:lstStyle/>
          <a:p>
            <a:endParaRPr lang="en-US" noProof="0" dirty="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Tijdelijke aanduiding voor inhoud 2"/>
          <p:cNvSpPr>
            <a:spLocks noGrp="1"/>
          </p:cNvSpPr>
          <p:nvPr>
            <p:ph sz="half" idx="1"/>
          </p:nvPr>
        </p:nvSpPr>
        <p:spPr>
          <a:xfrm>
            <a:off x="1224962" y="2209799"/>
            <a:ext cx="3677238"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jdelijke aanduiding voor inhoud 3"/>
          <p:cNvSpPr>
            <a:spLocks noGrp="1"/>
          </p:cNvSpPr>
          <p:nvPr>
            <p:ph sz="half" idx="2"/>
          </p:nvPr>
        </p:nvSpPr>
        <p:spPr>
          <a:xfrm>
            <a:off x="5011200" y="2209799"/>
            <a:ext cx="3675600"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6" name="Tijdelijke aanduiding voor voettekst 5"/>
          <p:cNvSpPr>
            <a:spLocks noGrp="1"/>
          </p:cNvSpPr>
          <p:nvPr>
            <p:ph type="ftr" sz="quarter" idx="11"/>
          </p:nvPr>
        </p:nvSpPr>
        <p:spPr/>
        <p:txBody>
          <a:bodyPr/>
          <a:lstStyle/>
          <a:p>
            <a:endParaRPr lang="en-US" noProof="0" dirty="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1224962" y="2209800"/>
            <a:ext cx="36756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Tijdelijke aanduiding voor inhoud 3"/>
          <p:cNvSpPr>
            <a:spLocks noGrp="1"/>
          </p:cNvSpPr>
          <p:nvPr>
            <p:ph sz="half" idx="2"/>
          </p:nvPr>
        </p:nvSpPr>
        <p:spPr>
          <a:xfrm>
            <a:off x="1224962" y="2849561"/>
            <a:ext cx="3675600" cy="327660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tekst 4"/>
          <p:cNvSpPr>
            <a:spLocks noGrp="1"/>
          </p:cNvSpPr>
          <p:nvPr>
            <p:ph type="body" sz="quarter" idx="3"/>
          </p:nvPr>
        </p:nvSpPr>
        <p:spPr>
          <a:xfrm>
            <a:off x="5011200" y="2209800"/>
            <a:ext cx="36756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Tijdelijke aanduiding voor inhoud 5"/>
          <p:cNvSpPr>
            <a:spLocks noGrp="1"/>
          </p:cNvSpPr>
          <p:nvPr>
            <p:ph sz="quarter" idx="4"/>
          </p:nvPr>
        </p:nvSpPr>
        <p:spPr>
          <a:xfrm>
            <a:off x="5011200" y="2849561"/>
            <a:ext cx="3675600" cy="327660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jdelijke aanduiding voor datum 6"/>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8" name="Tijdelijke aanduiding voor voettekst 7"/>
          <p:cNvSpPr>
            <a:spLocks noGrp="1"/>
          </p:cNvSpPr>
          <p:nvPr>
            <p:ph type="ftr" sz="quarter" idx="11"/>
          </p:nvPr>
        </p:nvSpPr>
        <p:spPr/>
        <p:txBody>
          <a:bodyPr/>
          <a:lstStyle/>
          <a:p>
            <a:endParaRPr lang="en-US" noProof="0" dirty="0"/>
          </a:p>
        </p:txBody>
      </p:sp>
      <p:sp>
        <p:nvSpPr>
          <p:cNvPr id="9" name="Tijdelijke aanduiding voor dianummer 8"/>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datum 2"/>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4" name="Tijdelijke aanduiding voor voettekst 3"/>
          <p:cNvSpPr>
            <a:spLocks noGrp="1"/>
          </p:cNvSpPr>
          <p:nvPr>
            <p:ph type="ftr" sz="quarter" idx="11"/>
          </p:nvPr>
        </p:nvSpPr>
        <p:spPr/>
        <p:txBody>
          <a:bodyPr/>
          <a:lstStyle/>
          <a:p>
            <a:endParaRPr lang="en-US" noProof="0" dirty="0"/>
          </a:p>
        </p:txBody>
      </p:sp>
      <p:sp>
        <p:nvSpPr>
          <p:cNvPr id="5" name="Tijdelijke aanduiding voor dianummer 4"/>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3" name="Tijdelijke aanduiding voor voettekst 2"/>
          <p:cNvSpPr>
            <a:spLocks noGrp="1"/>
          </p:cNvSpPr>
          <p:nvPr>
            <p:ph type="ftr" sz="quarter" idx="11"/>
          </p:nvPr>
        </p:nvSpPr>
        <p:spPr/>
        <p:txBody>
          <a:bodyPr/>
          <a:lstStyle/>
          <a:p>
            <a:endParaRPr lang="en-US" noProof="0" dirty="0"/>
          </a:p>
        </p:txBody>
      </p:sp>
      <p:sp>
        <p:nvSpPr>
          <p:cNvPr id="4" name="Tijdelijke aanduiding voor dianummer 3"/>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219200" y="1283183"/>
            <a:ext cx="3225800" cy="1049336"/>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inhoud 2"/>
          <p:cNvSpPr>
            <a:spLocks noGrp="1"/>
          </p:cNvSpPr>
          <p:nvPr>
            <p:ph idx="1"/>
          </p:nvPr>
        </p:nvSpPr>
        <p:spPr>
          <a:xfrm>
            <a:off x="4572000" y="1283183"/>
            <a:ext cx="4114800" cy="49657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tekst 3"/>
          <p:cNvSpPr>
            <a:spLocks noGrp="1"/>
          </p:cNvSpPr>
          <p:nvPr>
            <p:ph type="body" sz="half" idx="2"/>
          </p:nvPr>
        </p:nvSpPr>
        <p:spPr>
          <a:xfrm>
            <a:off x="1219200" y="2332519"/>
            <a:ext cx="3225800" cy="39163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7/15/2016</a:t>
            </a:fld>
            <a:endParaRPr lang="en-US" noProof="0" dirty="0"/>
          </a:p>
        </p:txBody>
      </p:sp>
      <p:sp>
        <p:nvSpPr>
          <p:cNvPr id="6" name="Tijdelijke aanduiding voor voettekst 5"/>
          <p:cNvSpPr>
            <a:spLocks noGrp="1"/>
          </p:cNvSpPr>
          <p:nvPr>
            <p:ph type="ftr" sz="quarter" idx="11"/>
          </p:nvPr>
        </p:nvSpPr>
        <p:spPr/>
        <p:txBody>
          <a:bodyPr/>
          <a:lstStyle/>
          <a:p>
            <a:endParaRPr lang="en-US" noProof="0" dirty="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24962" y="1238390"/>
            <a:ext cx="7461838" cy="968841"/>
          </a:xfrm>
          <a:prstGeom prst="rect">
            <a:avLst/>
          </a:prstGeom>
        </p:spPr>
        <p:txBody>
          <a:bodyPr vert="horz" lIns="0" tIns="0" rIns="0" bIns="0" rtlCol="0" anchor="t" anchorCtr="0">
            <a:normAutofit/>
          </a:bodyPr>
          <a:lstStyle/>
          <a:p>
            <a:r>
              <a:rPr lang="en-US" noProof="0" smtClean="0"/>
              <a:t>Click to edit Master title style</a:t>
            </a:r>
            <a:endParaRPr lang="en-US" noProof="0" dirty="0"/>
          </a:p>
        </p:txBody>
      </p:sp>
      <p:sp>
        <p:nvSpPr>
          <p:cNvPr id="3" name="Tijdelijke aanduiding voor tekst 2"/>
          <p:cNvSpPr>
            <a:spLocks noGrp="1"/>
          </p:cNvSpPr>
          <p:nvPr>
            <p:ph type="body" idx="1"/>
          </p:nvPr>
        </p:nvSpPr>
        <p:spPr>
          <a:xfrm>
            <a:off x="1224962" y="2289481"/>
            <a:ext cx="7461838" cy="3901845"/>
          </a:xfrm>
          <a:prstGeom prst="rect">
            <a:avLst/>
          </a:prstGeom>
        </p:spPr>
        <p:txBody>
          <a:bodyPr vert="horz" lIns="0" tIns="0" rIns="0" bIns="0" rtlCol="0"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2"/>
          </p:nvPr>
        </p:nvSpPr>
        <p:spPr>
          <a:xfrm>
            <a:off x="7212066" y="576264"/>
            <a:ext cx="1068334" cy="228070"/>
          </a:xfrm>
          <a:prstGeom prst="rect">
            <a:avLst/>
          </a:prstGeom>
        </p:spPr>
        <p:txBody>
          <a:bodyPr vert="horz" lIns="0" tIns="0" rIns="0" bIns="0" rtlCol="0" anchor="t" anchorCtr="0"/>
          <a:lstStyle>
            <a:lvl1pPr algn="r">
              <a:defRPr sz="1000">
                <a:solidFill>
                  <a:schemeClr val="accent6"/>
                </a:solidFill>
              </a:defRPr>
            </a:lvl1pPr>
          </a:lstStyle>
          <a:p>
            <a:fld id="{02C89652-6118-194A-A2A5-0F33353BC73A}" type="datetimeFigureOut">
              <a:rPr lang="en-US" noProof="0" smtClean="0"/>
              <a:pPr/>
              <a:t>7/15/2016</a:t>
            </a:fld>
            <a:endParaRPr lang="en-US" noProof="0" dirty="0"/>
          </a:p>
        </p:txBody>
      </p:sp>
      <p:sp>
        <p:nvSpPr>
          <p:cNvPr id="5" name="Tijdelijke aanduiding voor voettekst 4"/>
          <p:cNvSpPr>
            <a:spLocks noGrp="1"/>
          </p:cNvSpPr>
          <p:nvPr>
            <p:ph type="ftr" sz="quarter" idx="3"/>
          </p:nvPr>
        </p:nvSpPr>
        <p:spPr>
          <a:xfrm>
            <a:off x="2239062" y="6475941"/>
            <a:ext cx="3611401" cy="239183"/>
          </a:xfrm>
          <a:prstGeom prst="rect">
            <a:avLst/>
          </a:prstGeom>
        </p:spPr>
        <p:txBody>
          <a:bodyPr vert="horz" lIns="0" tIns="0" rIns="0" bIns="0" rtlCol="0" anchor="t" anchorCtr="0"/>
          <a:lstStyle>
            <a:lvl1pPr algn="l">
              <a:defRPr sz="1000">
                <a:solidFill>
                  <a:schemeClr val="accent6"/>
                </a:solidFill>
              </a:defRPr>
            </a:lvl1pPr>
          </a:lstStyle>
          <a:p>
            <a:endParaRPr lang="en-US" noProof="0" dirty="0"/>
          </a:p>
        </p:txBody>
      </p:sp>
      <p:sp>
        <p:nvSpPr>
          <p:cNvPr id="6" name="Tijdelijke aanduiding voor dianummer 5"/>
          <p:cNvSpPr>
            <a:spLocks noGrp="1"/>
          </p:cNvSpPr>
          <p:nvPr>
            <p:ph type="sldNum" sz="quarter" idx="4"/>
          </p:nvPr>
        </p:nvSpPr>
        <p:spPr>
          <a:xfrm>
            <a:off x="8280400" y="576264"/>
            <a:ext cx="406400" cy="228070"/>
          </a:xfrm>
          <a:prstGeom prst="rect">
            <a:avLst/>
          </a:prstGeom>
        </p:spPr>
        <p:txBody>
          <a:bodyPr vert="horz" lIns="0" tIns="0" rIns="0" bIns="0" rtlCol="0" anchor="t" anchorCtr="0"/>
          <a:lstStyle>
            <a:lvl1pPr algn="r">
              <a:defRPr sz="1000">
                <a:solidFill>
                  <a:schemeClr val="accent6"/>
                </a:solidFill>
              </a:defRPr>
            </a:lvl1pPr>
          </a:lstStyle>
          <a:p>
            <a:fld id="{365E7149-2CBC-7E42-B4F4-E2E7C22F4267}" type="slidenum">
              <a:rPr lang="en-US" noProof="0" smtClean="0"/>
              <a:pPr/>
              <a:t>‹#›</a:t>
            </a:fld>
            <a:endParaRPr lang="en-US" noProof="0" dirty="0"/>
          </a:p>
        </p:txBody>
      </p:sp>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txStyles>
    <p:title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p:titleStyle>
    <p:body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Dpdevelopment@ibo.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Dpdevelopment@ibo.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dpdevelopment@ibo.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B0F0"/>
                </a:solidFill>
              </a:rPr>
              <a:t>Environmental Systems and Societies (SL only)</a:t>
            </a:r>
            <a:r>
              <a:rPr lang="en-GB" dirty="0">
                <a:solidFill>
                  <a:srgbClr val="11548B"/>
                </a:solidFill>
              </a:rPr>
              <a:t/>
            </a:r>
            <a:br>
              <a:rPr lang="en-GB" dirty="0">
                <a:solidFill>
                  <a:srgbClr val="11548B"/>
                </a:solidFill>
              </a:rPr>
            </a:br>
            <a:endParaRPr lang="en-GB" dirty="0"/>
          </a:p>
        </p:txBody>
      </p:sp>
      <p:sp>
        <p:nvSpPr>
          <p:cNvPr id="3" name="Content Placeholder 2"/>
          <p:cNvSpPr>
            <a:spLocks noGrp="1"/>
          </p:cNvSpPr>
          <p:nvPr>
            <p:ph idx="1"/>
          </p:nvPr>
        </p:nvSpPr>
        <p:spPr/>
        <p:txBody>
          <a:bodyPr/>
          <a:lstStyle/>
          <a:p>
            <a:r>
              <a:rPr lang="en-GB" dirty="0" smtClean="0"/>
              <a:t>First assessment 2017</a:t>
            </a:r>
          </a:p>
          <a:p>
            <a:r>
              <a:rPr lang="en-GB" dirty="0" smtClean="0"/>
              <a:t>Now in its research phase</a:t>
            </a:r>
            <a:endParaRPr lang="en-GB" dirty="0"/>
          </a:p>
          <a:p>
            <a:r>
              <a:rPr lang="en-GB" dirty="0" smtClean="0"/>
              <a:t>ESS website – 5 videos to support teaching of the course.</a:t>
            </a:r>
          </a:p>
          <a:p>
            <a:endParaRPr lang="en-GB" dirty="0"/>
          </a:p>
        </p:txBody>
      </p:sp>
      <p:pic>
        <p:nvPicPr>
          <p:cNvPr id="4" name="Picture 3"/>
          <p:cNvPicPr>
            <a:picLocks noChangeAspect="1"/>
          </p:cNvPicPr>
          <p:nvPr/>
        </p:nvPicPr>
        <p:blipFill>
          <a:blip r:embed="rId2"/>
          <a:stretch>
            <a:fillRect/>
          </a:stretch>
        </p:blipFill>
        <p:spPr>
          <a:xfrm>
            <a:off x="2223435" y="3328245"/>
            <a:ext cx="4186989" cy="3529755"/>
          </a:xfrm>
          <a:prstGeom prst="rect">
            <a:avLst/>
          </a:prstGeom>
        </p:spPr>
      </p:pic>
    </p:spTree>
    <p:extLst>
      <p:ext uri="{BB962C8B-B14F-4D97-AF65-F5344CB8AC3E}">
        <p14:creationId xmlns:p14="http://schemas.microsoft.com/office/powerpoint/2010/main" val="730458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a:r>
              <a:rPr lang="en-US" sz="2400" dirty="0"/>
              <a:t>Cross-programme </a:t>
            </a:r>
            <a:r>
              <a:rPr lang="en-US" sz="2400" dirty="0" smtClean="0"/>
              <a:t>review </a:t>
            </a:r>
            <a:r>
              <a:rPr lang="en-US" sz="2400" dirty="0"/>
              <a:t>for biology, chemistry, physics and nature of science (pilot).</a:t>
            </a:r>
            <a:br>
              <a:rPr lang="en-US" sz="2400" dirty="0"/>
            </a:br>
            <a:endParaRPr lang="en-US" sz="2400" dirty="0"/>
          </a:p>
        </p:txBody>
      </p:sp>
      <p:sp>
        <p:nvSpPr>
          <p:cNvPr id="9" name="Content Placeholder 8"/>
          <p:cNvSpPr>
            <a:spLocks noGrp="1"/>
          </p:cNvSpPr>
          <p:nvPr>
            <p:ph idx="1"/>
          </p:nvPr>
        </p:nvSpPr>
        <p:spPr/>
        <p:txBody>
          <a:bodyPr>
            <a:normAutofit lnSpcReduction="10000"/>
          </a:bodyPr>
          <a:lstStyle/>
          <a:p>
            <a:pPr marL="0" indent="0" eaLnBrk="0" hangingPunct="0">
              <a:spcBef>
                <a:spcPct val="0"/>
              </a:spcBef>
              <a:buClrTx/>
              <a:buNone/>
            </a:pPr>
            <a:r>
              <a:rPr lang="en-GB" altLang="en-US" sz="1800" b="1" dirty="0" smtClean="0">
                <a:ea typeface="Calibri" panose="020F0502020204030204" pitchFamily="34" charset="0"/>
                <a:cs typeface="Times New Roman" panose="02020603050405020304" pitchFamily="18" charset="0"/>
              </a:rPr>
              <a:t>‘Super </a:t>
            </a:r>
            <a:r>
              <a:rPr lang="en-GB" altLang="en-US" sz="1800" b="1" dirty="0">
                <a:ea typeface="Calibri" panose="020F0502020204030204" pitchFamily="34" charset="0"/>
                <a:cs typeface="Times New Roman" panose="02020603050405020304" pitchFamily="18" charset="0"/>
              </a:rPr>
              <a:t>ERC’ (External Review Committee)- PYP, MYP, DP (CP) in </a:t>
            </a:r>
            <a:r>
              <a:rPr lang="en-GB" altLang="en-US" sz="1800" b="1" dirty="0" smtClean="0">
                <a:ea typeface="Calibri" panose="020F0502020204030204" pitchFamily="34" charset="0"/>
                <a:cs typeface="Times New Roman" panose="02020603050405020304" pitchFamily="18" charset="0"/>
              </a:rPr>
              <a:t>October 2016.</a:t>
            </a:r>
          </a:p>
          <a:p>
            <a:pPr marL="0" indent="0" eaLnBrk="0" hangingPunct="0">
              <a:spcBef>
                <a:spcPct val="0"/>
              </a:spcBef>
              <a:buClrTx/>
              <a:buNone/>
            </a:pPr>
            <a:endParaRPr lang="en-GB" altLang="en-US" sz="1800" b="1" dirty="0">
              <a:ea typeface="Calibri" panose="020F0502020204030204" pitchFamily="34" charset="0"/>
              <a:cs typeface="Times New Roman" panose="02020603050405020304" pitchFamily="18" charset="0"/>
            </a:endParaRPr>
          </a:p>
          <a:p>
            <a:pPr lvl="1" eaLnBrk="0" hangingPunct="0">
              <a:spcBef>
                <a:spcPct val="0"/>
              </a:spcBef>
              <a:buClrTx/>
            </a:pPr>
            <a:r>
              <a:rPr lang="en-GB" altLang="en-US" sz="1800" dirty="0">
                <a:ea typeface="Calibri" panose="020F0502020204030204" pitchFamily="34" charset="0"/>
                <a:cs typeface="Times New Roman" panose="02020603050405020304" pitchFamily="18" charset="0"/>
              </a:rPr>
              <a:t>IB staff, science teachers across the programmes, </a:t>
            </a:r>
            <a:r>
              <a:rPr lang="en-GB" altLang="en-US" sz="1800" dirty="0" smtClean="0">
                <a:ea typeface="Calibri" panose="020F0502020204030204" pitchFamily="34" charset="0"/>
                <a:cs typeface="Times New Roman" panose="02020603050405020304" pitchFamily="18" charset="0"/>
              </a:rPr>
              <a:t>science </a:t>
            </a:r>
            <a:r>
              <a:rPr lang="en-GB" altLang="en-US" sz="1800" dirty="0">
                <a:ea typeface="Calibri" panose="020F0502020204030204" pitchFamily="34" charset="0"/>
                <a:cs typeface="Times New Roman" panose="02020603050405020304" pitchFamily="18" charset="0"/>
              </a:rPr>
              <a:t>education </a:t>
            </a:r>
            <a:r>
              <a:rPr lang="en-GB" altLang="en-US" sz="1800" dirty="0" smtClean="0">
                <a:ea typeface="Calibri" panose="020F0502020204030204" pitchFamily="34" charset="0"/>
                <a:cs typeface="Times New Roman" panose="02020603050405020304" pitchFamily="18" charset="0"/>
              </a:rPr>
              <a:t>experts and a group of current IB DP students.</a:t>
            </a:r>
          </a:p>
          <a:p>
            <a:pPr marL="288000" lvl="1" indent="0" eaLnBrk="0" hangingPunct="0">
              <a:spcBef>
                <a:spcPct val="0"/>
              </a:spcBef>
              <a:buClrTx/>
              <a:buNone/>
            </a:pPr>
            <a:endParaRPr lang="en-GB" altLang="en-US" sz="1800" dirty="0">
              <a:ea typeface="Calibri" panose="020F0502020204030204" pitchFamily="34" charset="0"/>
              <a:cs typeface="Times New Roman" panose="02020603050405020304" pitchFamily="18" charset="0"/>
            </a:endParaRPr>
          </a:p>
          <a:p>
            <a:pPr lvl="1" eaLnBrk="0" hangingPunct="0">
              <a:spcBef>
                <a:spcPct val="0"/>
              </a:spcBef>
              <a:buClrTx/>
            </a:pPr>
            <a:r>
              <a:rPr lang="en-GB" altLang="en-US" sz="1800" dirty="0">
                <a:ea typeface="Calibri" panose="020F0502020204030204" pitchFamily="34" charset="0"/>
                <a:cs typeface="Times New Roman" panose="02020603050405020304" pitchFamily="18" charset="0"/>
              </a:rPr>
              <a:t>Build consensus on opportunities for development with respect for science education including feedback from the research reports for each science</a:t>
            </a:r>
            <a:r>
              <a:rPr lang="en-GB" altLang="en-US" sz="1800" dirty="0" smtClean="0">
                <a:ea typeface="Calibri" panose="020F0502020204030204" pitchFamily="34" charset="0"/>
                <a:cs typeface="Times New Roman" panose="02020603050405020304" pitchFamily="18" charset="0"/>
              </a:rPr>
              <a:t>.</a:t>
            </a:r>
          </a:p>
          <a:p>
            <a:pPr marL="288000" lvl="1" indent="0" eaLnBrk="0" hangingPunct="0">
              <a:spcBef>
                <a:spcPct val="0"/>
              </a:spcBef>
              <a:buClrTx/>
              <a:buNone/>
            </a:pPr>
            <a:endParaRPr lang="en-GB" altLang="en-US" sz="1800" dirty="0">
              <a:ea typeface="Calibri" panose="020F0502020204030204" pitchFamily="34" charset="0"/>
              <a:cs typeface="Times New Roman" panose="02020603050405020304" pitchFamily="18" charset="0"/>
            </a:endParaRPr>
          </a:p>
          <a:p>
            <a:pPr lvl="1" eaLnBrk="0" hangingPunct="0">
              <a:spcBef>
                <a:spcPct val="0"/>
              </a:spcBef>
              <a:buClrTx/>
            </a:pPr>
            <a:r>
              <a:rPr lang="en-GB" altLang="en-US" sz="1800" dirty="0">
                <a:ea typeface="Calibri" panose="020F0502020204030204" pitchFamily="34" charset="0"/>
                <a:cs typeface="Times New Roman" panose="02020603050405020304" pitchFamily="18" charset="0"/>
              </a:rPr>
              <a:t>Promote appreciative inquiry into the characteristics of best in-class curriculum and assessment design for elementary and secondary </a:t>
            </a:r>
            <a:r>
              <a:rPr lang="en-GB" altLang="en-US" sz="1800" dirty="0" smtClean="0">
                <a:ea typeface="Calibri" panose="020F0502020204030204" pitchFamily="34" charset="0"/>
                <a:cs typeface="Times New Roman" panose="02020603050405020304" pitchFamily="18" charset="0"/>
              </a:rPr>
              <a:t>science.</a:t>
            </a:r>
            <a:endParaRPr lang="en-GB" altLang="en-US" sz="1800" dirty="0">
              <a:ea typeface="Calibri" panose="020F0502020204030204" pitchFamily="34" charset="0"/>
              <a:cs typeface="Times New Roman" panose="02020603050405020304" pitchFamily="18" charset="0"/>
            </a:endParaRPr>
          </a:p>
          <a:p>
            <a:pPr lvl="1" eaLnBrk="0" hangingPunct="0">
              <a:spcBef>
                <a:spcPct val="0"/>
              </a:spcBef>
              <a:buClrTx/>
            </a:pPr>
            <a:endParaRPr lang="en-GB" altLang="en-US" sz="1800" b="1" dirty="0">
              <a:ea typeface="Calibri" panose="020F0502020204030204" pitchFamily="34" charset="0"/>
              <a:cs typeface="Times New Roman" panose="02020603050405020304" pitchFamily="18" charset="0"/>
            </a:endParaRPr>
          </a:p>
          <a:p>
            <a:pPr lvl="1" eaLnBrk="0" hangingPunct="0">
              <a:spcBef>
                <a:spcPct val="0"/>
              </a:spcBef>
              <a:buClrTx/>
            </a:pPr>
            <a:endParaRPr lang="en-GB" altLang="en-US" sz="1800" dirty="0">
              <a:ea typeface="Calibri" panose="020F0502020204030204" pitchFamily="34" charset="0"/>
              <a:cs typeface="Times New Roman" panose="02020603050405020304" pitchFamily="18" charset="0"/>
            </a:endParaRPr>
          </a:p>
          <a:p>
            <a:pPr marL="0" indent="0" eaLnBrk="0" hangingPunct="0">
              <a:spcBef>
                <a:spcPct val="0"/>
              </a:spcBef>
              <a:buClrTx/>
              <a:buNone/>
            </a:pPr>
            <a:r>
              <a:rPr lang="en-GB" altLang="en-US" sz="1800" b="1" dirty="0" smtClean="0">
                <a:cs typeface="Arial" pitchFamily="34" charset="0"/>
              </a:rPr>
              <a:t>P</a:t>
            </a:r>
            <a:r>
              <a:rPr lang="en-GB" altLang="en-US" sz="1800" b="1" dirty="0" smtClean="0">
                <a:ea typeface="Calibri" panose="020F0502020204030204" pitchFamily="34" charset="0"/>
                <a:cs typeface="Times New Roman" panose="02020603050405020304" pitchFamily="18" charset="0"/>
              </a:rPr>
              <a:t>arallel </a:t>
            </a:r>
            <a:r>
              <a:rPr lang="en-GB" altLang="en-US" sz="1800" b="1" dirty="0">
                <a:ea typeface="Calibri" panose="020F0502020204030204" pitchFamily="34" charset="0"/>
                <a:cs typeface="Times New Roman" panose="02020603050405020304" pitchFamily="18" charset="0"/>
              </a:rPr>
              <a:t>MYP and DP </a:t>
            </a:r>
            <a:r>
              <a:rPr lang="en-GB" altLang="en-US" sz="1800" b="1" dirty="0" smtClean="0">
                <a:ea typeface="Calibri" panose="020F0502020204030204" pitchFamily="34" charset="0"/>
                <a:cs typeface="Times New Roman" panose="02020603050405020304" pitchFamily="18" charset="0"/>
              </a:rPr>
              <a:t>development </a:t>
            </a:r>
            <a:r>
              <a:rPr lang="en-GB" altLang="en-US" sz="1800" b="1" dirty="0">
                <a:ea typeface="Calibri" panose="020F0502020204030204" pitchFamily="34" charset="0"/>
                <a:cs typeface="Times New Roman" panose="02020603050405020304" pitchFamily="18" charset="0"/>
              </a:rPr>
              <a:t>meetings </a:t>
            </a:r>
            <a:r>
              <a:rPr lang="en-GB" altLang="en-US" sz="1800" b="1" dirty="0" smtClean="0">
                <a:ea typeface="Calibri" panose="020F0502020204030204" pitchFamily="34" charset="0"/>
                <a:cs typeface="Times New Roman" panose="02020603050405020304" pitchFamily="18" charset="0"/>
              </a:rPr>
              <a:t>starting 2017</a:t>
            </a:r>
            <a:r>
              <a:rPr lang="en-GB" altLang="en-US" sz="1600" dirty="0">
                <a:solidFill>
                  <a:srgbClr val="545454"/>
                </a:solidFill>
                <a:ea typeface="Calibri" panose="020F0502020204030204" pitchFamily="34" charset="0"/>
                <a:cs typeface="Times New Roman" panose="02020603050405020304" pitchFamily="18" charset="0"/>
              </a:rPr>
              <a:t/>
            </a:r>
            <a:br>
              <a:rPr lang="en-GB" altLang="en-US" sz="1600" dirty="0">
                <a:solidFill>
                  <a:srgbClr val="545454"/>
                </a:solidFill>
                <a:ea typeface="Calibri" panose="020F0502020204030204" pitchFamily="34" charset="0"/>
                <a:cs typeface="Times New Roman" panose="02020603050405020304" pitchFamily="18" charset="0"/>
              </a:rPr>
            </a:br>
            <a:endParaRPr lang="en-GB" altLang="en-US" sz="1600" b="1" dirty="0" smtClean="0">
              <a:solidFill>
                <a:srgbClr val="545454"/>
              </a:solidFill>
              <a:ea typeface="Calibri" panose="020F0502020204030204" pitchFamily="34" charset="0"/>
              <a:cs typeface="Times New Roman" panose="02020603050405020304" pitchFamily="18" charset="0"/>
            </a:endParaRPr>
          </a:p>
          <a:p>
            <a:pPr eaLnBrk="0" hangingPunct="0">
              <a:spcBef>
                <a:spcPct val="0"/>
              </a:spcBef>
              <a:buClrTx/>
              <a:buFont typeface="+mj-lt"/>
              <a:buAutoNum type="arabicPeriod"/>
            </a:pPr>
            <a:endParaRPr lang="en-GB" altLang="en-US" sz="1600" b="1" dirty="0" smtClean="0">
              <a:solidFill>
                <a:srgbClr val="545454"/>
              </a:solidFill>
              <a:latin typeface="Arial" panose="020B0604020202020204" pitchFamily="34" charset="0"/>
              <a:ea typeface="Calibri" panose="020F0502020204030204" pitchFamily="34" charset="0"/>
              <a:cs typeface="Times New Roman" panose="02020603050405020304" pitchFamily="18" charset="0"/>
            </a:endParaRPr>
          </a:p>
          <a:p>
            <a:pPr marL="0" lvl="0" indent="0" eaLnBrk="0" hangingPunct="0">
              <a:spcBef>
                <a:spcPct val="0"/>
              </a:spcBef>
              <a:buClrTx/>
              <a:buNone/>
            </a:pPr>
            <a:endParaRPr lang="en-GB" altLang="en-US" sz="1600" dirty="0" smtClean="0">
              <a:solidFill>
                <a:srgbClr val="545454"/>
              </a:solidFill>
              <a:latin typeface="Arial" panose="020B0604020202020204" pitchFamily="34" charset="0"/>
              <a:cs typeface="Times New Roman" panose="02020603050405020304" pitchFamily="18" charset="0"/>
            </a:endParaRPr>
          </a:p>
          <a:p>
            <a:pPr marL="0" lvl="0" indent="0" eaLnBrk="0" hangingPunct="0">
              <a:spcBef>
                <a:spcPct val="0"/>
              </a:spcBef>
              <a:buClrTx/>
              <a:buNone/>
            </a:pPr>
            <a:endParaRPr lang="en-GB" altLang="en-US" sz="1600" dirty="0" smtClean="0">
              <a:solidFill>
                <a:srgbClr val="545454"/>
              </a:solidFill>
              <a:latin typeface="Arial" panose="020B0604020202020204" pitchFamily="34" charset="0"/>
              <a:cs typeface="Times New Roman" panose="02020603050405020304" pitchFamily="18" charset="0"/>
            </a:endParaRPr>
          </a:p>
          <a:p>
            <a:pPr lvl="1"/>
            <a:endParaRPr lang="en-US" dirty="0" smtClean="0"/>
          </a:p>
          <a:p>
            <a:pPr lvl="1"/>
            <a:endParaRPr lang="en-US" dirty="0"/>
          </a:p>
          <a:p>
            <a:pPr lvl="1"/>
            <a:endParaRPr lang="en-US" dirty="0"/>
          </a:p>
        </p:txBody>
      </p:sp>
      <p:sp>
        <p:nvSpPr>
          <p:cNvPr id="7" name="Slide Number Placeholder 6"/>
          <p:cNvSpPr>
            <a:spLocks noGrp="1"/>
          </p:cNvSpPr>
          <p:nvPr>
            <p:ph type="sldNum" sz="quarter" idx="10"/>
          </p:nvPr>
        </p:nvSpPr>
        <p:spPr/>
        <p:txBody>
          <a:bodyPr/>
          <a:lstStyle/>
          <a:p>
            <a:pPr>
              <a:defRPr/>
            </a:pPr>
            <a:r>
              <a:rPr lang="en-GB" dirty="0" smtClean="0"/>
              <a:t>Page </a:t>
            </a:r>
            <a:fld id="{972D3839-8325-4C1B-AD26-9BF96F789BEB}" type="slidenum">
              <a:rPr lang="en-GB" smtClean="0"/>
              <a:pPr>
                <a:defRPr/>
              </a:pPr>
              <a:t>11</a:t>
            </a:fld>
            <a:endParaRPr lang="en-GB" dirty="0"/>
          </a:p>
        </p:txBody>
      </p:sp>
    </p:spTree>
    <p:extLst>
      <p:ext uri="{BB962C8B-B14F-4D97-AF65-F5344CB8AC3E}">
        <p14:creationId xmlns:p14="http://schemas.microsoft.com/office/powerpoint/2010/main" val="2741890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few areas which will be discussed  </a:t>
            </a:r>
            <a:endParaRPr lang="en-GB" dirty="0"/>
          </a:p>
        </p:txBody>
      </p:sp>
      <p:sp>
        <p:nvSpPr>
          <p:cNvPr id="3" name="Content Placeholder 2"/>
          <p:cNvSpPr>
            <a:spLocks noGrp="1"/>
          </p:cNvSpPr>
          <p:nvPr>
            <p:ph idx="1"/>
          </p:nvPr>
        </p:nvSpPr>
        <p:spPr/>
        <p:txBody>
          <a:bodyPr>
            <a:normAutofit/>
          </a:bodyPr>
          <a:lstStyle/>
          <a:p>
            <a:r>
              <a:rPr lang="en-GB" dirty="0" smtClean="0"/>
              <a:t>Cross-disciplinary </a:t>
            </a:r>
            <a:r>
              <a:rPr lang="en-GB" dirty="0"/>
              <a:t>approach to solving complex </a:t>
            </a:r>
            <a:r>
              <a:rPr lang="en-GB" dirty="0" smtClean="0"/>
              <a:t>problems.</a:t>
            </a:r>
          </a:p>
          <a:p>
            <a:pPr marL="0" indent="0">
              <a:buNone/>
            </a:pPr>
            <a:endParaRPr lang="en-GB" dirty="0" smtClean="0"/>
          </a:p>
          <a:p>
            <a:r>
              <a:rPr lang="en-GB" dirty="0" smtClean="0"/>
              <a:t>Lab skills</a:t>
            </a:r>
          </a:p>
          <a:p>
            <a:endParaRPr lang="en-GB" dirty="0" smtClean="0"/>
          </a:p>
          <a:p>
            <a:r>
              <a:rPr lang="en-GB" dirty="0" smtClean="0"/>
              <a:t>21</a:t>
            </a:r>
            <a:r>
              <a:rPr lang="en-GB" baseline="30000" dirty="0" smtClean="0"/>
              <a:t>st</a:t>
            </a:r>
            <a:r>
              <a:rPr lang="en-GB" dirty="0" smtClean="0"/>
              <a:t> century research skills</a:t>
            </a:r>
          </a:p>
          <a:p>
            <a:endParaRPr lang="en-GB" dirty="0" smtClean="0"/>
          </a:p>
          <a:p>
            <a:r>
              <a:rPr lang="en-GB" dirty="0" smtClean="0"/>
              <a:t>Systems thinking</a:t>
            </a:r>
          </a:p>
          <a:p>
            <a:endParaRPr lang="en-GB" dirty="0"/>
          </a:p>
          <a:p>
            <a:r>
              <a:rPr lang="en-GB" dirty="0" smtClean="0"/>
              <a:t>Concept based learning</a:t>
            </a:r>
          </a:p>
          <a:p>
            <a:endParaRPr lang="en-GB" dirty="0"/>
          </a:p>
          <a:p>
            <a:r>
              <a:rPr lang="en-GB" dirty="0" smtClean="0"/>
              <a:t>Innovation – how we build capacity </a:t>
            </a:r>
          </a:p>
          <a:p>
            <a:endParaRPr lang="en-GB" dirty="0"/>
          </a:p>
          <a:p>
            <a:pPr marL="0" indent="0">
              <a:buNone/>
            </a:pPr>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44616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noProof="0" dirty="0" smtClean="0"/>
              <a:t>Design technology</a:t>
            </a:r>
            <a:endParaRPr lang="en-US" noProof="0" dirty="0"/>
          </a:p>
        </p:txBody>
      </p:sp>
      <p:sp>
        <p:nvSpPr>
          <p:cNvPr id="5" name="Tijdelijke aanduiding voor inhoud 4"/>
          <p:cNvSpPr>
            <a:spLocks noGrp="1"/>
          </p:cNvSpPr>
          <p:nvPr>
            <p:ph idx="1"/>
          </p:nvPr>
        </p:nvSpPr>
        <p:spPr>
          <a:xfrm>
            <a:off x="1224962" y="2047108"/>
            <a:ext cx="7461838" cy="3901845"/>
          </a:xfrm>
        </p:spPr>
        <p:txBody>
          <a:bodyPr>
            <a:normAutofit/>
          </a:bodyPr>
          <a:lstStyle/>
          <a:p>
            <a:pPr marL="0" indent="0">
              <a:buNone/>
            </a:pPr>
            <a:r>
              <a:rPr lang="nl-NL" sz="2800" dirty="0" smtClean="0"/>
              <a:t>Curriculum review launches in Sept 2017</a:t>
            </a:r>
          </a:p>
          <a:p>
            <a:pPr marL="0" indent="0">
              <a:buNone/>
            </a:pPr>
            <a:endParaRPr lang="nl-NL" sz="2800" dirty="0"/>
          </a:p>
          <a:p>
            <a:pPr marL="0" indent="0">
              <a:buNone/>
            </a:pPr>
            <a:r>
              <a:rPr lang="nl-NL" sz="2800" dirty="0" smtClean="0"/>
              <a:t>Surveys are now open:</a:t>
            </a:r>
          </a:p>
          <a:p>
            <a:r>
              <a:rPr lang="nl-NL" sz="2400" dirty="0" smtClean="0"/>
              <a:t>Internal assessment </a:t>
            </a:r>
            <a:r>
              <a:rPr lang="nl-NL" sz="2800" dirty="0" smtClean="0"/>
              <a:t>		</a:t>
            </a:r>
            <a:r>
              <a:rPr lang="nl-NL" dirty="0" smtClean="0"/>
              <a:t>(closes Sept 2016)</a:t>
            </a:r>
          </a:p>
          <a:p>
            <a:r>
              <a:rPr lang="nl-NL" sz="2400" dirty="0" smtClean="0"/>
              <a:t>Subject content </a:t>
            </a:r>
            <a:r>
              <a:rPr lang="nl-NL" sz="2800" dirty="0" smtClean="0"/>
              <a:t>			</a:t>
            </a:r>
            <a:r>
              <a:rPr lang="nl-NL" dirty="0" smtClean="0"/>
              <a:t>(opens Sept, closes Oct)</a:t>
            </a:r>
            <a:endParaRPr lang="nl-NL" sz="2800" dirty="0" smtClean="0"/>
          </a:p>
          <a:p>
            <a:r>
              <a:rPr lang="nl-NL" sz="2400" dirty="0" smtClean="0"/>
              <a:t>Nature of design </a:t>
            </a:r>
            <a:r>
              <a:rPr lang="nl-NL" sz="2800" dirty="0" smtClean="0"/>
              <a:t>			</a:t>
            </a:r>
            <a:r>
              <a:rPr lang="nl-NL" dirty="0" smtClean="0"/>
              <a:t>(opens Oct, closes Nov)</a:t>
            </a:r>
            <a:endParaRPr lang="nl-NL" dirty="0"/>
          </a:p>
        </p:txBody>
      </p:sp>
    </p:spTree>
    <p:extLst>
      <p:ext uri="{BB962C8B-B14F-4D97-AF65-F5344CB8AC3E}">
        <p14:creationId xmlns:p14="http://schemas.microsoft.com/office/powerpoint/2010/main" val="2518657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technology</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Invitation to be part of curriculum review now released</a:t>
            </a:r>
          </a:p>
          <a:p>
            <a:pPr marL="0" indent="0">
              <a:buNone/>
            </a:pPr>
            <a:endParaRPr lang="en-GB" sz="2400" dirty="0" smtClean="0"/>
          </a:p>
          <a:p>
            <a:pPr marL="0" indent="0">
              <a:buNone/>
            </a:pPr>
            <a:r>
              <a:rPr lang="en-GB" sz="2400" dirty="0" smtClean="0"/>
              <a:t>Basecamp discussion group</a:t>
            </a:r>
          </a:p>
          <a:p>
            <a:r>
              <a:rPr lang="en-GB" sz="2400" dirty="0" smtClean="0"/>
              <a:t>Email </a:t>
            </a:r>
            <a:r>
              <a:rPr lang="en-GB" sz="2400" dirty="0" smtClean="0">
                <a:hlinkClick r:id="rId3"/>
              </a:rPr>
              <a:t>Dpdevelopment@ibo.org</a:t>
            </a:r>
            <a:r>
              <a:rPr lang="en-GB" sz="2400" dirty="0" smtClean="0"/>
              <a:t> with ‘</a:t>
            </a:r>
            <a:r>
              <a:rPr lang="en-GB" sz="2400" i="1" dirty="0" smtClean="0">
                <a:solidFill>
                  <a:srgbClr val="FF0000"/>
                </a:solidFill>
              </a:rPr>
              <a:t>DT Basecamp discussion group</a:t>
            </a:r>
            <a:r>
              <a:rPr lang="en-GB" sz="2400" dirty="0" smtClean="0"/>
              <a:t>’ in the subject title</a:t>
            </a:r>
          </a:p>
          <a:p>
            <a:pPr marL="0" indent="0">
              <a:buNone/>
            </a:pPr>
            <a:endParaRPr lang="en-GB" sz="2400" dirty="0" smtClean="0"/>
          </a:p>
          <a:p>
            <a:pPr marL="0" indent="0">
              <a:buNone/>
            </a:pPr>
            <a:r>
              <a:rPr lang="en-GB" sz="2400" dirty="0" smtClean="0"/>
              <a:t>Face-to-face curriculum review</a:t>
            </a:r>
          </a:p>
          <a:p>
            <a:r>
              <a:rPr lang="en-GB" sz="2400" dirty="0" smtClean="0"/>
              <a:t>Apply by sending CV and brief description of what you would change to </a:t>
            </a:r>
            <a:r>
              <a:rPr lang="en-GB" sz="2400" dirty="0" smtClean="0">
                <a:hlinkClick r:id="rId3"/>
              </a:rPr>
              <a:t>Dpdevelopment@ibo.org</a:t>
            </a:r>
            <a:r>
              <a:rPr lang="en-GB" sz="2400" dirty="0" smtClean="0"/>
              <a:t> with ‘</a:t>
            </a:r>
            <a:r>
              <a:rPr lang="en-GB" sz="2400" i="1" dirty="0" smtClean="0">
                <a:solidFill>
                  <a:srgbClr val="FF0000"/>
                </a:solidFill>
              </a:rPr>
              <a:t>DT curriculum review</a:t>
            </a:r>
            <a:r>
              <a:rPr lang="en-GB" sz="2400" dirty="0" smtClean="0"/>
              <a:t>’ in the subject title</a:t>
            </a:r>
            <a:endParaRPr lang="en-GB" sz="2400" dirty="0"/>
          </a:p>
        </p:txBody>
      </p:sp>
    </p:spTree>
    <p:extLst>
      <p:ext uri="{BB962C8B-B14F-4D97-AF65-F5344CB8AC3E}">
        <p14:creationId xmlns:p14="http://schemas.microsoft.com/office/powerpoint/2010/main" val="2773482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noProof="0" dirty="0" smtClean="0"/>
              <a:t>Computer science</a:t>
            </a:r>
            <a:endParaRPr lang="en-US" noProof="0" dirty="0"/>
          </a:p>
        </p:txBody>
      </p:sp>
      <p:sp>
        <p:nvSpPr>
          <p:cNvPr id="5" name="Tijdelijke aanduiding voor inhoud 4"/>
          <p:cNvSpPr>
            <a:spLocks noGrp="1"/>
          </p:cNvSpPr>
          <p:nvPr>
            <p:ph idx="1"/>
          </p:nvPr>
        </p:nvSpPr>
        <p:spPr>
          <a:xfrm>
            <a:off x="1224962" y="2047108"/>
            <a:ext cx="7461838" cy="3901845"/>
          </a:xfrm>
        </p:spPr>
        <p:txBody>
          <a:bodyPr>
            <a:normAutofit/>
          </a:bodyPr>
          <a:lstStyle/>
          <a:p>
            <a:pPr marL="0" indent="0">
              <a:buNone/>
            </a:pPr>
            <a:r>
              <a:rPr lang="nl-NL" sz="2800" dirty="0" smtClean="0"/>
              <a:t>Curriculum review paused until March 2017</a:t>
            </a:r>
          </a:p>
          <a:p>
            <a:pPr marL="0" indent="0">
              <a:buNone/>
            </a:pPr>
            <a:endParaRPr lang="nl-NL" sz="2800" dirty="0" smtClean="0"/>
          </a:p>
          <a:p>
            <a:pPr marL="0" indent="0">
              <a:buNone/>
            </a:pPr>
            <a:r>
              <a:rPr lang="nl-NL" sz="2800" dirty="0" smtClean="0"/>
              <a:t>ERC report available on the OCC homepage</a:t>
            </a:r>
          </a:p>
          <a:p>
            <a:pPr marL="0" indent="0">
              <a:buNone/>
            </a:pPr>
            <a:endParaRPr lang="nl-NL" sz="2800" dirty="0"/>
          </a:p>
          <a:p>
            <a:pPr marL="0" indent="0">
              <a:buNone/>
            </a:pPr>
            <a:r>
              <a:rPr lang="nl-NL" sz="2800" dirty="0" smtClean="0"/>
              <a:t>Computer science to be grounded in “Nature of Computing” and Computational thinking</a:t>
            </a:r>
            <a:endParaRPr lang="nl-NL" sz="2800" dirty="0"/>
          </a:p>
        </p:txBody>
      </p:sp>
    </p:spTree>
    <p:extLst>
      <p:ext uri="{BB962C8B-B14F-4D97-AF65-F5344CB8AC3E}">
        <p14:creationId xmlns:p14="http://schemas.microsoft.com/office/powerpoint/2010/main" val="2294897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science</a:t>
            </a:r>
            <a:endParaRPr lang="en-GB" dirty="0"/>
          </a:p>
        </p:txBody>
      </p:sp>
      <p:sp>
        <p:nvSpPr>
          <p:cNvPr id="3" name="Content Placeholder 2"/>
          <p:cNvSpPr>
            <a:spLocks noGrp="1"/>
          </p:cNvSpPr>
          <p:nvPr>
            <p:ph idx="1"/>
          </p:nvPr>
        </p:nvSpPr>
        <p:spPr>
          <a:xfrm>
            <a:off x="3457184" y="1628384"/>
            <a:ext cx="5229616" cy="4562943"/>
          </a:xfrm>
        </p:spPr>
        <p:txBody>
          <a:bodyPr>
            <a:normAutofit/>
          </a:bodyPr>
          <a:lstStyle/>
          <a:p>
            <a:endParaRPr lang="en-GB" dirty="0"/>
          </a:p>
          <a:p>
            <a:r>
              <a:rPr lang="en-US" dirty="0"/>
              <a:t>Computer Science - </a:t>
            </a:r>
            <a:r>
              <a:rPr lang="en-US" dirty="0" smtClean="0"/>
              <a:t>grounded </a:t>
            </a:r>
            <a:r>
              <a:rPr lang="en-US" dirty="0"/>
              <a:t>in computational thinking and programming</a:t>
            </a:r>
            <a:r>
              <a:rPr lang="en-US" dirty="0" smtClean="0"/>
              <a:t>.</a:t>
            </a:r>
          </a:p>
          <a:p>
            <a:pPr marL="0" indent="0">
              <a:buNone/>
            </a:pPr>
            <a:r>
              <a:rPr lang="en-US" dirty="0" smtClean="0"/>
              <a:t> </a:t>
            </a:r>
          </a:p>
          <a:p>
            <a:r>
              <a:rPr lang="en-US" dirty="0" smtClean="0"/>
              <a:t>Information </a:t>
            </a:r>
            <a:r>
              <a:rPr lang="en-US" dirty="0"/>
              <a:t>Technology - </a:t>
            </a:r>
            <a:r>
              <a:rPr lang="en-US" dirty="0" smtClean="0"/>
              <a:t>the </a:t>
            </a:r>
            <a:r>
              <a:rPr lang="en-US" dirty="0"/>
              <a:t>study, design, development, implementation, support or maintenance of computer-based information systems, for people/machines to organize, process, share, and/or store information in various forms. </a:t>
            </a:r>
            <a:endParaRPr lang="en-US" dirty="0" smtClean="0"/>
          </a:p>
          <a:p>
            <a:pPr marL="0" indent="0">
              <a:buNone/>
            </a:pPr>
            <a:endParaRPr lang="en-US" dirty="0"/>
          </a:p>
          <a:p>
            <a:r>
              <a:rPr lang="en-US" dirty="0" smtClean="0"/>
              <a:t>Technology </a:t>
            </a:r>
            <a:r>
              <a:rPr lang="en-US" dirty="0"/>
              <a:t>Literacy (in a computational context) </a:t>
            </a:r>
            <a:r>
              <a:rPr lang="en-US" dirty="0" smtClean="0"/>
              <a:t>the </a:t>
            </a:r>
            <a:r>
              <a:rPr lang="en-US" dirty="0"/>
              <a:t>ability to combine, adapt to and develop new technologies as needed. </a:t>
            </a:r>
          </a:p>
          <a:p>
            <a:endParaRPr lang="en-GB" dirty="0"/>
          </a:p>
        </p:txBody>
      </p:sp>
      <p:grpSp>
        <p:nvGrpSpPr>
          <p:cNvPr id="6" name="Group 5"/>
          <p:cNvGrpSpPr/>
          <p:nvPr/>
        </p:nvGrpSpPr>
        <p:grpSpPr>
          <a:xfrm>
            <a:off x="402638" y="2790289"/>
            <a:ext cx="3179805" cy="2900228"/>
            <a:chOff x="411892" y="2207231"/>
            <a:chExt cx="3179805" cy="2900228"/>
          </a:xfrm>
        </p:grpSpPr>
        <p:pic>
          <p:nvPicPr>
            <p:cNvPr id="4" name="Picture 3"/>
            <p:cNvPicPr>
              <a:picLocks noChangeAspect="1"/>
            </p:cNvPicPr>
            <p:nvPr/>
          </p:nvPicPr>
          <p:blipFill rotWithShape="1">
            <a:blip r:embed="rId2"/>
            <a:srcRect l="38671" t="14210" r="21658" b="22761"/>
            <a:stretch/>
          </p:blipFill>
          <p:spPr>
            <a:xfrm>
              <a:off x="510746" y="2207231"/>
              <a:ext cx="2767913" cy="2710249"/>
            </a:xfrm>
            <a:prstGeom prst="rect">
              <a:avLst/>
            </a:prstGeom>
          </p:spPr>
        </p:pic>
        <p:sp>
          <p:nvSpPr>
            <p:cNvPr id="5" name="TextBox 4"/>
            <p:cNvSpPr txBox="1"/>
            <p:nvPr/>
          </p:nvSpPr>
          <p:spPr>
            <a:xfrm>
              <a:off x="411892" y="4768905"/>
              <a:ext cx="3179805" cy="338554"/>
            </a:xfrm>
            <a:prstGeom prst="rect">
              <a:avLst/>
            </a:prstGeom>
            <a:noFill/>
          </p:spPr>
          <p:txBody>
            <a:bodyPr wrap="square" rtlCol="0">
              <a:spAutoFit/>
            </a:bodyPr>
            <a:lstStyle/>
            <a:p>
              <a:pPr algn="ctr"/>
              <a:r>
                <a:rPr lang="en-GB" sz="1600" dirty="0" smtClean="0"/>
                <a:t>Three dimensions of computing</a:t>
              </a:r>
              <a:endParaRPr lang="en-GB" sz="1600" dirty="0"/>
            </a:p>
          </p:txBody>
        </p:sp>
      </p:grpSp>
    </p:spTree>
    <p:extLst>
      <p:ext uri="{BB962C8B-B14F-4D97-AF65-F5344CB8AC3E}">
        <p14:creationId xmlns:p14="http://schemas.microsoft.com/office/powerpoint/2010/main" val="4218889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science</a:t>
            </a:r>
            <a:endParaRPr lang="en-GB" dirty="0"/>
          </a:p>
        </p:txBody>
      </p:sp>
      <p:sp>
        <p:nvSpPr>
          <p:cNvPr id="3" name="Content Placeholder 2"/>
          <p:cNvSpPr>
            <a:spLocks noGrp="1"/>
          </p:cNvSpPr>
          <p:nvPr>
            <p:ph idx="1"/>
          </p:nvPr>
        </p:nvSpPr>
        <p:spPr>
          <a:xfrm>
            <a:off x="1224962" y="1891431"/>
            <a:ext cx="7461838" cy="4299896"/>
          </a:xfrm>
        </p:spPr>
        <p:txBody>
          <a:bodyPr>
            <a:normAutofit lnSpcReduction="10000"/>
          </a:bodyPr>
          <a:lstStyle/>
          <a:p>
            <a:pPr marL="0" indent="0">
              <a:buNone/>
            </a:pPr>
            <a:r>
              <a:rPr lang="en-US" dirty="0"/>
              <a:t>"Computational Thinking is the thought processes involved in formulating problems and their solutions so that the solutions are represented in a form that can be effectively carried out by an information-processing agent." </a:t>
            </a:r>
          </a:p>
          <a:p>
            <a:pPr marL="0" indent="0" algn="r">
              <a:buNone/>
            </a:pPr>
            <a:r>
              <a:rPr lang="en-GB" dirty="0"/>
              <a:t>Cuny, Snyder, Wing </a:t>
            </a:r>
          </a:p>
          <a:p>
            <a:pPr marL="0" indent="0">
              <a:buNone/>
            </a:pPr>
            <a:endParaRPr lang="en-US" dirty="0" smtClean="0"/>
          </a:p>
          <a:p>
            <a:pPr marL="0" indent="0">
              <a:buNone/>
            </a:pPr>
            <a:r>
              <a:rPr lang="en-US" dirty="0" smtClean="0"/>
              <a:t>Computational </a:t>
            </a:r>
            <a:r>
              <a:rPr lang="en-US" dirty="0"/>
              <a:t>thinking addresses aspects of: </a:t>
            </a:r>
          </a:p>
          <a:p>
            <a:pPr marL="0" indent="0">
              <a:buNone/>
            </a:pPr>
            <a:r>
              <a:rPr lang="en-US" dirty="0" smtClean="0"/>
              <a:t>	a</a:t>
            </a:r>
            <a:r>
              <a:rPr lang="en-US" dirty="0"/>
              <a:t>) decomposition and (re-composition) synthesis </a:t>
            </a:r>
          </a:p>
          <a:p>
            <a:pPr marL="0" indent="0">
              <a:buNone/>
            </a:pPr>
            <a:r>
              <a:rPr lang="en-US" dirty="0" smtClean="0"/>
              <a:t>	b</a:t>
            </a:r>
            <a:r>
              <a:rPr lang="en-US" dirty="0"/>
              <a:t>) pattern recognition and pattern generalization </a:t>
            </a:r>
          </a:p>
          <a:p>
            <a:pPr marL="0" indent="0">
              <a:buNone/>
            </a:pPr>
            <a:r>
              <a:rPr lang="en-GB" dirty="0" smtClean="0"/>
              <a:t>	c</a:t>
            </a:r>
            <a:r>
              <a:rPr lang="en-GB" dirty="0"/>
              <a:t>) abstract thinking </a:t>
            </a:r>
          </a:p>
          <a:p>
            <a:pPr marL="288000" lvl="1" indent="0">
              <a:buNone/>
            </a:pPr>
            <a:r>
              <a:rPr lang="en-GB" dirty="0" smtClean="0"/>
              <a:t>	d</a:t>
            </a:r>
            <a:r>
              <a:rPr lang="en-GB" dirty="0"/>
              <a:t>) algorithm design </a:t>
            </a:r>
          </a:p>
          <a:p>
            <a:endParaRPr lang="en-GB" dirty="0"/>
          </a:p>
          <a:p>
            <a:pPr marL="0" indent="0">
              <a:buNone/>
            </a:pPr>
            <a:r>
              <a:rPr lang="en-US" dirty="0" smtClean="0"/>
              <a:t>Computational </a:t>
            </a:r>
            <a:r>
              <a:rPr lang="en-US" dirty="0"/>
              <a:t>Thinking includes algorithmic thinking, recursive thinking, logical thinking, procedural thinking, and digital design thinking. </a:t>
            </a:r>
            <a:endParaRPr lang="en-GB" dirty="0"/>
          </a:p>
        </p:txBody>
      </p:sp>
    </p:spTree>
    <p:extLst>
      <p:ext uri="{BB962C8B-B14F-4D97-AF65-F5344CB8AC3E}">
        <p14:creationId xmlns:p14="http://schemas.microsoft.com/office/powerpoint/2010/main" val="164233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science timeline</a:t>
            </a:r>
            <a:endParaRPr lang="en-GB" dirty="0"/>
          </a:p>
        </p:txBody>
      </p:sp>
      <p:graphicFrame>
        <p:nvGraphicFramePr>
          <p:cNvPr id="4" name="Content Placeholder 3"/>
          <p:cNvGraphicFramePr>
            <a:graphicFrameLocks noGrp="1"/>
          </p:cNvGraphicFramePr>
          <p:nvPr>
            <p:ph idx="1"/>
            <p:extLst/>
          </p:nvPr>
        </p:nvGraphicFramePr>
        <p:xfrm>
          <a:off x="413360" y="1810492"/>
          <a:ext cx="8260914" cy="4171059"/>
        </p:xfrm>
        <a:graphic>
          <a:graphicData uri="http://schemas.openxmlformats.org/drawingml/2006/table">
            <a:tbl>
              <a:tblPr firstRow="1" bandRow="1">
                <a:tableStyleId>{5C22544A-7EE6-4342-B048-85BDC9FD1C3A}</a:tableStyleId>
              </a:tblPr>
              <a:tblGrid>
                <a:gridCol w="3645073"/>
                <a:gridCol w="3419605"/>
                <a:gridCol w="1196236"/>
              </a:tblGrid>
              <a:tr h="394089">
                <a:tc>
                  <a:txBody>
                    <a:bodyPr/>
                    <a:lstStyle/>
                    <a:p>
                      <a:r>
                        <a:rPr lang="en-GB" sz="1400" dirty="0" smtClean="0"/>
                        <a:t>Teaching year</a:t>
                      </a:r>
                      <a:endParaRPr lang="en-GB" sz="1400" dirty="0"/>
                    </a:p>
                  </a:txBody>
                  <a:tcPr/>
                </a:tc>
                <a:tc>
                  <a:txBody>
                    <a:bodyPr/>
                    <a:lstStyle/>
                    <a:p>
                      <a:r>
                        <a:rPr lang="en-GB" sz="1400" dirty="0" smtClean="0"/>
                        <a:t>Curriculum review activity</a:t>
                      </a:r>
                      <a:endParaRPr lang="en-GB" sz="1400" dirty="0"/>
                    </a:p>
                  </a:txBody>
                  <a:tcPr/>
                </a:tc>
                <a:tc>
                  <a:txBody>
                    <a:bodyPr/>
                    <a:lstStyle/>
                    <a:p>
                      <a:pPr algn="ctr"/>
                      <a:r>
                        <a:rPr lang="en-GB" sz="1400" dirty="0" smtClean="0"/>
                        <a:t>Timescale</a:t>
                      </a:r>
                      <a:endParaRPr lang="en-GB" sz="1400" dirty="0"/>
                    </a:p>
                  </a:txBody>
                  <a:tcPr/>
                </a:tc>
              </a:tr>
              <a:tr h="407922">
                <a:tc>
                  <a:txBody>
                    <a:bodyPr/>
                    <a:lstStyle/>
                    <a:p>
                      <a:r>
                        <a:rPr lang="en-GB" sz="1600" dirty="0" smtClean="0"/>
                        <a:t>T3 – Evaluation</a:t>
                      </a:r>
                      <a:r>
                        <a:rPr lang="en-GB" sz="1600" baseline="0" dirty="0" smtClean="0"/>
                        <a:t> and development</a:t>
                      </a:r>
                      <a:endParaRPr lang="en-GB" sz="1600" dirty="0"/>
                    </a:p>
                  </a:txBody>
                  <a:tcPr/>
                </a:tc>
                <a:tc>
                  <a:txBody>
                    <a:bodyPr/>
                    <a:lstStyle/>
                    <a:p>
                      <a:r>
                        <a:rPr lang="en-GB" sz="1600" dirty="0" smtClean="0"/>
                        <a:t>ERC meeting and IRC meeting 2</a:t>
                      </a:r>
                      <a:endParaRPr lang="en-GB" sz="1600" dirty="0"/>
                    </a:p>
                  </a:txBody>
                  <a:tcPr/>
                </a:tc>
                <a:tc>
                  <a:txBody>
                    <a:bodyPr/>
                    <a:lstStyle/>
                    <a:p>
                      <a:pPr algn="ctr"/>
                      <a:r>
                        <a:rPr lang="en-GB" sz="1600" dirty="0" smtClean="0"/>
                        <a:t>2015/16</a:t>
                      </a:r>
                      <a:endParaRPr lang="en-GB" sz="1600" dirty="0"/>
                    </a:p>
                  </a:txBody>
                  <a:tcPr/>
                </a:tc>
              </a:tr>
              <a:tr h="407922">
                <a:tc>
                  <a:txBody>
                    <a:bodyPr/>
                    <a:lstStyle/>
                    <a:p>
                      <a:r>
                        <a:rPr lang="en-GB" sz="1600" dirty="0" smtClean="0"/>
                        <a:t>T3 – Extended development phase</a:t>
                      </a:r>
                      <a:endParaRPr lang="en-GB" sz="1600" dirty="0"/>
                    </a:p>
                  </a:txBody>
                  <a:tcPr/>
                </a:tc>
                <a:tc>
                  <a:txBody>
                    <a:bodyPr/>
                    <a:lstStyle/>
                    <a:p>
                      <a:r>
                        <a:rPr lang="en-GB" sz="1600" dirty="0" smtClean="0"/>
                        <a:t>IRC meeting 3 and 1</a:t>
                      </a:r>
                      <a:r>
                        <a:rPr lang="en-GB" sz="1600" baseline="30000" dirty="0" smtClean="0"/>
                        <a:t>st</a:t>
                      </a:r>
                      <a:r>
                        <a:rPr lang="en-GB" sz="1600" dirty="0" smtClean="0"/>
                        <a:t> CR meeting</a:t>
                      </a:r>
                      <a:endParaRPr lang="en-GB" sz="1600" dirty="0"/>
                    </a:p>
                  </a:txBody>
                  <a:tcPr/>
                </a:tc>
                <a:tc>
                  <a:txBody>
                    <a:bodyPr/>
                    <a:lstStyle/>
                    <a:p>
                      <a:pPr algn="ctr"/>
                      <a:r>
                        <a:rPr lang="en-GB" sz="1600" dirty="0" smtClean="0"/>
                        <a:t>2016/17</a:t>
                      </a:r>
                      <a:endParaRPr lang="en-GB" sz="1600" dirty="0"/>
                    </a:p>
                  </a:txBody>
                  <a:tcPr/>
                </a:tc>
              </a:tr>
              <a:tr h="407922">
                <a:tc>
                  <a:txBody>
                    <a:bodyPr/>
                    <a:lstStyle/>
                    <a:p>
                      <a:r>
                        <a:rPr lang="en-GB" sz="1600" dirty="0" smtClean="0"/>
                        <a:t>T4 – development</a:t>
                      </a:r>
                      <a:endParaRPr lang="en-GB" sz="1600" dirty="0"/>
                    </a:p>
                  </a:txBody>
                  <a:tcPr/>
                </a:tc>
                <a:tc>
                  <a:txBody>
                    <a:bodyPr/>
                    <a:lstStyle/>
                    <a:p>
                      <a:r>
                        <a:rPr lang="en-GB" sz="1600" dirty="0" smtClean="0"/>
                        <a:t>2</a:t>
                      </a:r>
                      <a:r>
                        <a:rPr lang="en-GB" sz="1600" baseline="30000" dirty="0" smtClean="0"/>
                        <a:t>nd</a:t>
                      </a:r>
                      <a:r>
                        <a:rPr lang="en-GB" sz="1600" dirty="0" smtClean="0"/>
                        <a:t> and 3</a:t>
                      </a:r>
                      <a:r>
                        <a:rPr lang="en-GB" sz="1600" baseline="30000" dirty="0" smtClean="0"/>
                        <a:t>rd</a:t>
                      </a:r>
                      <a:r>
                        <a:rPr lang="en-GB" sz="1600" dirty="0" smtClean="0"/>
                        <a:t> CR meeting</a:t>
                      </a:r>
                      <a:endParaRPr lang="en-GB" sz="1600" dirty="0"/>
                    </a:p>
                  </a:txBody>
                  <a:tcPr/>
                </a:tc>
                <a:tc>
                  <a:txBody>
                    <a:bodyPr/>
                    <a:lstStyle/>
                    <a:p>
                      <a:pPr algn="ctr"/>
                      <a:r>
                        <a:rPr lang="en-GB" sz="1600" dirty="0" smtClean="0"/>
                        <a:t>2017/18</a:t>
                      </a:r>
                      <a:endParaRPr lang="en-GB" sz="1600" dirty="0"/>
                    </a:p>
                  </a:txBody>
                  <a:tcPr/>
                </a:tc>
              </a:tr>
              <a:tr h="407922">
                <a:tc>
                  <a:txBody>
                    <a:bodyPr/>
                    <a:lstStyle/>
                    <a:p>
                      <a:r>
                        <a:rPr lang="en-GB" sz="1600" dirty="0" smtClean="0"/>
                        <a:t>T5 – development</a:t>
                      </a:r>
                      <a:endParaRPr lang="en-GB" sz="1600" dirty="0"/>
                    </a:p>
                  </a:txBody>
                  <a:tcPr/>
                </a:tc>
                <a:tc>
                  <a:txBody>
                    <a:bodyPr/>
                    <a:lstStyle/>
                    <a:p>
                      <a:r>
                        <a:rPr lang="en-GB" sz="1600" dirty="0" smtClean="0"/>
                        <a:t>Assessment</a:t>
                      </a:r>
                      <a:r>
                        <a:rPr lang="en-GB" sz="1600" baseline="0" dirty="0" smtClean="0"/>
                        <a:t> trial</a:t>
                      </a:r>
                    </a:p>
                    <a:p>
                      <a:r>
                        <a:rPr lang="en-GB" sz="1600" baseline="0" dirty="0" smtClean="0"/>
                        <a:t>4</a:t>
                      </a:r>
                      <a:r>
                        <a:rPr lang="en-GB" sz="1600" baseline="30000" dirty="0" smtClean="0"/>
                        <a:t>th</a:t>
                      </a:r>
                      <a:r>
                        <a:rPr lang="en-GB" sz="1600" baseline="0" dirty="0" smtClean="0"/>
                        <a:t> and 5</a:t>
                      </a:r>
                      <a:r>
                        <a:rPr lang="en-GB" sz="1600" baseline="30000" dirty="0" smtClean="0"/>
                        <a:t>th</a:t>
                      </a:r>
                      <a:r>
                        <a:rPr lang="en-GB" sz="1600" baseline="0" dirty="0" smtClean="0"/>
                        <a:t> CR meeting</a:t>
                      </a:r>
                      <a:endParaRPr lang="en-GB" sz="1600" dirty="0"/>
                    </a:p>
                  </a:txBody>
                  <a:tcPr/>
                </a:tc>
                <a:tc>
                  <a:txBody>
                    <a:bodyPr/>
                    <a:lstStyle/>
                    <a:p>
                      <a:pPr algn="ctr"/>
                      <a:r>
                        <a:rPr lang="en-GB" sz="1600" dirty="0" smtClean="0"/>
                        <a:t>2018/19</a:t>
                      </a:r>
                      <a:endParaRPr lang="en-GB" sz="1600" dirty="0"/>
                    </a:p>
                  </a:txBody>
                  <a:tcPr/>
                </a:tc>
              </a:tr>
              <a:tr h="407922">
                <a:tc>
                  <a:txBody>
                    <a:bodyPr/>
                    <a:lstStyle/>
                    <a:p>
                      <a:r>
                        <a:rPr lang="en-GB" sz="1600" dirty="0" smtClean="0"/>
                        <a:t>T6 – Development</a:t>
                      </a:r>
                      <a:endParaRPr lang="en-GB" sz="1600" dirty="0"/>
                    </a:p>
                  </a:txBody>
                  <a:tcPr/>
                </a:tc>
                <a:tc>
                  <a:txBody>
                    <a:bodyPr/>
                    <a:lstStyle/>
                    <a:p>
                      <a:r>
                        <a:rPr lang="en-GB" sz="1600" dirty="0" smtClean="0"/>
                        <a:t>6</a:t>
                      </a:r>
                      <a:r>
                        <a:rPr lang="en-GB" sz="1600" baseline="30000" dirty="0" smtClean="0"/>
                        <a:t>th</a:t>
                      </a:r>
                      <a:r>
                        <a:rPr lang="en-GB" sz="1600" dirty="0" smtClean="0"/>
                        <a:t> CR meeting (TSM)</a:t>
                      </a:r>
                    </a:p>
                    <a:p>
                      <a:r>
                        <a:rPr lang="en-GB" sz="1600" dirty="0" smtClean="0"/>
                        <a:t>Guide</a:t>
                      </a:r>
                      <a:r>
                        <a:rPr lang="en-GB" sz="1600" baseline="0" dirty="0" smtClean="0"/>
                        <a:t> completed</a:t>
                      </a:r>
                      <a:endParaRPr lang="en-GB" sz="1600" dirty="0"/>
                    </a:p>
                  </a:txBody>
                  <a:tcPr/>
                </a:tc>
                <a:tc>
                  <a:txBody>
                    <a:bodyPr/>
                    <a:lstStyle/>
                    <a:p>
                      <a:pPr algn="ctr"/>
                      <a:r>
                        <a:rPr lang="en-GB" sz="1600" dirty="0" smtClean="0"/>
                        <a:t>2019/20</a:t>
                      </a:r>
                      <a:endParaRPr lang="en-GB" sz="1600" dirty="0"/>
                    </a:p>
                  </a:txBody>
                  <a:tcPr/>
                </a:tc>
              </a:tr>
              <a:tr h="407922">
                <a:tc>
                  <a:txBody>
                    <a:bodyPr/>
                    <a:lstStyle/>
                    <a:p>
                      <a:r>
                        <a:rPr lang="en-GB" sz="1600" dirty="0" smtClean="0"/>
                        <a:t>T7 – Development</a:t>
                      </a:r>
                      <a:r>
                        <a:rPr lang="en-GB" sz="1600" baseline="0" dirty="0" smtClean="0"/>
                        <a:t> and publication</a:t>
                      </a:r>
                      <a:endParaRPr lang="en-GB" sz="1600" dirty="0"/>
                    </a:p>
                  </a:txBody>
                  <a:tcPr/>
                </a:tc>
                <a:tc>
                  <a:txBody>
                    <a:bodyPr/>
                    <a:lstStyle/>
                    <a:p>
                      <a:r>
                        <a:rPr lang="en-GB" sz="1600" dirty="0" smtClean="0"/>
                        <a:t>Guide published</a:t>
                      </a:r>
                    </a:p>
                    <a:p>
                      <a:r>
                        <a:rPr lang="en-GB" sz="1600" dirty="0" smtClean="0"/>
                        <a:t>SSS workshops</a:t>
                      </a:r>
                      <a:endParaRPr lang="en-GB" sz="1600" dirty="0"/>
                    </a:p>
                  </a:txBody>
                  <a:tcPr/>
                </a:tc>
                <a:tc>
                  <a:txBody>
                    <a:bodyPr/>
                    <a:lstStyle/>
                    <a:p>
                      <a:pPr algn="ctr"/>
                      <a:r>
                        <a:rPr lang="en-GB" sz="1600" dirty="0" smtClean="0"/>
                        <a:t>2020/21</a:t>
                      </a:r>
                      <a:endParaRPr lang="en-GB" sz="1600" dirty="0"/>
                    </a:p>
                  </a:txBody>
                  <a:tcPr/>
                </a:tc>
              </a:tr>
              <a:tr h="407922">
                <a:tc>
                  <a:txBody>
                    <a:bodyPr/>
                    <a:lstStyle/>
                    <a:p>
                      <a:r>
                        <a:rPr lang="en-GB" sz="1600" dirty="0" smtClean="0"/>
                        <a:t>T1 – Implementation</a:t>
                      </a:r>
                      <a:endParaRPr lang="en-GB" sz="1600" dirty="0"/>
                    </a:p>
                  </a:txBody>
                  <a:tcPr/>
                </a:tc>
                <a:tc>
                  <a:txBody>
                    <a:bodyPr/>
                    <a:lstStyle/>
                    <a:p>
                      <a:r>
                        <a:rPr lang="en-GB" sz="1600" dirty="0" smtClean="0"/>
                        <a:t>1</a:t>
                      </a:r>
                      <a:r>
                        <a:rPr lang="en-GB" sz="1600" baseline="30000" dirty="0" smtClean="0"/>
                        <a:t>st</a:t>
                      </a:r>
                      <a:r>
                        <a:rPr lang="en-GB" sz="1600" dirty="0" smtClean="0"/>
                        <a:t> teaching</a:t>
                      </a:r>
                      <a:endParaRPr lang="en-GB" sz="1600" dirty="0"/>
                    </a:p>
                  </a:txBody>
                  <a:tcPr/>
                </a:tc>
                <a:tc>
                  <a:txBody>
                    <a:bodyPr/>
                    <a:lstStyle/>
                    <a:p>
                      <a:pPr algn="ctr"/>
                      <a:r>
                        <a:rPr lang="en-GB" sz="1600" dirty="0" smtClean="0"/>
                        <a:t>2021/22</a:t>
                      </a:r>
                      <a:endParaRPr lang="en-GB" sz="1600" dirty="0"/>
                    </a:p>
                  </a:txBody>
                  <a:tcPr/>
                </a:tc>
              </a:tr>
              <a:tr h="407922">
                <a:tc>
                  <a:txBody>
                    <a:bodyPr/>
                    <a:lstStyle/>
                    <a:p>
                      <a:r>
                        <a:rPr lang="en-GB" sz="1600" dirty="0" smtClean="0"/>
                        <a:t>T2 - Evaluation</a:t>
                      </a:r>
                      <a:endParaRPr lang="en-GB" sz="1600" dirty="0"/>
                    </a:p>
                  </a:txBody>
                  <a:tcPr/>
                </a:tc>
                <a:tc>
                  <a:txBody>
                    <a:bodyPr/>
                    <a:lstStyle/>
                    <a:p>
                      <a:r>
                        <a:rPr lang="en-GB" sz="1600" dirty="0" smtClean="0"/>
                        <a:t>1</a:t>
                      </a:r>
                      <a:r>
                        <a:rPr lang="en-GB" sz="1600" baseline="30000" dirty="0" smtClean="0"/>
                        <a:t>st</a:t>
                      </a:r>
                      <a:r>
                        <a:rPr lang="en-GB" sz="1600" dirty="0" smtClean="0"/>
                        <a:t> exams</a:t>
                      </a:r>
                      <a:endParaRPr lang="en-GB" sz="1600" dirty="0"/>
                    </a:p>
                  </a:txBody>
                  <a:tcPr/>
                </a:tc>
                <a:tc>
                  <a:txBody>
                    <a:bodyPr/>
                    <a:lstStyle/>
                    <a:p>
                      <a:pPr algn="ctr"/>
                      <a:r>
                        <a:rPr lang="en-GB" sz="1600" dirty="0" smtClean="0"/>
                        <a:t>2022/23</a:t>
                      </a:r>
                      <a:endParaRPr lang="en-GB" sz="1600" dirty="0"/>
                    </a:p>
                  </a:txBody>
                  <a:tcPr/>
                </a:tc>
              </a:tr>
            </a:tbl>
          </a:graphicData>
        </a:graphic>
      </p:graphicFrame>
    </p:spTree>
    <p:extLst>
      <p:ext uri="{BB962C8B-B14F-4D97-AF65-F5344CB8AC3E}">
        <p14:creationId xmlns:p14="http://schemas.microsoft.com/office/powerpoint/2010/main" val="4159061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science</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Invitation to be part of curriculum review now released</a:t>
            </a:r>
          </a:p>
          <a:p>
            <a:pPr marL="0" indent="0">
              <a:buNone/>
            </a:pPr>
            <a:endParaRPr lang="en-GB" sz="2400" dirty="0" smtClean="0"/>
          </a:p>
          <a:p>
            <a:pPr marL="0" indent="0">
              <a:buNone/>
            </a:pPr>
            <a:r>
              <a:rPr lang="en-GB" sz="2400" dirty="0" smtClean="0"/>
              <a:t>Basecamp discussion group</a:t>
            </a:r>
          </a:p>
          <a:p>
            <a:r>
              <a:rPr lang="en-GB" sz="2400" dirty="0" smtClean="0"/>
              <a:t>Email </a:t>
            </a:r>
            <a:r>
              <a:rPr lang="en-GB" sz="2400" dirty="0" smtClean="0">
                <a:hlinkClick r:id="rId2"/>
              </a:rPr>
              <a:t>Dpdevelopment@ibo.org</a:t>
            </a:r>
            <a:r>
              <a:rPr lang="en-GB" sz="2400" dirty="0" smtClean="0"/>
              <a:t> with ‘</a:t>
            </a:r>
            <a:r>
              <a:rPr lang="en-GB" sz="2400" i="1" dirty="0" smtClean="0">
                <a:solidFill>
                  <a:srgbClr val="FF0000"/>
                </a:solidFill>
              </a:rPr>
              <a:t>CS Basecamp discussion group</a:t>
            </a:r>
            <a:r>
              <a:rPr lang="en-GB" sz="2400" dirty="0" smtClean="0"/>
              <a:t>’ in the subject title</a:t>
            </a:r>
          </a:p>
          <a:p>
            <a:pPr marL="0" indent="0">
              <a:buNone/>
            </a:pPr>
            <a:endParaRPr lang="en-GB" sz="2400" dirty="0" smtClean="0"/>
          </a:p>
          <a:p>
            <a:pPr marL="0" indent="0">
              <a:buNone/>
            </a:pPr>
            <a:r>
              <a:rPr lang="en-GB" sz="2400" dirty="0" smtClean="0"/>
              <a:t>Face-to-face curriculum review</a:t>
            </a:r>
          </a:p>
          <a:p>
            <a:r>
              <a:rPr lang="en-GB" sz="2400" dirty="0" smtClean="0"/>
              <a:t>Apply by sending CV and brief description of what you would change to </a:t>
            </a:r>
            <a:r>
              <a:rPr lang="en-GB" sz="2400" dirty="0" smtClean="0">
                <a:hlinkClick r:id="rId2"/>
              </a:rPr>
              <a:t>Dpdevelopment@ibo.org</a:t>
            </a:r>
            <a:r>
              <a:rPr lang="en-GB" sz="2400" dirty="0" smtClean="0"/>
              <a:t> with ‘</a:t>
            </a:r>
            <a:r>
              <a:rPr lang="en-GB" sz="2400" i="1" dirty="0" smtClean="0">
                <a:solidFill>
                  <a:srgbClr val="FF0000"/>
                </a:solidFill>
              </a:rPr>
              <a:t>CS curriculum review</a:t>
            </a:r>
            <a:r>
              <a:rPr lang="en-GB" sz="2400" dirty="0" smtClean="0"/>
              <a:t>’ in the subject title</a:t>
            </a:r>
            <a:endParaRPr lang="en-GB" sz="2400" dirty="0"/>
          </a:p>
        </p:txBody>
      </p:sp>
    </p:spTree>
    <p:extLst>
      <p:ext uri="{BB962C8B-B14F-4D97-AF65-F5344CB8AC3E}">
        <p14:creationId xmlns:p14="http://schemas.microsoft.com/office/powerpoint/2010/main" val="343399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noProof="0" dirty="0" smtClean="0"/>
              <a:t>Diploma Programme curricular updates </a:t>
            </a:r>
            <a:r>
              <a:rPr lang="en-US" dirty="0" smtClean="0"/>
              <a:t>in</a:t>
            </a:r>
            <a:r>
              <a:rPr lang="en-US" noProof="0" dirty="0" smtClean="0"/>
              <a:t> sciences and mathematics</a:t>
            </a:r>
            <a:endParaRPr lang="en-US" noProof="0" dirty="0"/>
          </a:p>
        </p:txBody>
      </p:sp>
      <p:sp>
        <p:nvSpPr>
          <p:cNvPr id="5" name="Subtitel 4"/>
          <p:cNvSpPr>
            <a:spLocks noGrp="1"/>
          </p:cNvSpPr>
          <p:nvPr>
            <p:ph type="subTitle" idx="1"/>
          </p:nvPr>
        </p:nvSpPr>
        <p:spPr>
          <a:xfrm>
            <a:off x="540327" y="4792133"/>
            <a:ext cx="8603673" cy="1329533"/>
          </a:xfrm>
        </p:spPr>
        <p:txBody>
          <a:bodyPr>
            <a:noAutofit/>
          </a:bodyPr>
          <a:lstStyle/>
          <a:p>
            <a:pPr algn="l"/>
            <a:r>
              <a:rPr lang="en-US" sz="1400" dirty="0" smtClean="0"/>
              <a:t>Oksana Jajecznyk</a:t>
            </a:r>
          </a:p>
          <a:p>
            <a:pPr algn="l"/>
            <a:r>
              <a:rPr lang="en-US" sz="1400" i="1" dirty="0" smtClean="0"/>
              <a:t>Head of curriculum development DP/CP</a:t>
            </a:r>
            <a:endParaRPr lang="en-US" sz="1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Information technology in a global society</a:t>
            </a:r>
            <a:endParaRPr lang="en-GB" dirty="0"/>
          </a:p>
        </p:txBody>
      </p:sp>
      <p:sp>
        <p:nvSpPr>
          <p:cNvPr id="3" name="Content Placeholder 2"/>
          <p:cNvSpPr>
            <a:spLocks noGrp="1"/>
          </p:cNvSpPr>
          <p:nvPr>
            <p:ph idx="1"/>
          </p:nvPr>
        </p:nvSpPr>
        <p:spPr/>
        <p:txBody>
          <a:bodyPr/>
          <a:lstStyle/>
          <a:p>
            <a:r>
              <a:rPr lang="en-GB" dirty="0" smtClean="0"/>
              <a:t>The review of ITGS will be ‘paused’ for one year for further research</a:t>
            </a:r>
          </a:p>
          <a:p>
            <a:pPr marL="0" indent="0">
              <a:buNone/>
            </a:pPr>
            <a:endParaRPr lang="en-GB" dirty="0" smtClean="0"/>
          </a:p>
          <a:p>
            <a:r>
              <a:rPr lang="en-GB" dirty="0" smtClean="0"/>
              <a:t>The revised course will be for first teaching 2021</a:t>
            </a:r>
            <a:endParaRPr lang="en-GB" dirty="0"/>
          </a:p>
        </p:txBody>
      </p:sp>
    </p:spTree>
    <p:extLst>
      <p:ext uri="{BB962C8B-B14F-4D97-AF65-F5344CB8AC3E}">
        <p14:creationId xmlns:p14="http://schemas.microsoft.com/office/powerpoint/2010/main" val="2185331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 Curriculum Review</a:t>
            </a:r>
            <a:endParaRPr lang="en-GB" dirty="0"/>
          </a:p>
        </p:txBody>
      </p:sp>
      <p:sp>
        <p:nvSpPr>
          <p:cNvPr id="3" name="Content Placeholder 2"/>
          <p:cNvSpPr>
            <a:spLocks noGrp="1"/>
          </p:cNvSpPr>
          <p:nvPr>
            <p:ph idx="1"/>
          </p:nvPr>
        </p:nvSpPr>
        <p:spPr/>
        <p:txBody>
          <a:bodyPr>
            <a:normAutofit fontScale="92500" lnSpcReduction="20000"/>
          </a:bodyPr>
          <a:lstStyle/>
          <a:p>
            <a:pPr marL="214313" indent="-214313"/>
            <a:r>
              <a:rPr lang="nl-NL" dirty="0">
                <a:solidFill>
                  <a:prstClr val="black"/>
                </a:solidFill>
                <a:latin typeface="Calibri" panose="020F0502020204030204"/>
                <a:cs typeface="Arial" panose="020B0604020202020204" pitchFamily="34" charset="0"/>
              </a:rPr>
              <a:t>Curriculum review meetings have taken place </a:t>
            </a:r>
            <a:r>
              <a:rPr lang="nl-NL" dirty="0" smtClean="0">
                <a:solidFill>
                  <a:prstClr val="black"/>
                </a:solidFill>
                <a:latin typeface="Calibri" panose="020F0502020204030204"/>
                <a:cs typeface="Arial" panose="020B0604020202020204" pitchFamily="34" charset="0"/>
              </a:rPr>
              <a:t>in </a:t>
            </a:r>
            <a:r>
              <a:rPr lang="nl-NL" dirty="0">
                <a:solidFill>
                  <a:prstClr val="black"/>
                </a:solidFill>
                <a:latin typeface="Calibri" panose="020F0502020204030204"/>
                <a:cs typeface="Arial" panose="020B0604020202020204" pitchFamily="34" charset="0"/>
              </a:rPr>
              <a:t>2015 and 2016 and will continue throughout 2017 to look at the provision of mathematics within the </a:t>
            </a:r>
            <a:r>
              <a:rPr lang="nl-NL" dirty="0" smtClean="0">
                <a:solidFill>
                  <a:prstClr val="black"/>
                </a:solidFill>
                <a:latin typeface="Calibri" panose="020F0502020204030204"/>
                <a:cs typeface="Arial" panose="020B0604020202020204" pitchFamily="34" charset="0"/>
              </a:rPr>
              <a:t>DP.</a:t>
            </a:r>
            <a:endParaRPr lang="nl-NL" dirty="0">
              <a:solidFill>
                <a:prstClr val="black"/>
              </a:solidFill>
              <a:latin typeface="Calibri" panose="020F0502020204030204"/>
              <a:cs typeface="Arial" panose="020B0604020202020204" pitchFamily="34" charset="0"/>
            </a:endParaRP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a:solidFill>
                  <a:prstClr val="black"/>
                </a:solidFill>
                <a:latin typeface="Calibri" panose="020F0502020204030204"/>
                <a:cs typeface="Arial" panose="020B0604020202020204" pitchFamily="34" charset="0"/>
              </a:rPr>
              <a:t>Two new courses will be available for first teaching in 2019 (first assessment 2021)</a:t>
            </a: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a:solidFill>
                  <a:prstClr val="black"/>
                </a:solidFill>
                <a:latin typeface="Calibri" panose="020F0502020204030204"/>
                <a:cs typeface="Arial" panose="020B0604020202020204" pitchFamily="34" charset="0"/>
              </a:rPr>
              <a:t>One course will be more applications and technology based than the other.  Both courses will cover the overarching concepts of number and algebra, functions, geometry and trigonometry, statistics and calculus</a:t>
            </a: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a:solidFill>
                  <a:prstClr val="black"/>
                </a:solidFill>
                <a:latin typeface="Calibri" panose="020F0502020204030204"/>
                <a:cs typeface="Arial" panose="020B0604020202020204" pitchFamily="34" charset="0"/>
              </a:rPr>
              <a:t>Each course will be available at SL and HL with SL being a complete subset of the HL; similar to other subjects within the DP</a:t>
            </a: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a:solidFill>
                  <a:prstClr val="black"/>
                </a:solidFill>
                <a:latin typeface="Calibri" panose="020F0502020204030204"/>
                <a:cs typeface="Arial" panose="020B0604020202020204" pitchFamily="34" charset="0"/>
              </a:rPr>
              <a:t>There will be a number of hours allocated to common material across both SL courses</a:t>
            </a:r>
          </a:p>
          <a:p>
            <a:pPr marL="0" indent="0">
              <a:buNone/>
            </a:pPr>
            <a:endParaRPr lang="nl-NL" dirty="0">
              <a:solidFill>
                <a:prstClr val="black"/>
              </a:solidFill>
              <a:latin typeface="Calibri" panose="020F0502020204030204"/>
              <a:cs typeface="Arial" panose="020B0604020202020204" pitchFamily="34" charset="0"/>
            </a:endParaRPr>
          </a:p>
          <a:p>
            <a:endParaRPr lang="en-GB" dirty="0"/>
          </a:p>
        </p:txBody>
      </p:sp>
    </p:spTree>
    <p:extLst>
      <p:ext uri="{BB962C8B-B14F-4D97-AF65-F5344CB8AC3E}">
        <p14:creationId xmlns:p14="http://schemas.microsoft.com/office/powerpoint/2010/main" val="4185571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44750" y="1646803"/>
            <a:ext cx="4132472" cy="3623506"/>
            <a:chOff x="1691680" y="476672"/>
            <a:chExt cx="5724636" cy="5539938"/>
          </a:xfrm>
        </p:grpSpPr>
        <p:sp>
          <p:nvSpPr>
            <p:cNvPr id="4" name="Rectangle 3"/>
            <p:cNvSpPr/>
            <p:nvPr/>
          </p:nvSpPr>
          <p:spPr>
            <a:xfrm>
              <a:off x="3249220" y="4936490"/>
              <a:ext cx="2736304" cy="10801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Internal assessment</a:t>
              </a:r>
            </a:p>
            <a:p>
              <a:pPr algn="ctr"/>
              <a:r>
                <a:rPr lang="en-GB" sz="900" dirty="0">
                  <a:solidFill>
                    <a:schemeClr val="tx1"/>
                  </a:solidFill>
                </a:rPr>
                <a:t>ATL skills / mathematics toolkit</a:t>
              </a:r>
            </a:p>
            <a:p>
              <a:pPr algn="ctr"/>
              <a:r>
                <a:rPr lang="en-GB" sz="900" dirty="0">
                  <a:solidFill>
                    <a:schemeClr val="tx1"/>
                  </a:solidFill>
                </a:rPr>
                <a:t>30 hours</a:t>
              </a:r>
            </a:p>
          </p:txBody>
        </p:sp>
        <p:sp>
          <p:nvSpPr>
            <p:cNvPr id="7" name="Rectangle 6"/>
            <p:cNvSpPr/>
            <p:nvPr/>
          </p:nvSpPr>
          <p:spPr>
            <a:xfrm>
              <a:off x="3239851" y="3534673"/>
              <a:ext cx="2808312"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Core SL</a:t>
              </a:r>
            </a:p>
            <a:p>
              <a:pPr algn="ctr"/>
              <a:r>
                <a:rPr lang="en-GB" sz="1350" dirty="0">
                  <a:solidFill>
                    <a:schemeClr val="tx1"/>
                  </a:solidFill>
                </a:rPr>
                <a:t>60 hours</a:t>
              </a:r>
            </a:p>
          </p:txBody>
        </p:sp>
        <p:sp>
          <p:nvSpPr>
            <p:cNvPr id="10" name="Rectangle 9"/>
            <p:cNvSpPr/>
            <p:nvPr/>
          </p:nvSpPr>
          <p:spPr>
            <a:xfrm>
              <a:off x="4608004" y="2132854"/>
              <a:ext cx="2808312" cy="11521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Mathematics with Applications SL</a:t>
              </a:r>
            </a:p>
            <a:p>
              <a:pPr algn="ctr"/>
              <a:r>
                <a:rPr lang="en-GB" sz="1350" dirty="0">
                  <a:solidFill>
                    <a:schemeClr val="tx1"/>
                  </a:solidFill>
                </a:rPr>
                <a:t>60 hours</a:t>
              </a:r>
            </a:p>
          </p:txBody>
        </p:sp>
        <p:sp>
          <p:nvSpPr>
            <p:cNvPr id="11" name="Rectangle 10"/>
            <p:cNvSpPr/>
            <p:nvPr/>
          </p:nvSpPr>
          <p:spPr>
            <a:xfrm>
              <a:off x="1696256" y="2132855"/>
              <a:ext cx="2808312" cy="11521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Mathematics SL</a:t>
              </a:r>
            </a:p>
            <a:p>
              <a:pPr algn="ctr"/>
              <a:r>
                <a:rPr lang="en-GB" sz="1350" dirty="0">
                  <a:solidFill>
                    <a:schemeClr val="tx1"/>
                  </a:solidFill>
                </a:rPr>
                <a:t>60 hours</a:t>
              </a:r>
            </a:p>
          </p:txBody>
        </p:sp>
        <p:sp>
          <p:nvSpPr>
            <p:cNvPr id="12" name="Rectangle 11"/>
            <p:cNvSpPr/>
            <p:nvPr/>
          </p:nvSpPr>
          <p:spPr>
            <a:xfrm>
              <a:off x="1691680" y="476672"/>
              <a:ext cx="2844316" cy="12241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Mathematics HL</a:t>
              </a:r>
            </a:p>
            <a:p>
              <a:pPr algn="ctr"/>
              <a:r>
                <a:rPr lang="en-GB" sz="1350" dirty="0">
                  <a:solidFill>
                    <a:schemeClr val="tx1"/>
                  </a:solidFill>
                </a:rPr>
                <a:t>90 hours</a:t>
              </a:r>
            </a:p>
          </p:txBody>
        </p:sp>
        <p:sp>
          <p:nvSpPr>
            <p:cNvPr id="13" name="Rectangle 12"/>
            <p:cNvSpPr/>
            <p:nvPr/>
          </p:nvSpPr>
          <p:spPr>
            <a:xfrm>
              <a:off x="4644008" y="476672"/>
              <a:ext cx="2771385" cy="12241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Mathematics with Applications HL</a:t>
              </a:r>
            </a:p>
            <a:p>
              <a:pPr algn="ctr"/>
              <a:r>
                <a:rPr lang="en-GB" sz="1350" dirty="0">
                  <a:solidFill>
                    <a:schemeClr val="tx1"/>
                  </a:solidFill>
                </a:rPr>
                <a:t>90 hours</a:t>
              </a:r>
            </a:p>
          </p:txBody>
        </p:sp>
      </p:grpSp>
      <p:sp>
        <p:nvSpPr>
          <p:cNvPr id="17" name="TextBox 16"/>
          <p:cNvSpPr txBox="1"/>
          <p:nvPr/>
        </p:nvSpPr>
        <p:spPr>
          <a:xfrm>
            <a:off x="2764991" y="1149641"/>
            <a:ext cx="3889206" cy="415498"/>
          </a:xfrm>
          <a:prstGeom prst="rect">
            <a:avLst/>
          </a:prstGeom>
          <a:noFill/>
        </p:spPr>
        <p:txBody>
          <a:bodyPr wrap="none" rtlCol="0">
            <a:spAutoFit/>
          </a:bodyPr>
          <a:lstStyle/>
          <a:p>
            <a:r>
              <a:rPr lang="en-GB" sz="2100" dirty="0"/>
              <a:t>Mathematics Curriculum Model</a:t>
            </a:r>
          </a:p>
        </p:txBody>
      </p:sp>
    </p:spTree>
    <p:extLst>
      <p:ext uri="{BB962C8B-B14F-4D97-AF65-F5344CB8AC3E}">
        <p14:creationId xmlns:p14="http://schemas.microsoft.com/office/powerpoint/2010/main" val="654310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AF56A-8EA0-4643-897A-E6B72C5E2EFF}" type="datetime1">
              <a:rPr lang="en-US" smtClean="0"/>
              <a:t>7/15/2016</a:t>
            </a:fld>
            <a:endParaRPr lang="en-US" dirty="0"/>
          </a:p>
        </p:txBody>
      </p:sp>
      <p:sp>
        <p:nvSpPr>
          <p:cNvPr id="3" name="Slide Number Placeholder 2"/>
          <p:cNvSpPr>
            <a:spLocks noGrp="1"/>
          </p:cNvSpPr>
          <p:nvPr>
            <p:ph type="sldNum" sz="quarter" idx="12"/>
          </p:nvPr>
        </p:nvSpPr>
        <p:spPr/>
        <p:txBody>
          <a:bodyPr/>
          <a:lstStyle/>
          <a:p>
            <a:fld id="{90A9D276-0773-4D18-AA3C-0CB5DD7BBF88}" type="slidenum">
              <a:rPr lang="en-US" smtClean="0"/>
              <a:t>23</a:t>
            </a:fld>
            <a:endParaRPr lang="en-US" dirty="0"/>
          </a:p>
        </p:txBody>
      </p:sp>
      <p:sp>
        <p:nvSpPr>
          <p:cNvPr id="4" name="Oval 3"/>
          <p:cNvSpPr/>
          <p:nvPr/>
        </p:nvSpPr>
        <p:spPr>
          <a:xfrm>
            <a:off x="3599892" y="2505328"/>
            <a:ext cx="2037059" cy="180328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tx2"/>
                </a:solidFill>
              </a:rPr>
              <a:t>Mathematics</a:t>
            </a:r>
            <a:endParaRPr lang="en-US" sz="1350" dirty="0">
              <a:solidFill>
                <a:schemeClr val="tx2"/>
              </a:solidFill>
            </a:endParaRPr>
          </a:p>
        </p:txBody>
      </p:sp>
      <p:sp>
        <p:nvSpPr>
          <p:cNvPr id="5" name="Oval 4"/>
          <p:cNvSpPr/>
          <p:nvPr/>
        </p:nvSpPr>
        <p:spPr>
          <a:xfrm>
            <a:off x="3221850" y="930196"/>
            <a:ext cx="1944216" cy="1404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solidFill>
                  <a:schemeClr val="tx2"/>
                </a:solidFill>
              </a:rPr>
              <a:t>R1 – Patterns, systems and relationships</a:t>
            </a:r>
          </a:p>
          <a:p>
            <a:r>
              <a:rPr lang="nl-NL" sz="900" dirty="0">
                <a:solidFill>
                  <a:schemeClr val="tx2"/>
                </a:solidFill>
              </a:rPr>
              <a:t>R2 – Patterns, relationships, truth and certainty</a:t>
            </a:r>
            <a:endParaRPr lang="en-US" sz="900" dirty="0">
              <a:solidFill>
                <a:schemeClr val="tx2"/>
              </a:solidFill>
            </a:endParaRPr>
          </a:p>
        </p:txBody>
      </p:sp>
      <p:sp>
        <p:nvSpPr>
          <p:cNvPr id="6" name="Oval 5"/>
          <p:cNvSpPr/>
          <p:nvPr/>
        </p:nvSpPr>
        <p:spPr>
          <a:xfrm>
            <a:off x="1439652" y="2438978"/>
            <a:ext cx="1944216" cy="1404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900" dirty="0">
                <a:solidFill>
                  <a:srgbClr val="004B8D"/>
                </a:solidFill>
              </a:rPr>
              <a:t>R1 – Rate and accumulation</a:t>
            </a:r>
          </a:p>
          <a:p>
            <a:pPr lvl="0"/>
            <a:r>
              <a:rPr lang="nl-NL" sz="900" dirty="0">
                <a:solidFill>
                  <a:srgbClr val="004B8D"/>
                </a:solidFill>
              </a:rPr>
              <a:t>R2 – Rate and change</a:t>
            </a:r>
            <a:endParaRPr lang="en-US" sz="900" dirty="0">
              <a:solidFill>
                <a:srgbClr val="004B8D"/>
              </a:solidFill>
            </a:endParaRPr>
          </a:p>
        </p:txBody>
      </p:sp>
      <p:sp>
        <p:nvSpPr>
          <p:cNvPr id="7" name="Oval 6"/>
          <p:cNvSpPr/>
          <p:nvPr/>
        </p:nvSpPr>
        <p:spPr>
          <a:xfrm>
            <a:off x="2519772" y="4286141"/>
            <a:ext cx="1944216" cy="1404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900" dirty="0">
                <a:solidFill>
                  <a:srgbClr val="004B8D"/>
                </a:solidFill>
              </a:rPr>
              <a:t>R1 – Randomness, prediction  - truth and certainty</a:t>
            </a:r>
          </a:p>
          <a:p>
            <a:pPr lvl="0"/>
            <a:r>
              <a:rPr lang="nl-NL" sz="900" dirty="0">
                <a:solidFill>
                  <a:srgbClr val="004B8D"/>
                </a:solidFill>
              </a:rPr>
              <a:t>R2 – Analysis and prediction</a:t>
            </a:r>
            <a:endParaRPr lang="en-US" sz="900" dirty="0">
              <a:solidFill>
                <a:srgbClr val="004B8D"/>
              </a:solidFill>
            </a:endParaRPr>
          </a:p>
        </p:txBody>
      </p:sp>
      <p:sp>
        <p:nvSpPr>
          <p:cNvPr id="8" name="Oval 7"/>
          <p:cNvSpPr/>
          <p:nvPr/>
        </p:nvSpPr>
        <p:spPr>
          <a:xfrm>
            <a:off x="5436096" y="3850453"/>
            <a:ext cx="1944216" cy="1404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900" dirty="0">
                <a:solidFill>
                  <a:srgbClr val="004B8D"/>
                </a:solidFill>
              </a:rPr>
              <a:t>R1 – Shape, proportion and space</a:t>
            </a:r>
          </a:p>
          <a:p>
            <a:pPr lvl="0"/>
            <a:r>
              <a:rPr lang="nl-NL" sz="900" dirty="0">
                <a:solidFill>
                  <a:srgbClr val="004B8D"/>
                </a:solidFill>
              </a:rPr>
              <a:t>R2 – Geometry – describing shape and space</a:t>
            </a:r>
            <a:endParaRPr lang="en-US" sz="900" dirty="0">
              <a:solidFill>
                <a:srgbClr val="004B8D"/>
              </a:solidFill>
            </a:endParaRPr>
          </a:p>
        </p:txBody>
      </p:sp>
      <p:sp>
        <p:nvSpPr>
          <p:cNvPr id="9" name="Oval 8"/>
          <p:cNvSpPr/>
          <p:nvPr/>
        </p:nvSpPr>
        <p:spPr>
          <a:xfrm>
            <a:off x="5563453" y="1773734"/>
            <a:ext cx="1944216" cy="14041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900" dirty="0">
                <a:solidFill>
                  <a:srgbClr val="004B8D"/>
                </a:solidFill>
              </a:rPr>
              <a:t>R1 – Transformations and representations</a:t>
            </a:r>
          </a:p>
          <a:p>
            <a:pPr lvl="0"/>
            <a:r>
              <a:rPr lang="nl-NL" sz="900" dirty="0">
                <a:solidFill>
                  <a:srgbClr val="004B8D"/>
                </a:solidFill>
              </a:rPr>
              <a:t>R2 – Creating and manipulating models</a:t>
            </a:r>
            <a:endParaRPr lang="en-US" sz="900" dirty="0">
              <a:solidFill>
                <a:srgbClr val="004B8D"/>
              </a:solidFill>
            </a:endParaRPr>
          </a:p>
        </p:txBody>
      </p:sp>
    </p:spTree>
    <p:extLst>
      <p:ext uri="{BB962C8B-B14F-4D97-AF65-F5344CB8AC3E}">
        <p14:creationId xmlns:p14="http://schemas.microsoft.com/office/powerpoint/2010/main" val="147810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 Curriculum Review</a:t>
            </a:r>
            <a:endParaRPr lang="en-GB" dirty="0"/>
          </a:p>
        </p:txBody>
      </p:sp>
      <p:sp>
        <p:nvSpPr>
          <p:cNvPr id="3" name="Content Placeholder 2"/>
          <p:cNvSpPr>
            <a:spLocks noGrp="1"/>
          </p:cNvSpPr>
          <p:nvPr>
            <p:ph idx="1"/>
          </p:nvPr>
        </p:nvSpPr>
        <p:spPr/>
        <p:txBody>
          <a:bodyPr>
            <a:normAutofit lnSpcReduction="10000"/>
          </a:bodyPr>
          <a:lstStyle/>
          <a:p>
            <a:pPr marL="214313" indent="-214313"/>
            <a:r>
              <a:rPr lang="nl-NL" dirty="0">
                <a:solidFill>
                  <a:prstClr val="black"/>
                </a:solidFill>
                <a:latin typeface="Calibri" panose="020F0502020204030204"/>
                <a:cs typeface="Arial" panose="020B0604020202020204" pitchFamily="34" charset="0"/>
              </a:rPr>
              <a:t>30 hours will be allocated to developing mathematics skills, including collaboration, modelling, inquiry skills and for the </a:t>
            </a:r>
            <a:r>
              <a:rPr lang="nl-NL" dirty="0" smtClean="0">
                <a:solidFill>
                  <a:prstClr val="black"/>
                </a:solidFill>
                <a:latin typeface="Calibri" panose="020F0502020204030204"/>
                <a:cs typeface="Arial" panose="020B0604020202020204" pitchFamily="34" charset="0"/>
              </a:rPr>
              <a:t>IA.</a:t>
            </a: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smtClean="0">
                <a:solidFill>
                  <a:prstClr val="black"/>
                </a:solidFill>
                <a:latin typeface="Calibri" panose="020F0502020204030204"/>
                <a:cs typeface="Arial" panose="020B0604020202020204" pitchFamily="34" charset="0"/>
              </a:rPr>
              <a:t>The </a:t>
            </a:r>
            <a:r>
              <a:rPr lang="nl-NL" dirty="0">
                <a:solidFill>
                  <a:prstClr val="black"/>
                </a:solidFill>
                <a:latin typeface="Calibri" panose="020F0502020204030204"/>
                <a:cs typeface="Arial" panose="020B0604020202020204" pitchFamily="34" charset="0"/>
              </a:rPr>
              <a:t>new IA will be based on the current Exploration model with some modifications to the assessment criteria and guidance </a:t>
            </a:r>
            <a:r>
              <a:rPr lang="nl-NL" dirty="0" smtClean="0">
                <a:solidFill>
                  <a:prstClr val="black"/>
                </a:solidFill>
                <a:latin typeface="Calibri" panose="020F0502020204030204"/>
                <a:cs typeface="Arial" panose="020B0604020202020204" pitchFamily="34" charset="0"/>
              </a:rPr>
              <a:t>.</a:t>
            </a:r>
          </a:p>
          <a:p>
            <a:pPr marL="502313" lvl="1" indent="-214313"/>
            <a:r>
              <a:rPr lang="nl-NL" i="1" dirty="0">
                <a:solidFill>
                  <a:prstClr val="black"/>
                </a:solidFill>
                <a:latin typeface="Calibri" panose="020F0502020204030204"/>
                <a:cs typeface="Arial" panose="020B0604020202020204" pitchFamily="34" charset="0"/>
              </a:rPr>
              <a:t>T</a:t>
            </a:r>
            <a:r>
              <a:rPr lang="nl-NL" i="1" dirty="0" smtClean="0">
                <a:solidFill>
                  <a:prstClr val="black"/>
                </a:solidFill>
                <a:latin typeface="Calibri" panose="020F0502020204030204"/>
                <a:cs typeface="Arial" panose="020B0604020202020204" pitchFamily="34" charset="0"/>
              </a:rPr>
              <a:t>his </a:t>
            </a:r>
            <a:r>
              <a:rPr lang="nl-NL" i="1" dirty="0">
                <a:solidFill>
                  <a:prstClr val="black"/>
                </a:solidFill>
                <a:latin typeface="Calibri" panose="020F0502020204030204"/>
                <a:cs typeface="Arial" panose="020B0604020202020204" pitchFamily="34" charset="0"/>
              </a:rPr>
              <a:t>is being trialled in August and September, with 18 teachers each marking 42 explorations/projects to test the appropriateness, ease of interpretation and fairness of the new criteria</a:t>
            </a: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a:solidFill>
                  <a:prstClr val="black"/>
                </a:solidFill>
                <a:latin typeface="Calibri" panose="020F0502020204030204"/>
                <a:cs typeface="Arial" panose="020B0604020202020204" pitchFamily="34" charset="0"/>
              </a:rPr>
              <a:t>Reports of previous meetings are available on the OCC. </a:t>
            </a:r>
            <a:endParaRPr lang="nl-NL" dirty="0" smtClean="0">
              <a:solidFill>
                <a:prstClr val="black"/>
              </a:solidFill>
              <a:latin typeface="Calibri" panose="020F0502020204030204"/>
              <a:cs typeface="Arial" panose="020B0604020202020204" pitchFamily="34" charset="0"/>
            </a:endParaRPr>
          </a:p>
          <a:p>
            <a:pPr marL="214313" indent="-214313"/>
            <a:endParaRPr lang="nl-NL" dirty="0">
              <a:solidFill>
                <a:prstClr val="black"/>
              </a:solidFill>
              <a:latin typeface="Calibri" panose="020F0502020204030204"/>
              <a:cs typeface="Arial" panose="020B0604020202020204" pitchFamily="34" charset="0"/>
            </a:endParaRPr>
          </a:p>
          <a:p>
            <a:pPr marL="214313" indent="-214313"/>
            <a:r>
              <a:rPr lang="nl-NL" dirty="0" smtClean="0">
                <a:solidFill>
                  <a:prstClr val="black"/>
                </a:solidFill>
                <a:latin typeface="Calibri" panose="020F0502020204030204"/>
                <a:cs typeface="Arial" panose="020B0604020202020204" pitchFamily="34" charset="0"/>
              </a:rPr>
              <a:t> </a:t>
            </a:r>
            <a:r>
              <a:rPr lang="nl-NL" dirty="0">
                <a:solidFill>
                  <a:prstClr val="black"/>
                </a:solidFill>
                <a:latin typeface="Calibri" panose="020F0502020204030204"/>
                <a:cs typeface="Arial" panose="020B0604020202020204" pitchFamily="34" charset="0"/>
              </a:rPr>
              <a:t>A </a:t>
            </a:r>
            <a:r>
              <a:rPr lang="nl-NL" dirty="0" smtClean="0">
                <a:solidFill>
                  <a:prstClr val="black"/>
                </a:solidFill>
                <a:latin typeface="Calibri" panose="020F0502020204030204"/>
                <a:cs typeface="Arial" panose="020B0604020202020204" pitchFamily="34" charset="0"/>
              </a:rPr>
              <a:t>mid-review teacher </a:t>
            </a:r>
            <a:r>
              <a:rPr lang="nl-NL" dirty="0">
                <a:solidFill>
                  <a:prstClr val="black"/>
                </a:solidFill>
                <a:latin typeface="Calibri" panose="020F0502020204030204"/>
                <a:cs typeface="Arial" panose="020B0604020202020204" pitchFamily="34" charset="0"/>
              </a:rPr>
              <a:t>survey will be sent to schools in </a:t>
            </a:r>
            <a:r>
              <a:rPr lang="nl-NL" dirty="0" smtClean="0">
                <a:solidFill>
                  <a:prstClr val="black"/>
                </a:solidFill>
                <a:latin typeface="Calibri" panose="020F0502020204030204"/>
                <a:cs typeface="Arial" panose="020B0604020202020204" pitchFamily="34" charset="0"/>
              </a:rPr>
              <a:t>September 2016</a:t>
            </a:r>
            <a:endParaRPr lang="nl-NL" dirty="0">
              <a:solidFill>
                <a:prstClr val="black"/>
              </a:solidFill>
              <a:latin typeface="Calibri" panose="020F0502020204030204"/>
              <a:cs typeface="Arial" panose="020B0604020202020204" pitchFamily="34" charset="0"/>
            </a:endParaRPr>
          </a:p>
          <a:p>
            <a:endParaRPr lang="en-GB" dirty="0"/>
          </a:p>
        </p:txBody>
      </p:sp>
    </p:spTree>
    <p:extLst>
      <p:ext uri="{BB962C8B-B14F-4D97-AF65-F5344CB8AC3E}">
        <p14:creationId xmlns:p14="http://schemas.microsoft.com/office/powerpoint/2010/main" val="3377207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nl-NL" dirty="0" smtClean="0"/>
          </a:p>
        </p:txBody>
      </p:sp>
      <p:sp>
        <p:nvSpPr>
          <p:cNvPr id="4" name="Date Placeholder 3"/>
          <p:cNvSpPr>
            <a:spLocks noGrp="1"/>
          </p:cNvSpPr>
          <p:nvPr>
            <p:ph type="dt" sz="half" idx="10"/>
          </p:nvPr>
        </p:nvSpPr>
        <p:spPr/>
        <p:txBody>
          <a:bodyPr/>
          <a:lstStyle/>
          <a:p>
            <a:fld id="{5599D01A-C3AC-4BBA-A15F-D6767F13ED90}" type="datetime1">
              <a:rPr lang="en-US" smtClean="0">
                <a:solidFill>
                  <a:srgbClr val="004B8D"/>
                </a:solidFill>
              </a:rPr>
              <a:pPr/>
              <a:t>7/15/2016</a:t>
            </a:fld>
            <a:endParaRPr lang="en-US" dirty="0">
              <a:solidFill>
                <a:srgbClr val="004B8D"/>
              </a:solidFill>
            </a:endParaRPr>
          </a:p>
        </p:txBody>
      </p:sp>
      <p:sp>
        <p:nvSpPr>
          <p:cNvPr id="5" name="Slide Number Placeholder 4"/>
          <p:cNvSpPr>
            <a:spLocks noGrp="1"/>
          </p:cNvSpPr>
          <p:nvPr>
            <p:ph type="sldNum" sz="quarter" idx="12"/>
          </p:nvPr>
        </p:nvSpPr>
        <p:spPr/>
        <p:txBody>
          <a:bodyPr/>
          <a:lstStyle/>
          <a:p>
            <a:fld id="{90A9D276-0773-4D18-AA3C-0CB5DD7BBF88}" type="slidenum">
              <a:rPr lang="en-US" smtClean="0">
                <a:solidFill>
                  <a:srgbClr val="004B8D"/>
                </a:solidFill>
              </a:rPr>
              <a:pPr/>
              <a:t>25</a:t>
            </a:fld>
            <a:endParaRPr lang="en-US" dirty="0">
              <a:solidFill>
                <a:srgbClr val="004B8D"/>
              </a:solidFill>
            </a:endParaRPr>
          </a:p>
        </p:txBody>
      </p:sp>
      <p:sp>
        <p:nvSpPr>
          <p:cNvPr id="7" name="Content Placeholder 6"/>
          <p:cNvSpPr>
            <a:spLocks noGrp="1"/>
          </p:cNvSpPr>
          <p:nvPr>
            <p:ph idx="1"/>
          </p:nvPr>
        </p:nvSpPr>
        <p:spPr/>
        <p:txBody>
          <a:bodyPr/>
          <a:lstStyle/>
          <a:p>
            <a:pPr marL="0" indent="0" algn="ctr">
              <a:spcBef>
                <a:spcPts val="750"/>
              </a:spcBef>
              <a:buNone/>
            </a:pPr>
            <a:endParaRPr lang="en-GB" sz="2100" dirty="0" smtClean="0">
              <a:solidFill>
                <a:prstClr val="black"/>
              </a:solidFill>
            </a:endParaRPr>
          </a:p>
          <a:p>
            <a:pPr marL="0" indent="0" algn="ctr">
              <a:spcBef>
                <a:spcPts val="750"/>
              </a:spcBef>
              <a:buNone/>
            </a:pPr>
            <a:r>
              <a:rPr lang="en-GB" sz="2100" dirty="0" smtClean="0">
                <a:solidFill>
                  <a:prstClr val="black"/>
                </a:solidFill>
              </a:rPr>
              <a:t>Thank you very </a:t>
            </a:r>
            <a:r>
              <a:rPr lang="en-GB" sz="2100" dirty="0">
                <a:solidFill>
                  <a:prstClr val="black"/>
                </a:solidFill>
              </a:rPr>
              <a:t>much for attending this session. </a:t>
            </a:r>
            <a:endParaRPr lang="en-GB" sz="2100" dirty="0" smtClean="0">
              <a:solidFill>
                <a:prstClr val="black"/>
              </a:solidFill>
            </a:endParaRPr>
          </a:p>
          <a:p>
            <a:pPr marL="0" indent="0" algn="ctr">
              <a:spcBef>
                <a:spcPts val="750"/>
              </a:spcBef>
              <a:buNone/>
            </a:pPr>
            <a:endParaRPr lang="en-GB" sz="2100" dirty="0" smtClean="0">
              <a:solidFill>
                <a:prstClr val="black"/>
              </a:solidFill>
            </a:endParaRPr>
          </a:p>
          <a:p>
            <a:pPr marL="0" indent="0" algn="ctr">
              <a:spcBef>
                <a:spcPts val="750"/>
              </a:spcBef>
              <a:buNone/>
            </a:pPr>
            <a:r>
              <a:rPr lang="en-GB" sz="2100" dirty="0" smtClean="0">
                <a:solidFill>
                  <a:prstClr val="black"/>
                </a:solidFill>
              </a:rPr>
              <a:t>        Enjoy </a:t>
            </a:r>
            <a:r>
              <a:rPr lang="en-GB" sz="2100" dirty="0">
                <a:solidFill>
                  <a:prstClr val="black"/>
                </a:solidFill>
              </a:rPr>
              <a:t>the </a:t>
            </a:r>
            <a:r>
              <a:rPr lang="en-GB" sz="2100" dirty="0" smtClean="0">
                <a:solidFill>
                  <a:prstClr val="black"/>
                </a:solidFill>
              </a:rPr>
              <a:t>conference and have a wonderful summer!</a:t>
            </a:r>
            <a:endParaRPr lang="en-GB" sz="2100" dirty="0">
              <a:solidFill>
                <a:prstClr val="black"/>
              </a:solidFill>
            </a:endParaRPr>
          </a:p>
          <a:p>
            <a:pPr marL="0" indent="0" algn="ctr">
              <a:spcBef>
                <a:spcPts val="750"/>
              </a:spcBef>
              <a:buNone/>
            </a:pPr>
            <a:endParaRPr lang="en-GB" sz="2100" dirty="0">
              <a:solidFill>
                <a:prstClr val="black"/>
              </a:solidFill>
            </a:endParaRPr>
          </a:p>
          <a:p>
            <a:pPr marL="0" indent="0" algn="ctr">
              <a:spcBef>
                <a:spcPts val="750"/>
              </a:spcBef>
              <a:buNone/>
            </a:pPr>
            <a:endParaRPr lang="en-GB" sz="2100" dirty="0" smtClean="0">
              <a:solidFill>
                <a:prstClr val="black"/>
              </a:solidFill>
            </a:endParaRPr>
          </a:p>
          <a:p>
            <a:pPr marL="0" indent="0" algn="ctr">
              <a:spcBef>
                <a:spcPts val="750"/>
              </a:spcBef>
              <a:buNone/>
            </a:pPr>
            <a:endParaRPr lang="en-GB" sz="2100" dirty="0">
              <a:solidFill>
                <a:prstClr val="black"/>
              </a:solidFill>
            </a:endParaRPr>
          </a:p>
          <a:p>
            <a:pPr marL="0" indent="0" algn="ctr">
              <a:spcBef>
                <a:spcPts val="750"/>
              </a:spcBef>
              <a:buNone/>
            </a:pPr>
            <a:r>
              <a:rPr lang="en-GB" sz="2100" dirty="0" smtClean="0">
                <a:solidFill>
                  <a:prstClr val="black"/>
                </a:solidFill>
              </a:rPr>
              <a:t>Please </a:t>
            </a:r>
            <a:r>
              <a:rPr lang="en-GB" sz="2100" dirty="0">
                <a:solidFill>
                  <a:prstClr val="black"/>
                </a:solidFill>
              </a:rPr>
              <a:t>share your questions and feedback with </a:t>
            </a:r>
            <a:r>
              <a:rPr lang="en-GB" sz="2100" dirty="0" smtClean="0">
                <a:solidFill>
                  <a:prstClr val="black"/>
                </a:solidFill>
              </a:rPr>
              <a:t>us at </a:t>
            </a:r>
            <a:endParaRPr lang="en-GB" sz="2100" dirty="0">
              <a:solidFill>
                <a:prstClr val="black"/>
              </a:solidFill>
            </a:endParaRPr>
          </a:p>
          <a:p>
            <a:pPr marL="0" indent="0" algn="ctr">
              <a:spcBef>
                <a:spcPts val="750"/>
              </a:spcBef>
              <a:buNone/>
            </a:pPr>
            <a:r>
              <a:rPr lang="en-GB" sz="2100" dirty="0">
                <a:solidFill>
                  <a:prstClr val="black"/>
                </a:solidFill>
                <a:hlinkClick r:id="rId3"/>
              </a:rPr>
              <a:t>dpdevelopment@ibo.org</a:t>
            </a:r>
            <a:r>
              <a:rPr lang="en-GB" sz="2100" dirty="0">
                <a:solidFill>
                  <a:prstClr val="black"/>
                </a:solidFill>
              </a:rPr>
              <a:t> </a:t>
            </a:r>
          </a:p>
        </p:txBody>
      </p:sp>
    </p:spTree>
    <p:extLst>
      <p:ext uri="{BB962C8B-B14F-4D97-AF65-F5344CB8AC3E}">
        <p14:creationId xmlns:p14="http://schemas.microsoft.com/office/powerpoint/2010/main" val="4144516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Objectives</a:t>
            </a:r>
            <a:r>
              <a:rPr lang="en-US" noProof="0" dirty="0" smtClean="0"/>
              <a:t> of the presentation</a:t>
            </a:r>
            <a:endParaRPr lang="en-US" noProof="0" dirty="0"/>
          </a:p>
        </p:txBody>
      </p:sp>
      <p:sp>
        <p:nvSpPr>
          <p:cNvPr id="5" name="Tijdelijke aanduiding voor inhoud 4"/>
          <p:cNvSpPr>
            <a:spLocks noGrp="1"/>
          </p:cNvSpPr>
          <p:nvPr>
            <p:ph idx="1"/>
          </p:nvPr>
        </p:nvSpPr>
        <p:spPr/>
        <p:txBody>
          <a:bodyPr>
            <a:normAutofit/>
          </a:bodyPr>
          <a:lstStyle/>
          <a:p>
            <a:pPr marL="266700" indent="0">
              <a:buNone/>
            </a:pPr>
            <a:r>
              <a:rPr lang="nl-NL" b="1" dirty="0" smtClean="0"/>
              <a:t>Update</a:t>
            </a:r>
            <a:r>
              <a:rPr lang="nl-NL" dirty="0" smtClean="0"/>
              <a:t> on curriculum developments in the sciences and</a:t>
            </a:r>
            <a:r>
              <a:rPr lang="nl-NL" baseline="0" dirty="0" smtClean="0"/>
              <a:t> </a:t>
            </a:r>
            <a:r>
              <a:rPr lang="nl-NL" dirty="0" smtClean="0"/>
              <a:t>mathematics.</a:t>
            </a:r>
          </a:p>
          <a:p>
            <a:pPr marL="266700" indent="0"/>
            <a:endParaRPr lang="nl-NL" dirty="0" smtClean="0"/>
          </a:p>
          <a:p>
            <a:pPr marL="266700" indent="0">
              <a:buNone/>
            </a:pPr>
            <a:r>
              <a:rPr lang="nl-NL" b="1" dirty="0" smtClean="0"/>
              <a:t>Update</a:t>
            </a:r>
            <a:r>
              <a:rPr lang="nl-NL" dirty="0" smtClean="0"/>
              <a:t> on sciences curriculum review.</a:t>
            </a:r>
          </a:p>
          <a:p>
            <a:pPr marL="266700" lvl="1" indent="0">
              <a:buNone/>
            </a:pPr>
            <a:r>
              <a:rPr lang="en-US" i="1" dirty="0" smtClean="0"/>
              <a:t>Looking </a:t>
            </a:r>
            <a:r>
              <a:rPr lang="en-US" i="1" dirty="0"/>
              <a:t>ahead to the curriculum review of biology, chemistry, physics and nature of </a:t>
            </a:r>
            <a:r>
              <a:rPr lang="en-US" i="1" dirty="0" smtClean="0"/>
              <a:t>science</a:t>
            </a:r>
          </a:p>
          <a:p>
            <a:pPr marL="266700" lvl="1" indent="0">
              <a:buNone/>
            </a:pPr>
            <a:endParaRPr lang="en-US" b="1" i="1" dirty="0" smtClean="0"/>
          </a:p>
          <a:p>
            <a:pPr marL="266700" lvl="1" indent="0">
              <a:buNone/>
            </a:pPr>
            <a:r>
              <a:rPr lang="nl-NL" b="1" dirty="0" smtClean="0"/>
              <a:t>Questions</a:t>
            </a:r>
            <a:r>
              <a:rPr lang="nl-NL" dirty="0" smtClean="0"/>
              <a:t> on sciences curriculum development</a:t>
            </a:r>
            <a:endParaRPr lang="nl-NL" dirty="0"/>
          </a:p>
          <a:p>
            <a:pPr marL="0" indent="0">
              <a:buNone/>
            </a:pP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DP Science subjects</a:t>
            </a:r>
            <a:endParaRPr lang="en-GB" dirty="0"/>
          </a:p>
        </p:txBody>
      </p:sp>
      <p:sp>
        <p:nvSpPr>
          <p:cNvPr id="3" name="Content Placeholder 2"/>
          <p:cNvSpPr>
            <a:spLocks noGrp="1"/>
          </p:cNvSpPr>
          <p:nvPr>
            <p:ph idx="1"/>
          </p:nvPr>
        </p:nvSpPr>
        <p:spPr/>
        <p:txBody>
          <a:bodyPr/>
          <a:lstStyle/>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a:solidFill>
                  <a:srgbClr val="11548B"/>
                </a:solidFill>
              </a:rPr>
              <a:t>Biology</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a:solidFill>
                  <a:srgbClr val="11548B"/>
                </a:solidFill>
              </a:rPr>
              <a:t>Chemistry</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a:solidFill>
                  <a:srgbClr val="11548B"/>
                </a:solidFill>
              </a:rPr>
              <a:t>Design Technology</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a:solidFill>
                  <a:srgbClr val="11548B"/>
                </a:solidFill>
              </a:rPr>
              <a:t>Physics</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a:solidFill>
                  <a:srgbClr val="11548B"/>
                </a:solidFill>
              </a:rPr>
              <a:t>Sports, Exercise and Health Science (</a:t>
            </a:r>
            <a:r>
              <a:rPr lang="en-GB" dirty="0" smtClean="0">
                <a:solidFill>
                  <a:srgbClr val="11548B"/>
                </a:solidFill>
              </a:rPr>
              <a:t>SL and </a:t>
            </a:r>
            <a:r>
              <a:rPr lang="en-GB" dirty="0">
                <a:solidFill>
                  <a:srgbClr val="11548B"/>
                </a:solidFill>
              </a:rPr>
              <a:t>HL)</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a:solidFill>
                  <a:srgbClr val="11548B"/>
                </a:solidFill>
              </a:rPr>
              <a:t>Computer Science </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smtClean="0">
                <a:solidFill>
                  <a:srgbClr val="11548B"/>
                </a:solidFill>
              </a:rPr>
              <a:t>Nature </a:t>
            </a:r>
            <a:r>
              <a:rPr lang="en-GB" dirty="0">
                <a:solidFill>
                  <a:srgbClr val="11548B"/>
                </a:solidFill>
              </a:rPr>
              <a:t>of Science (pilot course at </a:t>
            </a:r>
            <a:r>
              <a:rPr lang="en-GB" dirty="0" smtClean="0">
                <a:solidFill>
                  <a:srgbClr val="11548B"/>
                </a:solidFill>
              </a:rPr>
              <a:t>SL)</a:t>
            </a:r>
          </a:p>
          <a:p>
            <a:pPr marL="182535" indent="-182535" defTabSz="402440">
              <a:spcBef>
                <a:spcPts val="544"/>
              </a:spcBef>
              <a:spcAft>
                <a:spcPts val="544"/>
              </a:spcAft>
              <a:buClr>
                <a:schemeClr val="accent6">
                  <a:lumMod val="75000"/>
                </a:schemeClr>
              </a:buClr>
              <a:buSzPct val="46000"/>
              <a:buFont typeface="Monotype Sorts" pitchFamily="2" charset="2"/>
              <a:buChar char="n"/>
            </a:pPr>
            <a:r>
              <a:rPr lang="en-GB" dirty="0" smtClean="0">
                <a:solidFill>
                  <a:srgbClr val="11548B"/>
                </a:solidFill>
              </a:rPr>
              <a:t>Environmental </a:t>
            </a:r>
            <a:r>
              <a:rPr lang="en-GB" dirty="0">
                <a:solidFill>
                  <a:srgbClr val="11548B"/>
                </a:solidFill>
              </a:rPr>
              <a:t>Systems and Societies (SL only)</a:t>
            </a:r>
          </a:p>
          <a:p>
            <a:endParaRPr lang="en-GB" dirty="0"/>
          </a:p>
        </p:txBody>
      </p:sp>
    </p:spTree>
    <p:extLst>
      <p:ext uri="{BB962C8B-B14F-4D97-AF65-F5344CB8AC3E}">
        <p14:creationId xmlns:p14="http://schemas.microsoft.com/office/powerpoint/2010/main" val="1322722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Biology, Chemistry, Physics </a:t>
            </a:r>
          </a:p>
        </p:txBody>
      </p:sp>
      <p:sp>
        <p:nvSpPr>
          <p:cNvPr id="3" name="Content Placeholder 2"/>
          <p:cNvSpPr>
            <a:spLocks noGrp="1"/>
          </p:cNvSpPr>
          <p:nvPr>
            <p:ph idx="1"/>
          </p:nvPr>
        </p:nvSpPr>
        <p:spPr/>
        <p:txBody>
          <a:bodyPr>
            <a:normAutofit/>
          </a:bodyPr>
          <a:lstStyle/>
          <a:p>
            <a:pPr marL="0" indent="0">
              <a:buNone/>
            </a:pPr>
            <a:r>
              <a:rPr lang="en-US" dirty="0" smtClean="0"/>
              <a:t> </a:t>
            </a:r>
          </a:p>
          <a:p>
            <a:r>
              <a:rPr lang="en-US" sz="2200" dirty="0" smtClean="0"/>
              <a:t>Biology, chemistry and physics  assessed for the first time in May 2016</a:t>
            </a:r>
          </a:p>
          <a:p>
            <a:endParaRPr lang="en-US" sz="2200" dirty="0"/>
          </a:p>
          <a:p>
            <a:r>
              <a:rPr lang="en-US" sz="2200" dirty="0" smtClean="0"/>
              <a:t>Updates to  TSM underway</a:t>
            </a:r>
          </a:p>
          <a:p>
            <a:pPr marL="0" indent="0">
              <a:buNone/>
            </a:pPr>
            <a:r>
              <a:rPr lang="en-US" sz="2200" dirty="0"/>
              <a:t> </a:t>
            </a:r>
          </a:p>
          <a:p>
            <a:pPr lvl="0"/>
            <a:r>
              <a:rPr lang="en-US" sz="2200" dirty="0" smtClean="0"/>
              <a:t>Curriculum development team coming to the end of year </a:t>
            </a:r>
            <a:r>
              <a:rPr lang="en-US" sz="2200" dirty="0"/>
              <a:t>2 of </a:t>
            </a:r>
            <a:r>
              <a:rPr lang="en-US" sz="2200" dirty="0" smtClean="0"/>
              <a:t>research </a:t>
            </a:r>
            <a:r>
              <a:rPr lang="en-US" sz="2200" dirty="0"/>
              <a:t>phase, the first stage in </a:t>
            </a:r>
            <a:r>
              <a:rPr lang="en-US" sz="2200" dirty="0" smtClean="0"/>
              <a:t>developing </a:t>
            </a:r>
            <a:r>
              <a:rPr lang="en-US" sz="2200" dirty="0"/>
              <a:t>curriculum for first teaching in 2021</a:t>
            </a:r>
            <a:r>
              <a:rPr lang="en-US" sz="2200" dirty="0" smtClean="0"/>
              <a:t>.</a:t>
            </a:r>
            <a:endParaRPr lang="en-US" sz="2200" dirty="0"/>
          </a:p>
        </p:txBody>
      </p:sp>
    </p:spTree>
    <p:extLst>
      <p:ext uri="{BB962C8B-B14F-4D97-AF65-F5344CB8AC3E}">
        <p14:creationId xmlns:p14="http://schemas.microsoft.com/office/powerpoint/2010/main" val="128532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Teacher feedback on biology, chemistry and physics DP courses</a:t>
            </a:r>
            <a:endParaRPr lang="en-GB" dirty="0"/>
          </a:p>
        </p:txBody>
      </p:sp>
      <p:sp>
        <p:nvSpPr>
          <p:cNvPr id="3" name="Content Placeholder 2"/>
          <p:cNvSpPr>
            <a:spLocks noGrp="1"/>
          </p:cNvSpPr>
          <p:nvPr>
            <p:ph idx="1"/>
          </p:nvPr>
        </p:nvSpPr>
        <p:spPr/>
        <p:txBody>
          <a:bodyPr>
            <a:normAutofit/>
          </a:bodyPr>
          <a:lstStyle/>
          <a:p>
            <a:endParaRPr lang="en-US" dirty="0"/>
          </a:p>
          <a:p>
            <a:pPr marL="288000" lvl="1" indent="0">
              <a:buNone/>
            </a:pPr>
            <a:r>
              <a:rPr lang="en-US" sz="2400" dirty="0" smtClean="0"/>
              <a:t>Surveys currently open on the OCC:</a:t>
            </a:r>
          </a:p>
          <a:p>
            <a:pPr marL="288000" lvl="1" indent="0">
              <a:buNone/>
            </a:pPr>
            <a:endParaRPr lang="en-US" sz="2400" dirty="0" smtClean="0"/>
          </a:p>
          <a:p>
            <a:r>
              <a:rPr lang="nl-NL" sz="2400" i="1" dirty="0"/>
              <a:t>Internal assessment </a:t>
            </a:r>
            <a:r>
              <a:rPr lang="nl-NL" sz="2800" i="1" dirty="0"/>
              <a:t>		</a:t>
            </a:r>
            <a:r>
              <a:rPr lang="nl-NL" i="1" dirty="0"/>
              <a:t>(closes </a:t>
            </a:r>
            <a:r>
              <a:rPr lang="nl-NL" i="1" dirty="0" smtClean="0"/>
              <a:t>end of Sept </a:t>
            </a:r>
            <a:r>
              <a:rPr lang="nl-NL" i="1" dirty="0"/>
              <a:t>2016)</a:t>
            </a:r>
          </a:p>
          <a:p>
            <a:r>
              <a:rPr lang="nl-NL" sz="2400" i="1" dirty="0"/>
              <a:t>Subject content </a:t>
            </a:r>
            <a:r>
              <a:rPr lang="nl-NL" sz="2800" i="1" dirty="0"/>
              <a:t>			</a:t>
            </a:r>
            <a:r>
              <a:rPr lang="nl-NL" i="1" dirty="0" smtClean="0"/>
              <a:t>(closes end of Sept 2016)</a:t>
            </a:r>
            <a:endParaRPr lang="nl-NL" sz="2800" i="1" dirty="0"/>
          </a:p>
          <a:p>
            <a:pPr marL="288000" lvl="1" indent="0">
              <a:buNone/>
            </a:pPr>
            <a:endParaRPr lang="en-US" dirty="0"/>
          </a:p>
          <a:p>
            <a:endParaRPr lang="en-US" dirty="0"/>
          </a:p>
          <a:p>
            <a:pPr lvl="0"/>
            <a:r>
              <a:rPr lang="en-GB" sz="2400" dirty="0"/>
              <a:t>Teachers across the programmes have been invited  to apply to be part of the curriculum review team.</a:t>
            </a:r>
            <a:endParaRPr lang="en-US" sz="2400" dirty="0"/>
          </a:p>
          <a:p>
            <a:endParaRPr lang="en-GB" dirty="0"/>
          </a:p>
        </p:txBody>
      </p:sp>
    </p:spTree>
    <p:extLst>
      <p:ext uri="{BB962C8B-B14F-4D97-AF65-F5344CB8AC3E}">
        <p14:creationId xmlns:p14="http://schemas.microsoft.com/office/powerpoint/2010/main" val="349734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Nature of science pilot course - first teaching September 2015</a:t>
            </a:r>
            <a:endParaRPr lang="en-GB" dirty="0"/>
          </a:p>
        </p:txBody>
      </p:sp>
      <p:sp>
        <p:nvSpPr>
          <p:cNvPr id="3" name="Content Placeholder 2"/>
          <p:cNvSpPr>
            <a:spLocks noGrp="1"/>
          </p:cNvSpPr>
          <p:nvPr>
            <p:ph idx="1"/>
          </p:nvPr>
        </p:nvSpPr>
        <p:spPr/>
        <p:txBody>
          <a:bodyPr/>
          <a:lstStyle/>
          <a:p>
            <a:pPr marL="0" lvl="0" indent="0">
              <a:buNone/>
            </a:pPr>
            <a:r>
              <a:rPr lang="en-GB" b="1" dirty="0" smtClean="0">
                <a:solidFill>
                  <a:srgbClr val="11548B"/>
                </a:solidFill>
              </a:rPr>
              <a:t>Overview:</a:t>
            </a:r>
          </a:p>
          <a:p>
            <a:pPr marL="0" lvl="0" indent="0">
              <a:buNone/>
            </a:pPr>
            <a:endParaRPr lang="en-GB" b="1" dirty="0">
              <a:solidFill>
                <a:srgbClr val="11548B"/>
              </a:solidFill>
            </a:endParaRPr>
          </a:p>
          <a:p>
            <a:pPr lvl="0">
              <a:buFont typeface="Arial" panose="020B0604020202020204" pitchFamily="34" charset="0"/>
              <a:buChar char="•"/>
            </a:pPr>
            <a:r>
              <a:rPr lang="en-GB" dirty="0" smtClean="0">
                <a:solidFill>
                  <a:srgbClr val="11548B"/>
                </a:solidFill>
              </a:rPr>
              <a:t>What </a:t>
            </a:r>
            <a:r>
              <a:rPr lang="en-GB" dirty="0">
                <a:solidFill>
                  <a:srgbClr val="11548B"/>
                </a:solidFill>
              </a:rPr>
              <a:t>is science and what is the scientific </a:t>
            </a:r>
            <a:r>
              <a:rPr lang="en-GB" dirty="0" smtClean="0">
                <a:solidFill>
                  <a:srgbClr val="11548B"/>
                </a:solidFill>
              </a:rPr>
              <a:t>endeavour?</a:t>
            </a:r>
          </a:p>
          <a:p>
            <a:pPr lvl="0">
              <a:buFont typeface="Arial" panose="020B0604020202020204" pitchFamily="34" charset="0"/>
              <a:buChar char="•"/>
            </a:pPr>
            <a:r>
              <a:rPr lang="en-GB" dirty="0" smtClean="0">
                <a:solidFill>
                  <a:srgbClr val="11548B"/>
                </a:solidFill>
              </a:rPr>
              <a:t>The </a:t>
            </a:r>
            <a:r>
              <a:rPr lang="en-GB" dirty="0">
                <a:solidFill>
                  <a:srgbClr val="11548B"/>
                </a:solidFill>
              </a:rPr>
              <a:t>understanding of </a:t>
            </a:r>
            <a:r>
              <a:rPr lang="en-GB" dirty="0" smtClean="0">
                <a:solidFill>
                  <a:srgbClr val="11548B"/>
                </a:solidFill>
              </a:rPr>
              <a:t>science</a:t>
            </a:r>
          </a:p>
          <a:p>
            <a:pPr lvl="0">
              <a:buFont typeface="Arial" panose="020B0604020202020204" pitchFamily="34" charset="0"/>
              <a:buChar char="•"/>
            </a:pPr>
            <a:r>
              <a:rPr lang="en-GB" dirty="0" smtClean="0">
                <a:solidFill>
                  <a:srgbClr val="11548B"/>
                </a:solidFill>
              </a:rPr>
              <a:t>The </a:t>
            </a:r>
            <a:r>
              <a:rPr lang="en-GB" dirty="0">
                <a:solidFill>
                  <a:srgbClr val="11548B"/>
                </a:solidFill>
              </a:rPr>
              <a:t>objectivity of </a:t>
            </a:r>
            <a:r>
              <a:rPr lang="en-GB" dirty="0" smtClean="0">
                <a:solidFill>
                  <a:srgbClr val="11548B"/>
                </a:solidFill>
              </a:rPr>
              <a:t>science</a:t>
            </a:r>
          </a:p>
          <a:p>
            <a:pPr lvl="0">
              <a:buFont typeface="Arial" panose="020B0604020202020204" pitchFamily="34" charset="0"/>
              <a:buChar char="•"/>
            </a:pPr>
            <a:r>
              <a:rPr lang="en-GB" dirty="0" smtClean="0">
                <a:solidFill>
                  <a:srgbClr val="11548B"/>
                </a:solidFill>
              </a:rPr>
              <a:t>The </a:t>
            </a:r>
            <a:r>
              <a:rPr lang="en-GB" dirty="0">
                <a:solidFill>
                  <a:srgbClr val="11548B"/>
                </a:solidFill>
              </a:rPr>
              <a:t>human face of </a:t>
            </a:r>
            <a:r>
              <a:rPr lang="en-GB" dirty="0" smtClean="0">
                <a:solidFill>
                  <a:srgbClr val="11548B"/>
                </a:solidFill>
              </a:rPr>
              <a:t>science</a:t>
            </a:r>
          </a:p>
          <a:p>
            <a:pPr lvl="0">
              <a:buFont typeface="Arial" panose="020B0604020202020204" pitchFamily="34" charset="0"/>
              <a:buChar char="•"/>
            </a:pPr>
            <a:r>
              <a:rPr lang="en-GB" dirty="0" smtClean="0"/>
              <a:t>Scientific </a:t>
            </a:r>
            <a:r>
              <a:rPr lang="en-GB" dirty="0"/>
              <a:t>literacy and the public understanding of science</a:t>
            </a:r>
            <a:endParaRPr lang="nl-NL" dirty="0"/>
          </a:p>
          <a:p>
            <a:endParaRPr lang="en-GB" dirty="0"/>
          </a:p>
        </p:txBody>
      </p:sp>
    </p:spTree>
    <p:extLst>
      <p:ext uri="{BB962C8B-B14F-4D97-AF65-F5344CB8AC3E}">
        <p14:creationId xmlns:p14="http://schemas.microsoft.com/office/powerpoint/2010/main" val="157987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developments in NOS</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a:t>This course was developed during the curriculum review of the present science courses.</a:t>
            </a:r>
          </a:p>
          <a:p>
            <a:pPr marL="0" indent="0">
              <a:buNone/>
            </a:pPr>
            <a:endParaRPr lang="en-GB" dirty="0"/>
          </a:p>
          <a:p>
            <a:r>
              <a:rPr lang="en-GB" dirty="0"/>
              <a:t>First examinations in May </a:t>
            </a:r>
            <a:r>
              <a:rPr lang="en-GB" dirty="0" smtClean="0"/>
              <a:t>2017.</a:t>
            </a:r>
          </a:p>
          <a:p>
            <a:pPr marL="0" indent="0">
              <a:buNone/>
            </a:pPr>
            <a:endParaRPr lang="en-GB" dirty="0" smtClean="0"/>
          </a:p>
          <a:p>
            <a:r>
              <a:rPr lang="en-GB" dirty="0" smtClean="0"/>
              <a:t>22 </a:t>
            </a:r>
            <a:r>
              <a:rPr lang="en-GB" dirty="0"/>
              <a:t>schools </a:t>
            </a:r>
            <a:r>
              <a:rPr lang="en-GB" dirty="0" smtClean="0"/>
              <a:t>across </a:t>
            </a:r>
            <a:r>
              <a:rPr lang="en-GB" dirty="0"/>
              <a:t>all 3 </a:t>
            </a:r>
            <a:r>
              <a:rPr lang="en-GB" dirty="0" smtClean="0"/>
              <a:t>regions.</a:t>
            </a:r>
          </a:p>
          <a:p>
            <a:endParaRPr lang="en-GB" dirty="0" smtClean="0"/>
          </a:p>
          <a:p>
            <a:r>
              <a:rPr lang="en-GB" dirty="0" smtClean="0">
                <a:solidFill>
                  <a:srgbClr val="004B8D"/>
                </a:solidFill>
              </a:rPr>
              <a:t>Discussion and sharing of resources by teachers on a virtual forum.</a:t>
            </a:r>
          </a:p>
          <a:p>
            <a:endParaRPr lang="en-GB" dirty="0" smtClean="0">
              <a:solidFill>
                <a:srgbClr val="004B8D"/>
              </a:solidFill>
            </a:endParaRPr>
          </a:p>
          <a:p>
            <a:r>
              <a:rPr lang="en-GB" dirty="0" smtClean="0">
                <a:solidFill>
                  <a:srgbClr val="004B8D"/>
                </a:solidFill>
              </a:rPr>
              <a:t>First survey by pilot teachers completed and currently analysed.</a:t>
            </a:r>
            <a:endParaRPr lang="en-GB" dirty="0">
              <a:solidFill>
                <a:srgbClr val="004B8D"/>
              </a:solidFill>
            </a:endParaRPr>
          </a:p>
          <a:p>
            <a:endParaRPr lang="en-GB" dirty="0"/>
          </a:p>
          <a:p>
            <a:endParaRPr lang="en-GB" dirty="0"/>
          </a:p>
          <a:p>
            <a:pPr>
              <a:buNone/>
            </a:pPr>
            <a:endParaRPr lang="en-GB" dirty="0"/>
          </a:p>
          <a:p>
            <a:pPr marL="355600" lvl="0" indent="-355600">
              <a:spcBef>
                <a:spcPts val="0"/>
              </a:spcBef>
              <a:spcAft>
                <a:spcPts val="600"/>
              </a:spcAft>
              <a:buClr>
                <a:srgbClr val="004B8D"/>
              </a:buClr>
              <a:defRPr/>
            </a:pPr>
            <a:endParaRPr lang="en-GB" dirty="0">
              <a:solidFill>
                <a:srgbClr val="004B8D"/>
              </a:solidFill>
            </a:endParaRPr>
          </a:p>
          <a:p>
            <a:pPr marL="355600" lvl="0" indent="-355600">
              <a:spcBef>
                <a:spcPts val="0"/>
              </a:spcBef>
              <a:spcAft>
                <a:spcPts val="600"/>
              </a:spcAft>
              <a:buClr>
                <a:srgbClr val="004B8D"/>
              </a:buClr>
              <a:buFont typeface="Wingdings" pitchFamily="2" charset="2"/>
              <a:buChar char="§"/>
              <a:defRPr/>
            </a:pPr>
            <a:endParaRPr lang="en-GB" dirty="0">
              <a:solidFill>
                <a:srgbClr val="004B8D"/>
              </a:solidFill>
            </a:endParaRPr>
          </a:p>
          <a:p>
            <a:pPr marL="355600" lvl="0" indent="-355600">
              <a:spcBef>
                <a:spcPts val="0"/>
              </a:spcBef>
              <a:spcAft>
                <a:spcPts val="600"/>
              </a:spcAft>
              <a:buClr>
                <a:srgbClr val="004B8D"/>
              </a:buClr>
              <a:buFont typeface="Wingdings" pitchFamily="2" charset="2"/>
              <a:buChar char="§"/>
              <a:defRPr/>
            </a:pPr>
            <a:endParaRPr lang="en-GB" dirty="0">
              <a:solidFill>
                <a:srgbClr val="004B8D"/>
              </a:solidFill>
            </a:endParaRPr>
          </a:p>
          <a:p>
            <a:endParaRPr lang="en-GB" dirty="0"/>
          </a:p>
        </p:txBody>
      </p:sp>
    </p:spTree>
    <p:extLst>
      <p:ext uri="{BB962C8B-B14F-4D97-AF65-F5344CB8AC3E}">
        <p14:creationId xmlns:p14="http://schemas.microsoft.com/office/powerpoint/2010/main" val="3943845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SEHS</a:t>
            </a:r>
            <a:endParaRPr lang="en-GB" dirty="0"/>
          </a:p>
        </p:txBody>
      </p:sp>
      <p:sp>
        <p:nvSpPr>
          <p:cNvPr id="3" name="Content Placeholder 2"/>
          <p:cNvSpPr>
            <a:spLocks noGrp="1"/>
          </p:cNvSpPr>
          <p:nvPr>
            <p:ph idx="1"/>
          </p:nvPr>
        </p:nvSpPr>
        <p:spPr/>
        <p:txBody>
          <a:bodyPr/>
          <a:lstStyle/>
          <a:p>
            <a:pPr lvl="0">
              <a:lnSpc>
                <a:spcPct val="110000"/>
              </a:lnSpc>
            </a:pPr>
            <a:r>
              <a:rPr lang="en-GB" dirty="0"/>
              <a:t>The new guide was published on the OCC in January 2016</a:t>
            </a:r>
          </a:p>
          <a:p>
            <a:pPr lvl="0">
              <a:lnSpc>
                <a:spcPct val="110000"/>
              </a:lnSpc>
            </a:pPr>
            <a:r>
              <a:rPr lang="en-GB" dirty="0"/>
              <a:t>Higher level will be available for first teaching in September 2016</a:t>
            </a:r>
          </a:p>
          <a:p>
            <a:pPr>
              <a:lnSpc>
                <a:spcPct val="110000"/>
              </a:lnSpc>
            </a:pPr>
            <a:r>
              <a:rPr lang="en-GB" dirty="0"/>
              <a:t>The IA will be changed for both SL and HL for first assessment in 2018 to bring it in line with </a:t>
            </a:r>
            <a:r>
              <a:rPr lang="en-GB" dirty="0" smtClean="0"/>
              <a:t>biology, chemistry and physics.</a:t>
            </a:r>
            <a:endParaRPr lang="en-GB" dirty="0"/>
          </a:p>
          <a:p>
            <a:pPr lvl="0">
              <a:lnSpc>
                <a:spcPct val="110000"/>
              </a:lnSpc>
            </a:pPr>
            <a:r>
              <a:rPr lang="en-GB" dirty="0"/>
              <a:t>Additional HL topics and new material for the existing options</a:t>
            </a:r>
          </a:p>
          <a:p>
            <a:r>
              <a:rPr lang="en-GB" dirty="0"/>
              <a:t>Teacher support material and HL specimen papers </a:t>
            </a:r>
            <a:r>
              <a:rPr lang="en-GB" dirty="0" smtClean="0"/>
              <a:t>were </a:t>
            </a:r>
            <a:r>
              <a:rPr lang="en-GB" dirty="0"/>
              <a:t>published in June </a:t>
            </a:r>
            <a:r>
              <a:rPr lang="en-GB" dirty="0" smtClean="0"/>
              <a:t>2016.</a:t>
            </a:r>
          </a:p>
          <a:p>
            <a:endParaRPr lang="en-GB" dirty="0" smtClean="0"/>
          </a:p>
          <a:p>
            <a:r>
              <a:rPr lang="en-GB" dirty="0" smtClean="0"/>
              <a:t>French and Spanish versions of the specimen papers will be published soon.</a:t>
            </a:r>
            <a:endParaRPr lang="en-GB" dirty="0"/>
          </a:p>
          <a:p>
            <a:endParaRPr lang="en-GB" dirty="0"/>
          </a:p>
        </p:txBody>
      </p:sp>
    </p:spTree>
    <p:extLst>
      <p:ext uri="{BB962C8B-B14F-4D97-AF65-F5344CB8AC3E}">
        <p14:creationId xmlns:p14="http://schemas.microsoft.com/office/powerpoint/2010/main" val="386429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IBA_2014_EN_Basis">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A-4-3-En" id="{ABA52A82-6A11-134C-8329-4C645BB4FA2C}" vid="{0E6E258F-F62E-EE46-AC49-EDCBE1B2CD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IBA-4-3-En</Template>
  <TotalTime>1052</TotalTime>
  <Words>2001</Words>
  <Application>Microsoft Office PowerPoint</Application>
  <PresentationFormat>On-screen Show (4:3)</PresentationFormat>
  <Paragraphs>333</Paragraphs>
  <Slides>25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Lucida Grande</vt:lpstr>
      <vt:lpstr>Monotype Sorts</vt:lpstr>
      <vt:lpstr>Myriad Pro</vt:lpstr>
      <vt:lpstr>Times New Roman</vt:lpstr>
      <vt:lpstr>Wingdings</vt:lpstr>
      <vt:lpstr>IBA_2014_EN_Basis</vt:lpstr>
      <vt:lpstr>PowerPoint Presentation</vt:lpstr>
      <vt:lpstr>Diploma Programme curricular updates in sciences and mathematics</vt:lpstr>
      <vt:lpstr>Objectives of the presentation</vt:lpstr>
      <vt:lpstr> DP Science subjects</vt:lpstr>
      <vt:lpstr>Biology, Chemistry, Physics </vt:lpstr>
      <vt:lpstr>Teacher feedback on biology, chemistry and physics DP courses</vt:lpstr>
      <vt:lpstr>Nature of science pilot course - first teaching September 2015</vt:lpstr>
      <vt:lpstr>Current developments in NOS</vt:lpstr>
      <vt:lpstr>SEHS</vt:lpstr>
      <vt:lpstr>Environmental Systems and Societies (SL only) </vt:lpstr>
      <vt:lpstr>Cross-programme review for biology, chemistry, physics and nature of science (pilot). </vt:lpstr>
      <vt:lpstr>A few areas which will be discussed  </vt:lpstr>
      <vt:lpstr>Design technology</vt:lpstr>
      <vt:lpstr>Design technology</vt:lpstr>
      <vt:lpstr>Computer science</vt:lpstr>
      <vt:lpstr>Computer science</vt:lpstr>
      <vt:lpstr>Computer science</vt:lpstr>
      <vt:lpstr>Computer science timeline</vt:lpstr>
      <vt:lpstr>Computer science</vt:lpstr>
      <vt:lpstr>Information technology in a global society</vt:lpstr>
      <vt:lpstr>Mathematics Curriculum Review</vt:lpstr>
      <vt:lpstr>PowerPoint Presentation</vt:lpstr>
      <vt:lpstr>PowerPoint Presentation</vt:lpstr>
      <vt:lpstr>Mathematics Curriculum Review</vt:lpstr>
      <vt:lpstr>PowerPoint Presentation</vt:lpstr>
    </vt:vector>
  </TitlesOfParts>
  <Manager/>
  <Company>International Baccalaureate Organization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Kelvin Williams</dc:creator>
  <cp:keywords/>
  <dc:description>Template version 1 - February 2014_x000d_Design: D...studio_x000d_Template: Ton Persoon</dc:description>
  <cp:lastModifiedBy>Oksana Jajecznyk</cp:lastModifiedBy>
  <cp:revision>47</cp:revision>
  <dcterms:created xsi:type="dcterms:W3CDTF">2016-05-24T07:30:51Z</dcterms:created>
  <dcterms:modified xsi:type="dcterms:W3CDTF">2016-07-15T19:10:02Z</dcterms:modified>
  <cp:category/>
</cp:coreProperties>
</file>