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7" r:id="rId6"/>
    <p:sldId id="268" r:id="rId7"/>
    <p:sldId id="277" r:id="rId8"/>
    <p:sldId id="269" r:id="rId9"/>
    <p:sldId id="270" r:id="rId10"/>
    <p:sldId id="272" r:id="rId11"/>
    <p:sldId id="273" r:id="rId12"/>
    <p:sldId id="278" r:id="rId13"/>
    <p:sldId id="274" r:id="rId14"/>
    <p:sldId id="275" r:id="rId15"/>
    <p:sldId id="260" r:id="rId16"/>
    <p:sldId id="276" r:id="rId17"/>
    <p:sldId id="264" r:id="rId18"/>
    <p:sldId id="262" r:id="rId19"/>
    <p:sldId id="279" r:id="rId20"/>
    <p:sldId id="261" r:id="rId21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31">
          <p15:clr>
            <a:srgbClr val="A4A3A4"/>
          </p15:clr>
        </p15:guide>
        <p15:guide id="2" orient="horz" pos="1344">
          <p15:clr>
            <a:srgbClr val="A4A3A4"/>
          </p15:clr>
        </p15:guide>
        <p15:guide id="3" orient="horz" pos="1392">
          <p15:clr>
            <a:srgbClr val="A4A3A4"/>
          </p15:clr>
        </p15:guide>
        <p15:guide id="4" orient="horz" pos="3856">
          <p15:clr>
            <a:srgbClr val="A4A3A4"/>
          </p15:clr>
        </p15:guide>
        <p15:guide id="5" pos="2880">
          <p15:clr>
            <a:srgbClr val="A4A3A4"/>
          </p15:clr>
        </p15:guide>
        <p15:guide id="6" pos="7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19" autoAdjust="0"/>
    <p:restoredTop sz="93899" autoAdjust="0"/>
  </p:normalViewPr>
  <p:slideViewPr>
    <p:cSldViewPr snapToGrid="0" snapToObjects="1">
      <p:cViewPr>
        <p:scale>
          <a:sx n="65" d="100"/>
          <a:sy n="65" d="100"/>
        </p:scale>
        <p:origin x="-168" y="204"/>
      </p:cViewPr>
      <p:guideLst>
        <p:guide orient="horz" pos="731"/>
        <p:guide orient="horz" pos="1344"/>
        <p:guide orient="horz" pos="1392"/>
        <p:guide orient="horz" pos="3856"/>
        <p:guide pos="2880"/>
        <p:guide pos="7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0D02F-9C8A-4AB6-A013-16B25B2EC159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113E9-D80A-49D3-B87E-F3D65106B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26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13E9-D80A-49D3-B87E-F3D65106BD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2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13E9-D80A-49D3-B87E-F3D65106BDF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67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13E9-D80A-49D3-B87E-F3D65106BD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815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13E9-D80A-49D3-B87E-F3D65106BDF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839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13E9-D80A-49D3-B87E-F3D65106BDF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4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13E9-D80A-49D3-B87E-F3D65106BDF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92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13E9-D80A-49D3-B87E-F3D65106BDF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19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13E9-D80A-49D3-B87E-F3D65106BDF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39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555646" y="6629930"/>
            <a:ext cx="1068334" cy="228070"/>
          </a:xfrm>
        </p:spPr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02C89652-6118-194A-A2A5-0F33353BC73A}" type="datetimeFigureOut">
              <a:rPr lang="en-US" noProof="0" smtClean="0"/>
              <a:pPr/>
              <a:t>7/15/2016</a:t>
            </a:fld>
            <a:endParaRPr lang="nl-NL" dirty="0"/>
          </a:p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623980" y="6629930"/>
            <a:ext cx="406400" cy="228070"/>
          </a:xfrm>
        </p:spPr>
        <p:txBody>
          <a:bodyPr/>
          <a:lstStyle/>
          <a:p>
            <a:fld id="{365E7149-2CBC-7E42-B4F4-E2E7C22F4267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9200" y="1319999"/>
            <a:ext cx="5472000" cy="566738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219200" y="1886737"/>
            <a:ext cx="5472000" cy="4104000"/>
          </a:xfrm>
          <a:solidFill>
            <a:schemeClr val="accent6">
              <a:lumMod val="40000"/>
              <a:lumOff val="60000"/>
            </a:schemeClr>
          </a:solidFill>
        </p:spPr>
        <p:txBody>
          <a:bodyPr tIns="180000">
            <a:normAutofit/>
          </a:bodyPr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843599" y="4960136"/>
            <a:ext cx="1843201" cy="1030601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2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9652-6118-194A-A2A5-0F33353BC73A}" type="datetimeFigureOut">
              <a:rPr lang="en-US" noProof="0" smtClean="0"/>
              <a:pPr/>
              <a:t>7/15/2016</a:t>
            </a:fld>
            <a:endParaRPr lang="en-US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7149-2CBC-7E42-B4F4-E2E7C22F4267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327" y="3203572"/>
            <a:ext cx="8211787" cy="158856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540327" y="4792134"/>
            <a:ext cx="8211787" cy="872062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0" y="6629930"/>
            <a:ext cx="1068334" cy="228070"/>
          </a:xfrm>
        </p:spPr>
        <p:txBody>
          <a:bodyPr/>
          <a:lstStyle/>
          <a:p>
            <a:fld id="{02C89652-6118-194A-A2A5-0F33353BC73A}" type="datetimeFigureOut">
              <a:rPr lang="en-US" noProof="0" smtClean="0"/>
              <a:pPr/>
              <a:t>7/15/2016</a:t>
            </a:fld>
            <a:endParaRPr lang="en-US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068334" y="6629930"/>
            <a:ext cx="406400" cy="228070"/>
          </a:xfrm>
        </p:spPr>
        <p:txBody>
          <a:bodyPr/>
          <a:lstStyle/>
          <a:p>
            <a:fld id="{365E7149-2CBC-7E42-B4F4-E2E7C22F4267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9652-6118-194A-A2A5-0F33353BC73A}" type="datetimeFigureOut">
              <a:rPr lang="en-US" noProof="0" smtClean="0"/>
              <a:pPr/>
              <a:t>7/15/2016</a:t>
            </a:fld>
            <a:endParaRPr lang="en-US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7149-2CBC-7E42-B4F4-E2E7C22F4267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39062" y="2184400"/>
            <a:ext cx="6447738" cy="1727200"/>
          </a:xfrm>
        </p:spPr>
        <p:txBody>
          <a:bodyPr anchor="t">
            <a:normAutofit/>
          </a:bodyPr>
          <a:lstStyle>
            <a:lvl1pPr algn="l">
              <a:defRPr sz="3600" b="1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239062" y="3911600"/>
            <a:ext cx="6447738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9652-6118-194A-A2A5-0F33353BC73A}" type="datetimeFigureOut">
              <a:rPr lang="en-US" noProof="0" smtClean="0"/>
              <a:pPr/>
              <a:t>7/15/2016</a:t>
            </a:fld>
            <a:endParaRPr lang="en-US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7149-2CBC-7E42-B4F4-E2E7C22F4267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24962" y="2209799"/>
            <a:ext cx="3677238" cy="3916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11200" y="2209799"/>
            <a:ext cx="3675600" cy="3916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9652-6118-194A-A2A5-0F33353BC73A}" type="datetimeFigureOut">
              <a:rPr lang="en-US" noProof="0" smtClean="0"/>
              <a:pPr/>
              <a:t>7/15/2016</a:t>
            </a:fld>
            <a:endParaRPr lang="en-US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7149-2CBC-7E42-B4F4-E2E7C22F4267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24962" y="2209800"/>
            <a:ext cx="3675600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224962" y="2849561"/>
            <a:ext cx="3675600" cy="32766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011200" y="2209800"/>
            <a:ext cx="3675600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011200" y="2849561"/>
            <a:ext cx="3675600" cy="327660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9652-6118-194A-A2A5-0F33353BC73A}" type="datetimeFigureOut">
              <a:rPr lang="en-US" noProof="0" smtClean="0"/>
              <a:pPr/>
              <a:t>7/15/2016</a:t>
            </a:fld>
            <a:endParaRPr lang="en-US" noProof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7149-2CBC-7E42-B4F4-E2E7C22F4267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9652-6118-194A-A2A5-0F33353BC73A}" type="datetimeFigureOut">
              <a:rPr lang="en-US" noProof="0" smtClean="0"/>
              <a:pPr/>
              <a:t>7/15/2016</a:t>
            </a:fld>
            <a:endParaRPr lang="en-US" noProof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7149-2CBC-7E42-B4F4-E2E7C22F4267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9652-6118-194A-A2A5-0F33353BC73A}" type="datetimeFigureOut">
              <a:rPr lang="en-US" noProof="0" smtClean="0"/>
              <a:pPr/>
              <a:t>7/15/2016</a:t>
            </a:fld>
            <a:endParaRPr lang="en-US" noProof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7149-2CBC-7E42-B4F4-E2E7C22F4267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9200" y="1283183"/>
            <a:ext cx="3225800" cy="1049336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0" y="1283183"/>
            <a:ext cx="4114800" cy="49657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219200" y="2332519"/>
            <a:ext cx="3225800" cy="39163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9652-6118-194A-A2A5-0F33353BC73A}" type="datetimeFigureOut">
              <a:rPr lang="en-US" noProof="0" smtClean="0"/>
              <a:pPr/>
              <a:t>7/15/2016</a:t>
            </a:fld>
            <a:endParaRPr lang="en-US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7149-2CBC-7E42-B4F4-E2E7C22F4267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24962" y="1238390"/>
            <a:ext cx="7461838" cy="96884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24962" y="2289481"/>
            <a:ext cx="7461838" cy="390184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212066" y="576264"/>
            <a:ext cx="1068334" cy="22807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accent6"/>
                </a:solidFill>
              </a:defRPr>
            </a:lvl1pPr>
          </a:lstStyle>
          <a:p>
            <a:fld id="{02C89652-6118-194A-A2A5-0F33353BC73A}" type="datetimeFigureOut">
              <a:rPr lang="en-US" noProof="0" smtClean="0"/>
              <a:pPr/>
              <a:t>7/15/2016</a:t>
            </a:fld>
            <a:endParaRPr lang="en-US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239062" y="6475941"/>
            <a:ext cx="3611401" cy="239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accent6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280400" y="576264"/>
            <a:ext cx="406400" cy="22807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accent6"/>
                </a:solidFill>
              </a:defRPr>
            </a:lvl1pPr>
          </a:lstStyle>
          <a:p>
            <a:fld id="{365E7149-2CBC-7E42-B4F4-E2E7C22F4267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1AB7EA"/>
          </a:solidFill>
          <a:latin typeface="Myriad Pro"/>
          <a:ea typeface="+mj-ea"/>
          <a:cs typeface="Myriad Pro"/>
        </a:defRPr>
      </a:lvl1pPr>
    </p:titleStyle>
    <p:bodyStyle>
      <a:lvl1pPr marL="288000" indent="-288000" algn="l" defTabSz="457200" rtl="0" eaLnBrk="1" latinLnBrk="0" hangingPunct="1">
        <a:lnSpc>
          <a:spcPct val="90000"/>
        </a:lnSpc>
        <a:spcBef>
          <a:spcPts val="400"/>
        </a:spcBef>
        <a:buClr>
          <a:schemeClr val="accent1"/>
        </a:buClr>
        <a:buSzPct val="140000"/>
        <a:buFont typeface="Arial"/>
        <a:buChar char="•"/>
        <a:defRPr sz="2000" kern="1200">
          <a:solidFill>
            <a:schemeClr val="tx1"/>
          </a:solidFill>
          <a:latin typeface="Myriad Pro"/>
          <a:ea typeface="+mn-ea"/>
          <a:cs typeface="Myriad Pro"/>
        </a:defRPr>
      </a:lvl1pPr>
      <a:lvl2pPr marL="576000" indent="-288000" algn="l" defTabSz="457200" rtl="0" eaLnBrk="1" latinLnBrk="0" hangingPunct="1">
        <a:lnSpc>
          <a:spcPct val="90000"/>
        </a:lnSpc>
        <a:spcBef>
          <a:spcPts val="400"/>
        </a:spcBef>
        <a:buClr>
          <a:schemeClr val="tx1"/>
        </a:buClr>
        <a:buSzPct val="140000"/>
        <a:buFont typeface="Arial"/>
        <a:buChar char="•"/>
        <a:defRPr sz="2000" kern="1200">
          <a:solidFill>
            <a:schemeClr val="tx1"/>
          </a:solidFill>
          <a:latin typeface="Myriad Pro"/>
          <a:ea typeface="+mn-ea"/>
          <a:cs typeface="Myriad Pro"/>
        </a:defRPr>
      </a:lvl2pPr>
      <a:lvl3pPr marL="864000" indent="-288000" algn="l" defTabSz="457200" rtl="0" eaLnBrk="1" latinLnBrk="0" hangingPunct="1">
        <a:lnSpc>
          <a:spcPct val="90000"/>
        </a:lnSpc>
        <a:spcBef>
          <a:spcPts val="400"/>
        </a:spcBef>
        <a:buClr>
          <a:schemeClr val="accent1"/>
        </a:buClr>
        <a:buSzPct val="140000"/>
        <a:buFont typeface="Arial"/>
        <a:buChar char="•"/>
        <a:defRPr sz="2000" kern="1200">
          <a:solidFill>
            <a:schemeClr val="tx1"/>
          </a:solidFill>
          <a:latin typeface="Myriad Pro"/>
          <a:ea typeface="+mn-ea"/>
          <a:cs typeface="Myriad Pro"/>
        </a:defRPr>
      </a:lvl3pPr>
      <a:lvl4pPr marL="1152000" indent="-288000" algn="l" defTabSz="457200" rtl="0" eaLnBrk="1" latinLnBrk="0" hangingPunct="1">
        <a:lnSpc>
          <a:spcPct val="90000"/>
        </a:lnSpc>
        <a:spcBef>
          <a:spcPts val="400"/>
        </a:spcBef>
        <a:buFont typeface="Lucida Grande"/>
        <a:buChar char="–"/>
        <a:defRPr sz="2000" kern="1200">
          <a:solidFill>
            <a:schemeClr val="tx1"/>
          </a:solidFill>
          <a:latin typeface="Myriad Pro"/>
          <a:ea typeface="+mn-ea"/>
          <a:cs typeface="Myriad Pro"/>
        </a:defRPr>
      </a:lvl4pPr>
      <a:lvl5pPr marL="1440000" indent="-288000" algn="l" defTabSz="457200" rtl="0" eaLnBrk="1" latinLnBrk="0" hangingPunct="1">
        <a:lnSpc>
          <a:spcPct val="90000"/>
        </a:lnSpc>
        <a:spcBef>
          <a:spcPts val="400"/>
        </a:spcBef>
        <a:buFont typeface="Lucida Grande"/>
        <a:buChar char="–"/>
        <a:defRPr sz="2000" kern="1200">
          <a:solidFill>
            <a:schemeClr val="tx1"/>
          </a:solidFill>
          <a:latin typeface="Myriad Pro"/>
          <a:ea typeface="+mn-ea"/>
          <a:cs typeface="Myriad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ssertationmakers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mailto:eyebeebacque@gmail.com" TargetMode="External"/><Relationship Id="rId3" Type="http://schemas.openxmlformats.org/officeDocument/2006/relationships/hyperlink" Target="http://www.turnitin.com/" TargetMode="External"/><Relationship Id="rId7" Type="http://schemas.openxmlformats.org/officeDocument/2006/relationships/hyperlink" Target="http://tinyurl.com/hjyapzp" TargetMode="External"/><Relationship Id="rId2" Type="http://schemas.openxmlformats.org/officeDocument/2006/relationships/hyperlink" Target="http://www.academicintegrity.org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plagium.com/" TargetMode="External"/><Relationship Id="rId5" Type="http://schemas.openxmlformats.org/officeDocument/2006/relationships/hyperlink" Target="http://www.copyscape.com/" TargetMode="External"/><Relationship Id="rId4" Type="http://schemas.openxmlformats.org/officeDocument/2006/relationships/hyperlink" Target="en.writecheck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tinyurl.com/hjyapzp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098" y="1541721"/>
            <a:ext cx="8197702" cy="665510"/>
          </a:xfrm>
        </p:spPr>
        <p:txBody>
          <a:bodyPr/>
          <a:lstStyle/>
          <a:p>
            <a:pPr algn="ctr"/>
            <a:r>
              <a:rPr lang="en-US" dirty="0"/>
              <a:t>How?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471" y="2445487"/>
            <a:ext cx="8421329" cy="3604439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endParaRPr lang="en-US" altLang="en-US" dirty="0">
              <a:latin typeface="Times New Roman" pitchFamily="18" charset="0"/>
            </a:endParaRPr>
          </a:p>
          <a:p>
            <a:pPr algn="ctr">
              <a:buNone/>
              <a:defRPr/>
            </a:pPr>
            <a:r>
              <a:rPr lang="en-US" altLang="en-US" sz="4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“Technology didn’t cause cheating, it only made it easier.” </a:t>
            </a:r>
          </a:p>
          <a:p>
            <a:pPr algn="ctr">
              <a:buNone/>
              <a:defRPr/>
            </a:pP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  <a:defRPr/>
            </a:pP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Harned and Sutliff: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Academic Honesty: Teaching</a:t>
            </a:r>
          </a:p>
          <a:p>
            <a:pPr algn="r">
              <a:buNone/>
              <a:defRPr/>
            </a:pP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Kids Not To Take The Easy Way Out (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2004)</a:t>
            </a:r>
          </a:p>
        </p:txBody>
      </p:sp>
    </p:spTree>
    <p:extLst>
      <p:ext uri="{BB962C8B-B14F-4D97-AF65-F5344CB8AC3E}">
        <p14:creationId xmlns:p14="http://schemas.microsoft.com/office/powerpoint/2010/main" val="55262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833" y="1105786"/>
            <a:ext cx="8218967" cy="1127051"/>
          </a:xfrm>
        </p:spPr>
        <p:txBody>
          <a:bodyPr>
            <a:noAutofit/>
          </a:bodyPr>
          <a:lstStyle/>
          <a:p>
            <a:pPr algn="ctr"/>
            <a:r>
              <a:rPr lang="en-US" altLang="en-US" dirty="0"/>
              <a:t>Control C: </a:t>
            </a:r>
            <a:br>
              <a:rPr lang="en-US" altLang="en-US" dirty="0"/>
            </a:br>
            <a:r>
              <a:rPr lang="en-US" altLang="en-US" dirty="0"/>
              <a:t>technology and plagiarism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724" y="2232837"/>
            <a:ext cx="8323075" cy="4157329"/>
          </a:xfrm>
        </p:spPr>
        <p:txBody>
          <a:bodyPr>
            <a:normAutofit fontScale="47500" lnSpcReduction="20000"/>
          </a:bodyPr>
          <a:lstStyle/>
          <a:p>
            <a:pPr>
              <a:buNone/>
              <a:defRPr/>
            </a:pPr>
            <a:endParaRPr lang="en-US" altLang="en-US" sz="1800" dirty="0">
              <a:latin typeface="Times New Roman" pitchFamily="18" charset="0"/>
            </a:endParaRPr>
          </a:p>
          <a:p>
            <a:pPr>
              <a:buNone/>
              <a:defRPr/>
            </a:pPr>
            <a:r>
              <a:rPr lang="en-US" altLang="en-US" sz="5900" dirty="0"/>
              <a:t>Students have easy access to technology that</a:t>
            </a:r>
          </a:p>
          <a:p>
            <a:pPr>
              <a:buNone/>
              <a:defRPr/>
            </a:pPr>
            <a:r>
              <a:rPr lang="en-US" altLang="en-US" sz="5900" dirty="0"/>
              <a:t>enables them to plagiarise through:</a:t>
            </a:r>
          </a:p>
          <a:p>
            <a:pPr>
              <a:buNone/>
              <a:defRPr/>
            </a:pPr>
            <a:endParaRPr lang="en-US" altLang="en-US" sz="3800" dirty="0"/>
          </a:p>
          <a:p>
            <a:pPr>
              <a:defRPr/>
            </a:pPr>
            <a:r>
              <a:rPr lang="en-US" altLang="en-US" sz="6700" dirty="0"/>
              <a:t>instant messaging </a:t>
            </a:r>
          </a:p>
          <a:p>
            <a:pPr>
              <a:defRPr/>
            </a:pPr>
            <a:r>
              <a:rPr lang="en-US" altLang="en-US" sz="6700" dirty="0"/>
              <a:t>social media</a:t>
            </a:r>
          </a:p>
          <a:p>
            <a:pPr>
              <a:defRPr/>
            </a:pPr>
            <a:r>
              <a:rPr lang="en-US" altLang="en-US" sz="6700" dirty="0">
                <a:hlinkClick r:id="rId3"/>
              </a:rPr>
              <a:t>websites (‘paper mills’)</a:t>
            </a:r>
            <a:endParaRPr lang="en-US" altLang="en-US" sz="6700" dirty="0"/>
          </a:p>
          <a:p>
            <a:pPr>
              <a:defRPr/>
            </a:pPr>
            <a:r>
              <a:rPr lang="en-US" altLang="en-US" sz="6700" dirty="0"/>
              <a:t>writers for hire online</a:t>
            </a:r>
          </a:p>
          <a:p>
            <a:pPr>
              <a:defRPr/>
            </a:pPr>
            <a:r>
              <a:rPr lang="en-US" altLang="en-US" sz="6700" dirty="0"/>
              <a:t>digital photography </a:t>
            </a:r>
          </a:p>
          <a:p>
            <a:pPr>
              <a:defRPr/>
            </a:pPr>
            <a:r>
              <a:rPr lang="en-US" altLang="en-US" sz="6700" dirty="0"/>
              <a:t>wireless internet (especially on cellphones) </a:t>
            </a:r>
          </a:p>
          <a:p>
            <a:pPr>
              <a:defRPr/>
            </a:pPr>
            <a:r>
              <a:rPr lang="en-US" altLang="en-US" sz="6700" dirty="0"/>
              <a:t>cutting and pasting…from almost anywhere</a:t>
            </a:r>
          </a:p>
        </p:txBody>
      </p:sp>
    </p:spTree>
    <p:extLst>
      <p:ext uri="{BB962C8B-B14F-4D97-AF65-F5344CB8AC3E}">
        <p14:creationId xmlns:p14="http://schemas.microsoft.com/office/powerpoint/2010/main" val="184082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68" y="1194619"/>
            <a:ext cx="7910665" cy="5132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306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604" y="1041049"/>
            <a:ext cx="6122136" cy="968841"/>
          </a:xfrm>
        </p:spPr>
        <p:txBody>
          <a:bodyPr/>
          <a:lstStyle/>
          <a:p>
            <a:pPr algn="ctr"/>
            <a:r>
              <a:rPr lang="en-US" dirty="0"/>
              <a:t>What forms does it take?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447" y="1711843"/>
            <a:ext cx="8591105" cy="462834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CA" sz="2800" dirty="0"/>
              <a:t>The White Paper </a:t>
            </a:r>
            <a:r>
              <a:rPr lang="en-CA" sz="2800" i="1" dirty="0"/>
              <a:t>The Plagiarism Spectrum</a:t>
            </a:r>
            <a:r>
              <a:rPr lang="en-CA" sz="2800" dirty="0"/>
              <a:t>, from turnitin.com, identifies 10 main forms of plagiarism:</a:t>
            </a:r>
          </a:p>
          <a:p>
            <a:pPr marL="0" indent="0">
              <a:buNone/>
            </a:pPr>
            <a:endParaRPr lang="en-CA" sz="2400" b="1" dirty="0"/>
          </a:p>
          <a:p>
            <a:pPr marL="0" indent="0">
              <a:buNone/>
            </a:pPr>
            <a:r>
              <a:rPr lang="en-CA" sz="2600" b="1" dirty="0"/>
              <a:t>1. CLONE</a:t>
            </a:r>
          </a:p>
          <a:p>
            <a:pPr marL="0" indent="0">
              <a:buNone/>
            </a:pPr>
            <a:r>
              <a:rPr lang="en-CA" sz="2600" b="1" dirty="0"/>
              <a:t>	    2. CTRL-C</a:t>
            </a:r>
          </a:p>
          <a:p>
            <a:pPr marL="0" indent="0">
              <a:buNone/>
            </a:pPr>
            <a:r>
              <a:rPr lang="en-CA" sz="2600" b="1" dirty="0"/>
              <a:t>			  3. FIND–REPLACE</a:t>
            </a:r>
          </a:p>
          <a:p>
            <a:pPr marL="0" indent="0">
              <a:buNone/>
            </a:pPr>
            <a:r>
              <a:rPr lang="en-CA" sz="2600" b="1" dirty="0"/>
              <a:t>					4. REMIX</a:t>
            </a:r>
          </a:p>
          <a:p>
            <a:pPr marL="0" indent="0">
              <a:buNone/>
            </a:pPr>
            <a:r>
              <a:rPr lang="en-CA" sz="2600" b="1" dirty="0"/>
              <a:t>						   5. RECYCLE</a:t>
            </a:r>
          </a:p>
          <a:p>
            <a:pPr marL="0" indent="0">
              <a:buNone/>
            </a:pPr>
            <a:r>
              <a:rPr lang="en-CA" sz="2600" b="1" dirty="0"/>
              <a:t>								6. HYBRID</a:t>
            </a:r>
          </a:p>
          <a:p>
            <a:pPr marL="0" indent="0">
              <a:buNone/>
            </a:pPr>
            <a:r>
              <a:rPr lang="en-CA" sz="2600" b="1" dirty="0"/>
              <a:t>									   7. MASHUP</a:t>
            </a:r>
          </a:p>
          <a:p>
            <a:pPr marL="0" indent="0">
              <a:buNone/>
            </a:pPr>
            <a:r>
              <a:rPr lang="en-CA" sz="2600" b="1" dirty="0"/>
              <a:t>											8. 404 ERROR</a:t>
            </a:r>
          </a:p>
          <a:p>
            <a:pPr marL="0" indent="0">
              <a:buNone/>
            </a:pPr>
            <a:r>
              <a:rPr lang="en-CA" sz="2600" b="1" dirty="0"/>
              <a:t>												   9. AGGREGATOR</a:t>
            </a:r>
          </a:p>
          <a:p>
            <a:pPr marL="0" indent="0">
              <a:buNone/>
            </a:pPr>
            <a:r>
              <a:rPr lang="en-CA" sz="2600" b="1" dirty="0"/>
              <a:t>													      10. RE-TWEET</a:t>
            </a:r>
          </a:p>
          <a:p>
            <a:pPr marL="0" indent="0">
              <a:buNone/>
            </a:pPr>
            <a:r>
              <a:rPr lang="en-CA" sz="2400" b="1" dirty="0"/>
              <a:t>															</a:t>
            </a:r>
          </a:p>
          <a:p>
            <a:pPr marL="0" indent="0" algn="r">
              <a:buNone/>
            </a:pPr>
            <a:r>
              <a:rPr lang="en-CA" sz="2200" dirty="0"/>
              <a:t>(turnitin.com)</a:t>
            </a:r>
          </a:p>
        </p:txBody>
      </p:sp>
    </p:spTree>
    <p:extLst>
      <p:ext uri="{BB962C8B-B14F-4D97-AF65-F5344CB8AC3E}">
        <p14:creationId xmlns:p14="http://schemas.microsoft.com/office/powerpoint/2010/main" val="406808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96567"/>
            <a:ext cx="3572539" cy="654205"/>
          </a:xfrm>
        </p:spPr>
        <p:txBody>
          <a:bodyPr/>
          <a:lstStyle/>
          <a:p>
            <a:pPr algn="ctr"/>
            <a:r>
              <a:rPr lang="en-US" dirty="0"/>
              <a:t>What to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833" y="1850065"/>
            <a:ext cx="8218967" cy="426365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  <a:defRPr/>
            </a:pPr>
            <a:endParaRPr lang="en-US" altLang="en-US" sz="3600" dirty="0"/>
          </a:p>
          <a:p>
            <a:pPr algn="ctr">
              <a:buNone/>
              <a:defRPr/>
            </a:pPr>
            <a:r>
              <a:rPr lang="en-US" altLang="en-US" sz="3600" dirty="0"/>
              <a:t>Six D’s of Plagiarism: </a:t>
            </a:r>
          </a:p>
          <a:p>
            <a:pPr>
              <a:buNone/>
              <a:defRPr/>
            </a:pPr>
            <a:r>
              <a:rPr lang="en-US" altLang="en-US" sz="1500" dirty="0"/>
              <a:t>                                                       </a:t>
            </a:r>
          </a:p>
          <a:p>
            <a:pPr>
              <a:buNone/>
              <a:defRPr/>
            </a:pPr>
            <a:r>
              <a:rPr lang="en-US" altLang="en-US" sz="3600" b="1" dirty="0"/>
              <a:t>Define</a:t>
            </a:r>
          </a:p>
          <a:p>
            <a:pPr>
              <a:buNone/>
              <a:defRPr/>
            </a:pPr>
            <a:r>
              <a:rPr lang="en-US" altLang="en-US" sz="3600" b="1" dirty="0"/>
              <a:t> 		       Deter </a:t>
            </a:r>
          </a:p>
          <a:p>
            <a:pPr>
              <a:buNone/>
              <a:defRPr/>
            </a:pPr>
            <a:r>
              <a:rPr lang="en-US" altLang="en-US" sz="3600" b="1" dirty="0"/>
              <a:t> 		               Dialogue</a:t>
            </a:r>
          </a:p>
          <a:p>
            <a:pPr>
              <a:buNone/>
              <a:defRPr/>
            </a:pPr>
            <a:r>
              <a:rPr lang="en-US" altLang="en-US" sz="3600" b="1" dirty="0"/>
              <a:t> 			   		            	Defend</a:t>
            </a:r>
          </a:p>
          <a:p>
            <a:pPr>
              <a:buNone/>
              <a:defRPr/>
            </a:pPr>
            <a:r>
              <a:rPr lang="en-US" altLang="en-US" sz="3600" b="1" dirty="0"/>
              <a:t> 					  	                		Detect</a:t>
            </a:r>
          </a:p>
          <a:p>
            <a:pPr>
              <a:buNone/>
              <a:defRPr/>
            </a:pPr>
            <a:r>
              <a:rPr lang="en-US" altLang="en-US" sz="3600" b="1" dirty="0"/>
              <a:t> 								               			Discipline</a:t>
            </a:r>
          </a:p>
          <a:p>
            <a:pPr>
              <a:buNone/>
              <a:defRPr/>
            </a:pPr>
            <a:endParaRPr lang="en-US" altLang="en-US" sz="3600" dirty="0"/>
          </a:p>
          <a:p>
            <a:pPr algn="r">
              <a:buNone/>
              <a:defRPr/>
            </a:pPr>
            <a:r>
              <a:rPr lang="en-US" altLang="en-US" sz="2600" dirty="0"/>
              <a:t>(Jon </a:t>
            </a:r>
            <a:r>
              <a:rPr lang="en-US" altLang="en-US" sz="2600" dirty="0" err="1"/>
              <a:t>Radue</a:t>
            </a:r>
            <a:r>
              <a:rPr lang="en-US" altLang="en-US" sz="2600" dirty="0"/>
              <a:t>, Brock University)</a:t>
            </a:r>
          </a:p>
        </p:txBody>
      </p:sp>
    </p:spTree>
    <p:extLst>
      <p:ext uri="{BB962C8B-B14F-4D97-AF65-F5344CB8AC3E}">
        <p14:creationId xmlns:p14="http://schemas.microsoft.com/office/powerpoint/2010/main" val="383169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6688" y="1238390"/>
            <a:ext cx="8070112" cy="968841"/>
          </a:xfrm>
        </p:spPr>
        <p:txBody>
          <a:bodyPr/>
          <a:lstStyle/>
          <a:p>
            <a:r>
              <a:rPr lang="en-US" noProof="0" dirty="0"/>
              <a:t>How to do it?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>
          <a:xfrm>
            <a:off x="180753" y="1860699"/>
            <a:ext cx="8835656" cy="4265464"/>
          </a:xfrm>
        </p:spPr>
        <p:txBody>
          <a:bodyPr>
            <a:noAutofit/>
          </a:bodyPr>
          <a:lstStyle/>
          <a:p>
            <a:r>
              <a:rPr lang="en-CA" sz="2400" dirty="0"/>
              <a:t>Ensure all students understand what plagiarism is and what forms it can take</a:t>
            </a:r>
          </a:p>
          <a:p>
            <a:r>
              <a:rPr lang="en-CA" sz="2400" dirty="0"/>
              <a:t>Have a clear school Academic Honesty policy that is widely available to the whole school community</a:t>
            </a:r>
          </a:p>
          <a:p>
            <a:r>
              <a:rPr lang="en-CA" sz="2400" dirty="0"/>
              <a:t>Use progressive discipline whenever possible - make a plagiarism issue into a learning opportunity</a:t>
            </a:r>
          </a:p>
          <a:p>
            <a:r>
              <a:rPr lang="en-CA" sz="2400" dirty="0"/>
              <a:t>Use a plagiarism checking service if possible, and encourage students to check their work in progress</a:t>
            </a:r>
          </a:p>
          <a:p>
            <a:r>
              <a:rPr lang="en-CA" sz="2400" dirty="0"/>
              <a:t>Explicitly teach students strategies for avoiding plagiarism by safeguarding their own work and respecting the work of others</a:t>
            </a:r>
          </a:p>
          <a:p>
            <a:r>
              <a:rPr lang="en-CA" sz="2400" dirty="0"/>
              <a:t>Teach appropriate and effective research and referencing techniques </a:t>
            </a:r>
          </a:p>
          <a:p>
            <a:endParaRPr lang="en-CA" sz="2400" dirty="0"/>
          </a:p>
          <a:p>
            <a:endParaRPr lang="en-CA" sz="2400" dirty="0"/>
          </a:p>
          <a:p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6688" y="1238390"/>
            <a:ext cx="8070112" cy="968841"/>
          </a:xfrm>
        </p:spPr>
        <p:txBody>
          <a:bodyPr/>
          <a:lstStyle/>
          <a:p>
            <a:r>
              <a:rPr lang="en-US" noProof="0" dirty="0"/>
              <a:t>How to do it?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>
          <a:xfrm>
            <a:off x="180753" y="1860699"/>
            <a:ext cx="8835656" cy="4265464"/>
          </a:xfrm>
        </p:spPr>
        <p:txBody>
          <a:bodyPr>
            <a:noAutofit/>
          </a:bodyPr>
          <a:lstStyle/>
          <a:p>
            <a:r>
              <a:rPr lang="en-CA" sz="2400" dirty="0"/>
              <a:t>Use online wikis, fora, research logs and reflection journals</a:t>
            </a:r>
          </a:p>
          <a:p>
            <a:r>
              <a:rPr lang="en-CA" sz="2400" dirty="0"/>
              <a:t>Have students check work on an anti-plagiarism site or service and use these to supply feedback for improvement</a:t>
            </a:r>
          </a:p>
          <a:p>
            <a:r>
              <a:rPr lang="en-CA" sz="2400" dirty="0"/>
              <a:t>Know what is available online on the topic/text assigned, and ensure students know that you know!</a:t>
            </a:r>
          </a:p>
          <a:p>
            <a:r>
              <a:rPr lang="en-CA" sz="2400" dirty="0"/>
              <a:t>Design unique assignments with specific goals and assessment criteria, and rework assignments from year to year </a:t>
            </a:r>
          </a:p>
          <a:p>
            <a:r>
              <a:rPr lang="en-CA" sz="2400" dirty="0"/>
              <a:t>If possible, do more in-class assessments</a:t>
            </a:r>
          </a:p>
          <a:p>
            <a:r>
              <a:rPr lang="en-CA" sz="2400" dirty="0"/>
              <a:t>Divide assignments into process steps, assessed separately</a:t>
            </a:r>
          </a:p>
          <a:p>
            <a:r>
              <a:rPr lang="en-CA" sz="2400" dirty="0"/>
              <a:t>Consult in person, or have students submit explanations of topic selection, development and research process for major </a:t>
            </a:r>
            <a:r>
              <a:rPr lang="en-CA" sz="2400" dirty="0" smtClean="0"/>
              <a:t>assignments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56997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9199" y="1283183"/>
            <a:ext cx="7821562" cy="752094"/>
          </a:xfrm>
        </p:spPr>
        <p:txBody>
          <a:bodyPr>
            <a:normAutofit/>
          </a:bodyPr>
          <a:lstStyle/>
          <a:p>
            <a:r>
              <a:rPr lang="nl-NL" sz="3200" dirty="0" err="1"/>
              <a:t>Create</a:t>
            </a:r>
            <a:r>
              <a:rPr lang="nl-NL" sz="3200" dirty="0"/>
              <a:t> a </a:t>
            </a:r>
            <a:r>
              <a:rPr lang="nl-NL" sz="3200" dirty="0" smtClean="0"/>
              <a:t>‘</a:t>
            </a:r>
            <a:r>
              <a:rPr lang="nl-NL" sz="3200" dirty="0" err="1" smtClean="0"/>
              <a:t>Plagiarism</a:t>
            </a:r>
            <a:r>
              <a:rPr lang="nl-NL" sz="3200" dirty="0" smtClean="0"/>
              <a:t> </a:t>
            </a:r>
            <a:r>
              <a:rPr lang="nl-NL" sz="3200" dirty="0" err="1" smtClean="0"/>
              <a:t>Proof</a:t>
            </a:r>
            <a:r>
              <a:rPr lang="nl-NL" sz="3200" dirty="0" smtClean="0"/>
              <a:t>’ </a:t>
            </a:r>
            <a:r>
              <a:rPr lang="nl-NL" sz="3200" dirty="0" err="1" smtClean="0"/>
              <a:t>Assignment</a:t>
            </a:r>
            <a:endParaRPr lang="nl-NL" sz="32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86697" y="2035277"/>
            <a:ext cx="8096864" cy="4213606"/>
          </a:xfrm>
        </p:spPr>
        <p:txBody>
          <a:bodyPr>
            <a:normAutofit lnSpcReduction="10000"/>
          </a:bodyPr>
          <a:lstStyle/>
          <a:p>
            <a:r>
              <a:rPr lang="nl-NL" sz="3200" b="1" dirty="0" smtClean="0"/>
              <a:t>Beyond Traditional  </a:t>
            </a:r>
            <a:r>
              <a:rPr lang="nl-NL" sz="3200" b="1" dirty="0" err="1" smtClean="0"/>
              <a:t>Writing</a:t>
            </a:r>
            <a:r>
              <a:rPr lang="nl-NL" sz="3200" b="1" dirty="0" smtClean="0"/>
              <a:t> </a:t>
            </a:r>
            <a:r>
              <a:rPr lang="nl-NL" sz="3200" b="1" dirty="0" err="1" smtClean="0"/>
              <a:t>Assignments</a:t>
            </a:r>
            <a:r>
              <a:rPr lang="nl-NL" sz="3200" b="1" dirty="0" smtClean="0"/>
              <a:t>….</a:t>
            </a:r>
          </a:p>
          <a:p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Change </a:t>
            </a:r>
            <a:r>
              <a:rPr lang="en-US" sz="3200" dirty="0"/>
              <a:t>the point of </a:t>
            </a:r>
            <a:r>
              <a:rPr lang="en-US" sz="3200" dirty="0" smtClean="0"/>
              <a:t>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Focus </a:t>
            </a:r>
            <a:r>
              <a:rPr lang="en-US" sz="3200" dirty="0"/>
              <a:t>on </a:t>
            </a:r>
            <a:r>
              <a:rPr lang="en-US" sz="3200" dirty="0" smtClean="0"/>
              <a:t>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Change </a:t>
            </a:r>
            <a:r>
              <a:rPr lang="en-US" sz="3200" dirty="0"/>
              <a:t>the </a:t>
            </a:r>
            <a:r>
              <a:rPr lang="en-US" sz="3200" dirty="0" smtClean="0"/>
              <a:t>Format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Get </a:t>
            </a:r>
            <a:r>
              <a:rPr lang="en-US" sz="3200" dirty="0"/>
              <a:t>‘</a:t>
            </a:r>
            <a:r>
              <a:rPr lang="en-US" sz="3200" dirty="0" smtClean="0"/>
              <a:t>Arty’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Use  Technology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Compare</a:t>
            </a:r>
            <a:endParaRPr lang="fr-CA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Create a Game or </a:t>
            </a:r>
            <a:r>
              <a:rPr lang="en-US" sz="3200" dirty="0" smtClean="0"/>
              <a:t>App</a:t>
            </a:r>
            <a:endParaRPr lang="fr-C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373277" y="1215475"/>
            <a:ext cx="7461838" cy="793101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Be a role model!</a:t>
            </a:r>
            <a:br>
              <a:rPr lang="en-US" dirty="0">
                <a:solidFill>
                  <a:srgbClr val="00B0F0"/>
                </a:solidFill>
              </a:rPr>
            </a:br>
            <a:endParaRPr lang="en-US" noProof="0" dirty="0">
              <a:solidFill>
                <a:srgbClr val="00B0F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543" y="1827822"/>
            <a:ext cx="8663317" cy="435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Times New Roman" pitchFamily="18" charset="0"/>
              </a:rPr>
              <a:t>Keep well informed through professional development, self directed or in workshops/webinars/online courses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Times New Roman" pitchFamily="18" charset="0"/>
              </a:rPr>
              <a:t>Provide focused research ‘highways’ for students: links to appropriate databases and websites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Times New Roman" pitchFamily="18" charset="0"/>
              </a:rPr>
              <a:t>Model academic integrity to students: </a:t>
            </a:r>
            <a:r>
              <a:rPr lang="en-US" altLang="en-US" sz="2800" u="sng" dirty="0">
                <a:latin typeface="Times New Roman" pitchFamily="18" charset="0"/>
              </a:rPr>
              <a:t>cite your sources</a:t>
            </a:r>
            <a:r>
              <a:rPr lang="en-US" altLang="en-US" sz="2800" dirty="0">
                <a:latin typeface="Times New Roman" pitchFamily="18" charset="0"/>
              </a:rPr>
              <a:t>; know the origins of your curriculum materials and their reliability; know the laws governing use of copyrighted materials in class or on handouts and obey them (these include video, audio, film, images, software and text)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Times New Roman" pitchFamily="18" charset="0"/>
              </a:rPr>
              <a:t>Use online tools and individual feedback consultations during the working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4962" y="1238391"/>
            <a:ext cx="7461838" cy="531416"/>
          </a:xfrm>
        </p:spPr>
        <p:txBody>
          <a:bodyPr/>
          <a:lstStyle/>
          <a:p>
            <a:r>
              <a:rPr lang="en-CA" dirty="0" smtClean="0"/>
              <a:t>Achieving with Integrity</a:t>
            </a:r>
            <a:endParaRPr lang="fr-CA" dirty="0"/>
          </a:p>
        </p:txBody>
      </p:sp>
      <p:sp>
        <p:nvSpPr>
          <p:cNvPr id="4" name="Flowchart: Summing Junction 3"/>
          <p:cNvSpPr/>
          <p:nvPr/>
        </p:nvSpPr>
        <p:spPr>
          <a:xfrm>
            <a:off x="1828800" y="1917291"/>
            <a:ext cx="4955458" cy="4645742"/>
          </a:xfrm>
          <a:prstGeom prst="flowChartSummingJunct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141663" algn="l"/>
              </a:tabLst>
            </a:pPr>
            <a:endParaRPr lang="en-CA" dirty="0" smtClean="0"/>
          </a:p>
          <a:p>
            <a:pPr algn="ctr">
              <a:tabLst>
                <a:tab pos="3141663" algn="l"/>
              </a:tabLst>
            </a:pPr>
            <a:endParaRPr lang="en-CA" dirty="0"/>
          </a:p>
          <a:p>
            <a:pPr algn="ctr">
              <a:tabLst>
                <a:tab pos="3141663" algn="l"/>
              </a:tabLst>
            </a:pPr>
            <a:r>
              <a:rPr lang="en-CA" dirty="0" smtClean="0"/>
              <a:t>Core Values</a:t>
            </a:r>
          </a:p>
          <a:p>
            <a:pPr algn="ctr">
              <a:tabLst>
                <a:tab pos="2773363" algn="l"/>
              </a:tabLst>
            </a:pPr>
            <a:endParaRPr lang="en-CA" dirty="0"/>
          </a:p>
          <a:p>
            <a:pPr algn="ctr">
              <a:tabLst>
                <a:tab pos="2773363" algn="l"/>
              </a:tabLst>
            </a:pPr>
            <a:endParaRPr lang="en-CA" dirty="0" smtClean="0"/>
          </a:p>
          <a:p>
            <a:pPr algn="ctr">
              <a:tabLst>
                <a:tab pos="2773363" algn="l"/>
              </a:tabLst>
            </a:pPr>
            <a:r>
              <a:rPr lang="en-CA" dirty="0" smtClean="0"/>
              <a:t>Committees               Curriculum</a:t>
            </a:r>
          </a:p>
          <a:p>
            <a:pPr algn="ctr">
              <a:tabLst>
                <a:tab pos="2773363" algn="l"/>
              </a:tabLst>
            </a:pPr>
            <a:r>
              <a:rPr lang="en-CA" dirty="0" smtClean="0"/>
              <a:t>   and                            and Commitments             Instruction</a:t>
            </a:r>
          </a:p>
          <a:p>
            <a:pPr algn="ctr">
              <a:tabLst>
                <a:tab pos="2773363" algn="l"/>
              </a:tabLst>
            </a:pPr>
            <a:endParaRPr lang="en-CA" dirty="0"/>
          </a:p>
          <a:p>
            <a:pPr algn="ctr">
              <a:tabLst>
                <a:tab pos="2773363" algn="l"/>
              </a:tabLst>
            </a:pPr>
            <a:r>
              <a:rPr lang="en-CA" dirty="0"/>
              <a:t> </a:t>
            </a:r>
            <a:r>
              <a:rPr lang="en-CA" dirty="0" smtClean="0"/>
              <a:t> Culture</a:t>
            </a:r>
          </a:p>
          <a:p>
            <a:pPr algn="ctr">
              <a:tabLst>
                <a:tab pos="2773363" algn="l"/>
              </a:tabLst>
            </a:pPr>
            <a:r>
              <a:rPr lang="en-CA" dirty="0"/>
              <a:t>a</a:t>
            </a:r>
            <a:r>
              <a:rPr lang="en-CA" dirty="0" smtClean="0"/>
              <a:t>nd</a:t>
            </a:r>
          </a:p>
          <a:p>
            <a:pPr algn="ctr">
              <a:tabLst>
                <a:tab pos="2773363" algn="l"/>
              </a:tabLst>
            </a:pPr>
            <a:r>
              <a:rPr lang="en-CA" dirty="0"/>
              <a:t> </a:t>
            </a:r>
            <a:r>
              <a:rPr lang="en-CA" dirty="0" smtClean="0"/>
              <a:t>                Community			</a:t>
            </a:r>
            <a:endParaRPr lang="fr-CA" dirty="0"/>
          </a:p>
        </p:txBody>
      </p:sp>
      <p:sp>
        <p:nvSpPr>
          <p:cNvPr id="5" name="TextBox 4"/>
          <p:cNvSpPr txBox="1"/>
          <p:nvPr/>
        </p:nvSpPr>
        <p:spPr>
          <a:xfrm>
            <a:off x="6902245" y="4247539"/>
            <a:ext cx="21208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David </a:t>
            </a:r>
            <a:r>
              <a:rPr lang="en-CA" dirty="0" err="1" smtClean="0"/>
              <a:t>Wangaard</a:t>
            </a:r>
            <a:r>
              <a:rPr lang="en-CA" dirty="0" smtClean="0"/>
              <a:t> </a:t>
            </a:r>
          </a:p>
          <a:p>
            <a:r>
              <a:rPr lang="en-CA" dirty="0"/>
              <a:t>a</a:t>
            </a:r>
            <a:r>
              <a:rPr lang="en-CA" dirty="0" smtClean="0"/>
              <a:t>nd Jason Stephens, </a:t>
            </a:r>
            <a:r>
              <a:rPr lang="en-CA" i="1" dirty="0" smtClean="0"/>
              <a:t>Creating a Culture of Academic Integrity  (2011)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6896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540327" y="3639604"/>
            <a:ext cx="8211787" cy="1588561"/>
          </a:xfrm>
        </p:spPr>
        <p:txBody>
          <a:bodyPr/>
          <a:lstStyle/>
          <a:p>
            <a:r>
              <a:rPr lang="en-US" i="1" noProof="0" dirty="0"/>
              <a:t>Control C: Detecting and Deterring Plagiarism in a Digital World</a:t>
            </a:r>
          </a:p>
        </p:txBody>
      </p:sp>
      <p:sp>
        <p:nvSpPr>
          <p:cNvPr id="5" name="Subtitel 4"/>
          <p:cNvSpPr>
            <a:spLocks noGrp="1"/>
          </p:cNvSpPr>
          <p:nvPr>
            <p:ph type="subTitle" idx="1"/>
          </p:nvPr>
        </p:nvSpPr>
        <p:spPr>
          <a:xfrm>
            <a:off x="540327" y="5096934"/>
            <a:ext cx="8211787" cy="872062"/>
          </a:xfrm>
        </p:spPr>
        <p:txBody>
          <a:bodyPr/>
          <a:lstStyle/>
          <a:p>
            <a:pPr algn="r"/>
            <a:r>
              <a:rPr lang="nl-NL" b="1" dirty="0"/>
              <a:t>Workshop and Powerpoint © Catherine Bacque</a:t>
            </a:r>
          </a:p>
          <a:p>
            <a:pPr algn="r"/>
            <a:r>
              <a:rPr lang="nl-NL" b="1" dirty="0"/>
              <a:t>catherine.bacque@tdsb.on.ca </a:t>
            </a:r>
          </a:p>
          <a:p>
            <a:pPr algn="r"/>
            <a:r>
              <a:rPr lang="nl-NL" b="1" dirty="0"/>
              <a:t>eyebeebacque@gmail.com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42260" y="1424763"/>
            <a:ext cx="8144540" cy="782468"/>
          </a:xfrm>
        </p:spPr>
        <p:txBody>
          <a:bodyPr/>
          <a:lstStyle/>
          <a:p>
            <a:r>
              <a:rPr lang="en-US" noProof="0" dirty="0"/>
              <a:t>Information and Resources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>
          <a:xfrm>
            <a:off x="542260" y="2209800"/>
            <a:ext cx="4358302" cy="501502"/>
          </a:xfrm>
        </p:spPr>
        <p:txBody>
          <a:bodyPr>
            <a:noAutofit/>
          </a:bodyPr>
          <a:lstStyle/>
          <a:p>
            <a:r>
              <a:rPr lang="nl-NL" sz="2800" dirty="0"/>
              <a:t>Websites and Online Services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>
          <a:xfrm>
            <a:off x="409525" y="3216177"/>
            <a:ext cx="4358302" cy="3042720"/>
          </a:xfrm>
        </p:spPr>
        <p:txBody>
          <a:bodyPr/>
          <a:lstStyle/>
          <a:p>
            <a:r>
              <a:rPr lang="en-US" sz="2400" dirty="0">
                <a:hlinkClick r:id="rId2"/>
              </a:rPr>
              <a:t>www.academicintegrity.org</a:t>
            </a:r>
            <a:endParaRPr lang="en-US" sz="2400" dirty="0"/>
          </a:p>
          <a:p>
            <a:r>
              <a:rPr lang="en-US" altLang="en-US" sz="2400" dirty="0">
                <a:hlinkClick r:id="rId3"/>
              </a:rPr>
              <a:t>www.turnitin.com</a:t>
            </a:r>
            <a:endParaRPr lang="en-US" altLang="en-US" sz="2400" dirty="0"/>
          </a:p>
          <a:p>
            <a:r>
              <a:rPr lang="en-US" altLang="en-US" sz="2400" dirty="0">
                <a:hlinkClick r:id="rId4" action="ppaction://hlinkfile"/>
              </a:rPr>
              <a:t>en.writecheck.com</a:t>
            </a:r>
            <a:endParaRPr lang="en-US" altLang="en-US" sz="2400" dirty="0"/>
          </a:p>
          <a:p>
            <a:r>
              <a:rPr lang="en-US" altLang="en-US" sz="2400" dirty="0">
                <a:hlinkClick r:id="rId5"/>
              </a:rPr>
              <a:t>www.copyscape.com</a:t>
            </a:r>
            <a:endParaRPr lang="en-US" altLang="en-US" sz="2400" dirty="0"/>
          </a:p>
          <a:p>
            <a:r>
              <a:rPr lang="en-US" altLang="en-US" sz="2400" dirty="0" smtClean="0">
                <a:hlinkClick r:id="rId6"/>
              </a:rPr>
              <a:t>www.plagium.com</a:t>
            </a:r>
            <a:endParaRPr lang="en-US" altLang="en-US" sz="2400" dirty="0" smtClean="0"/>
          </a:p>
          <a:p>
            <a:r>
              <a:rPr lang="en-US" altLang="en-US" sz="2400" dirty="0" smtClean="0"/>
              <a:t>IBIS</a:t>
            </a:r>
          </a:p>
          <a:p>
            <a:r>
              <a:rPr lang="en-US" altLang="en-US" sz="2400" dirty="0" smtClean="0"/>
              <a:t>OCC</a:t>
            </a:r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4"/>
          </p:nvPr>
        </p:nvSpPr>
        <p:spPr>
          <a:xfrm>
            <a:off x="4582633" y="3207672"/>
            <a:ext cx="4401879" cy="2721180"/>
          </a:xfrm>
        </p:spPr>
        <p:txBody>
          <a:bodyPr/>
          <a:lstStyle/>
          <a:p>
            <a:r>
              <a:rPr lang="en-US" sz="2800" dirty="0">
                <a:hlinkClick r:id="rId7"/>
              </a:rPr>
              <a:t>http://tinyurl.com/hjyapzp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/>
              <a:t>E</a:t>
            </a:r>
            <a:r>
              <a:rPr lang="en-US" sz="2800" dirty="0" smtClean="0"/>
              <a:t>mail </a:t>
            </a:r>
            <a:r>
              <a:rPr lang="en-US" sz="2800" dirty="0" smtClean="0"/>
              <a:t>Catherine at </a:t>
            </a:r>
            <a:r>
              <a:rPr lang="en-US" sz="2800" dirty="0" smtClean="0">
                <a:hlinkClick r:id="rId8"/>
              </a:rPr>
              <a:t>eyebeebacque@gmail.com</a:t>
            </a:r>
            <a:r>
              <a:rPr lang="en-US" sz="2800" dirty="0" smtClean="0"/>
              <a:t> for access.</a:t>
            </a:r>
            <a:endParaRPr lang="en-US" sz="2800" dirty="0"/>
          </a:p>
          <a:p>
            <a:endParaRPr lang="nl-NL" dirty="0" smtClean="0"/>
          </a:p>
        </p:txBody>
      </p:sp>
      <p:sp>
        <p:nvSpPr>
          <p:cNvPr id="7" name="Tijdelijke aanduiding voor tekst 4"/>
          <p:cNvSpPr>
            <a:spLocks noGrp="1"/>
          </p:cNvSpPr>
          <p:nvPr>
            <p:ph type="body" idx="1"/>
          </p:nvPr>
        </p:nvSpPr>
        <p:spPr>
          <a:xfrm>
            <a:off x="4582633" y="2218169"/>
            <a:ext cx="4358302" cy="501502"/>
          </a:xfrm>
        </p:spPr>
        <p:txBody>
          <a:bodyPr>
            <a:noAutofit/>
          </a:bodyPr>
          <a:lstStyle/>
          <a:p>
            <a:r>
              <a:rPr lang="nl-NL" sz="2800" dirty="0" smtClean="0"/>
              <a:t>Resources on </a:t>
            </a:r>
            <a:r>
              <a:rPr lang="nl-NL" sz="2800" dirty="0" err="1" smtClean="0"/>
              <a:t>Googledoc</a:t>
            </a:r>
            <a:endParaRPr lang="nl-N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72353" y="1237129"/>
            <a:ext cx="7745506" cy="1248009"/>
          </a:xfrm>
        </p:spPr>
        <p:txBody>
          <a:bodyPr/>
          <a:lstStyle/>
          <a:p>
            <a:pPr algn="ctr"/>
            <a:r>
              <a:rPr lang="en-US" noProof="0" dirty="0"/>
              <a:t>What is Plagiarism?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268941" y="1796902"/>
            <a:ext cx="8579223" cy="4178596"/>
          </a:xfrm>
        </p:spPr>
        <p:txBody>
          <a:bodyPr>
            <a:normAutofit fontScale="25000" lnSpcReduction="20000"/>
          </a:bodyPr>
          <a:lstStyle/>
          <a:p>
            <a:pPr marL="53975" lvl="1" indent="0">
              <a:lnSpc>
                <a:spcPct val="120000"/>
              </a:lnSpc>
              <a:buFontTx/>
              <a:buNone/>
            </a:pPr>
            <a:r>
              <a:rPr lang="en-CA" sz="8000" b="1" dirty="0">
                <a:latin typeface="Arial" charset="0"/>
                <a:cs typeface="Arial" charset="0"/>
              </a:rPr>
              <a:t>The IB Position Paper, </a:t>
            </a:r>
            <a:r>
              <a:rPr lang="en-CA" sz="8000" b="1" i="1" dirty="0">
                <a:latin typeface="Arial" charset="0"/>
                <a:cs typeface="Arial" charset="0"/>
              </a:rPr>
              <a:t>Academic Honesty in the IB (Jude Carroll, 2012), </a:t>
            </a:r>
            <a:r>
              <a:rPr lang="en-CA" sz="8000" b="1" dirty="0">
                <a:latin typeface="Arial" charset="0"/>
                <a:cs typeface="Arial" charset="0"/>
              </a:rPr>
              <a:t>uses the following definition from The International Centre for Academic Integrity:</a:t>
            </a:r>
          </a:p>
          <a:p>
            <a:pPr marL="53975" lvl="1" indent="0">
              <a:buFontTx/>
              <a:buNone/>
            </a:pPr>
            <a:endParaRPr lang="en-CA" sz="8000" dirty="0">
              <a:latin typeface="Arial" charset="0"/>
              <a:cs typeface="Arial" charset="0"/>
            </a:endParaRPr>
          </a:p>
          <a:p>
            <a:pPr marL="53975" lvl="1" indent="0">
              <a:lnSpc>
                <a:spcPct val="110000"/>
              </a:lnSpc>
              <a:buFontTx/>
              <a:buNone/>
            </a:pPr>
            <a:r>
              <a:rPr lang="en-CA" sz="9600" dirty="0">
                <a:latin typeface="Arial" charset="0"/>
                <a:cs typeface="Arial" charset="0"/>
              </a:rPr>
              <a:t>Plagiarism occurs when someone:</a:t>
            </a:r>
          </a:p>
          <a:p>
            <a:pPr marL="53975" lvl="1" indent="0">
              <a:lnSpc>
                <a:spcPct val="110000"/>
              </a:lnSpc>
              <a:buFontTx/>
              <a:buNone/>
            </a:pPr>
            <a:r>
              <a:rPr lang="en-CA" sz="9600" dirty="0">
                <a:latin typeface="Arial" charset="0"/>
                <a:cs typeface="Arial" charset="0"/>
              </a:rPr>
              <a:t>• uses words, ideas, or work products attributable to another identifiable person or source</a:t>
            </a:r>
          </a:p>
          <a:p>
            <a:pPr marL="53975" lvl="1" indent="0">
              <a:buFontTx/>
              <a:buNone/>
            </a:pPr>
            <a:r>
              <a:rPr lang="en-CA" sz="9600" dirty="0">
                <a:latin typeface="Arial" charset="0"/>
                <a:cs typeface="Arial" charset="0"/>
              </a:rPr>
              <a:t>• without attributing the work to the source from which it was obtained</a:t>
            </a:r>
          </a:p>
          <a:p>
            <a:pPr marL="53975" lvl="1" indent="0">
              <a:buFontTx/>
              <a:buNone/>
            </a:pPr>
            <a:r>
              <a:rPr lang="en-CA" sz="9600" dirty="0">
                <a:latin typeface="Arial" charset="0"/>
                <a:cs typeface="Arial" charset="0"/>
              </a:rPr>
              <a:t>• in a situation in which there is a legitimate expectation of</a:t>
            </a:r>
          </a:p>
          <a:p>
            <a:pPr marL="53975" lvl="1" indent="0">
              <a:buFontTx/>
              <a:buNone/>
            </a:pPr>
            <a:r>
              <a:rPr lang="en-CA" sz="9600" dirty="0">
                <a:latin typeface="Arial" charset="0"/>
                <a:cs typeface="Arial" charset="0"/>
              </a:rPr>
              <a:t>original authorship</a:t>
            </a:r>
          </a:p>
          <a:p>
            <a:pPr marL="53975" lvl="1" indent="0">
              <a:buFontTx/>
              <a:buNone/>
            </a:pPr>
            <a:r>
              <a:rPr lang="en-CA" sz="9600" dirty="0">
                <a:latin typeface="Arial" charset="0"/>
                <a:cs typeface="Arial" charset="0"/>
              </a:rPr>
              <a:t>• in order to obtain some benefit, credit, or gain. </a:t>
            </a:r>
          </a:p>
          <a:p>
            <a:pPr marL="53975" lvl="1" indent="0" algn="r">
              <a:buFontTx/>
              <a:buNone/>
            </a:pPr>
            <a:r>
              <a:rPr lang="en-CA" sz="9600" dirty="0">
                <a:latin typeface="Arial" charset="0"/>
                <a:cs typeface="Arial" charset="0"/>
              </a:rPr>
              <a:t>(Fishman 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17838" y="1562986"/>
            <a:ext cx="8168961" cy="803697"/>
          </a:xfrm>
        </p:spPr>
        <p:txBody>
          <a:bodyPr>
            <a:normAutofit fontScale="90000"/>
          </a:bodyPr>
          <a:lstStyle/>
          <a:p>
            <a:r>
              <a:rPr lang="en-CA" sz="4000" dirty="0"/>
              <a:t>What is “malpractice”?</a:t>
            </a: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>
          <a:xfrm>
            <a:off x="412377" y="2264735"/>
            <a:ext cx="8274424" cy="3750583"/>
          </a:xfrm>
        </p:spPr>
        <p:txBody>
          <a:bodyPr>
            <a:normAutofit lnSpcReduction="10000"/>
          </a:bodyPr>
          <a:lstStyle/>
          <a:p>
            <a:r>
              <a:rPr lang="en-CA" sz="3200" dirty="0"/>
              <a:t>IB Regulations define malpractice as:</a:t>
            </a:r>
          </a:p>
          <a:p>
            <a:endParaRPr lang="en-CA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/>
              <a:t>behaviour that results in, or may result in, the candidate or any other candidate gaining an unfair advantage in one or more assessment component.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/>
              <a:t>malpractice includes plagiarism.</a:t>
            </a:r>
          </a:p>
          <a:p>
            <a:pPr algn="r"/>
            <a:endParaRPr lang="en-CA" sz="3200" dirty="0"/>
          </a:p>
          <a:p>
            <a:pPr algn="r"/>
            <a:r>
              <a:rPr lang="en-CA" sz="2400" dirty="0"/>
              <a:t>(Diploma Programme Academic Honesty Policy 2011)</a:t>
            </a:r>
            <a:endParaRPr lang="nl-N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88457" y="1318438"/>
            <a:ext cx="8168961" cy="75491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CA" dirty="0"/>
              <a:t>What is meant by “infringement”?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>
          <a:xfrm>
            <a:off x="297712" y="2073349"/>
            <a:ext cx="8550453" cy="405851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CA" sz="2400" dirty="0"/>
              <a:t>According to the IB </a:t>
            </a:r>
            <a:r>
              <a:rPr lang="en-CA" sz="2400" i="1" dirty="0"/>
              <a:t>Diploma Programme Academic Honesty Policy </a:t>
            </a:r>
            <a:r>
              <a:rPr lang="en-CA" sz="2400" dirty="0"/>
              <a:t>(2011), infringement is:</a:t>
            </a:r>
          </a:p>
          <a:p>
            <a:endParaRPr lang="en-CA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600" dirty="0"/>
              <a:t>failing to acknowledge the ideas or words of another person using quotation marks (or some other accepted practice)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600" dirty="0"/>
              <a:t>there is some attempt by the candidate to acknowledge the source in the bibliography or in a footnote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600" dirty="0"/>
              <a:t>the judgment as to whether academic infringement is the appropriate decision will be partly based on the quantity of text (or other media) that has been copied by the candidate.</a:t>
            </a:r>
            <a:endParaRPr lang="nl-NL" sz="2600" dirty="0"/>
          </a:p>
        </p:txBody>
      </p:sp>
    </p:spTree>
    <p:extLst>
      <p:ext uri="{BB962C8B-B14F-4D97-AF65-F5344CB8AC3E}">
        <p14:creationId xmlns:p14="http://schemas.microsoft.com/office/powerpoint/2010/main" val="79242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72353" y="1237129"/>
            <a:ext cx="7745506" cy="1248009"/>
          </a:xfrm>
        </p:spPr>
        <p:txBody>
          <a:bodyPr>
            <a:normAutofit/>
          </a:bodyPr>
          <a:lstStyle/>
          <a:p>
            <a:pPr algn="ctr"/>
            <a:r>
              <a:rPr lang="en-US" sz="4200" dirty="0"/>
              <a:t>Let’s Talk Plagiarism</a:t>
            </a:r>
            <a:endParaRPr lang="en-US" sz="4200" noProof="0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252137" y="1984801"/>
            <a:ext cx="8596027" cy="4490427"/>
          </a:xfrm>
        </p:spPr>
        <p:txBody>
          <a:bodyPr>
            <a:normAutofit/>
          </a:bodyPr>
          <a:lstStyle/>
          <a:p>
            <a:pPr>
              <a:buFontTx/>
              <a:buChar char="•"/>
              <a:defRPr/>
            </a:pPr>
            <a:r>
              <a:rPr lang="en-US" altLang="en-US" sz="3600" dirty="0"/>
              <a:t>Why students plagiarise</a:t>
            </a:r>
          </a:p>
          <a:p>
            <a:pPr>
              <a:buFontTx/>
              <a:buChar char="•"/>
              <a:defRPr/>
            </a:pPr>
            <a:endParaRPr lang="en-US" altLang="en-US" sz="3600" dirty="0"/>
          </a:p>
          <a:p>
            <a:pPr>
              <a:buFontTx/>
              <a:buChar char="•"/>
              <a:defRPr/>
            </a:pPr>
            <a:endParaRPr lang="en-US" altLang="en-US" sz="4400" dirty="0"/>
          </a:p>
          <a:p>
            <a:pPr>
              <a:buFontTx/>
              <a:buChar char="•"/>
              <a:defRPr/>
            </a:pPr>
            <a:r>
              <a:rPr lang="en-US" altLang="en-US" sz="3600" dirty="0"/>
              <a:t>How students plagiarise </a:t>
            </a:r>
          </a:p>
          <a:p>
            <a:pPr>
              <a:buFontTx/>
              <a:buChar char="•"/>
              <a:defRPr/>
            </a:pPr>
            <a:endParaRPr lang="en-US" altLang="en-US" sz="3600" dirty="0"/>
          </a:p>
          <a:p>
            <a:pPr>
              <a:buFontTx/>
              <a:buChar char="•"/>
              <a:defRPr/>
            </a:pPr>
            <a:r>
              <a:rPr lang="en-US" altLang="en-US" sz="3600" dirty="0"/>
              <a:t>What students, teachers and schools can do to detect and deter plagiarism</a:t>
            </a:r>
          </a:p>
          <a:p>
            <a:pPr marL="0" indent="0">
              <a:buNone/>
              <a:defRPr/>
            </a:pPr>
            <a:r>
              <a:rPr lang="en-US" altLang="en-US" sz="2400" dirty="0"/>
              <a:t>									(Images from shutterstock.com)</a:t>
            </a:r>
          </a:p>
        </p:txBody>
      </p:sp>
      <p:pic>
        <p:nvPicPr>
          <p:cNvPr id="1026" name="Picture 2" descr="http://womenonthefence.com/wp-content/uploads/2012/12/40bf2142a2f28cabbbf7a4c30796530c1b2a695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879" y="2535419"/>
            <a:ext cx="1058567" cy="105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lanyourmeetings.com/wp-content/uploads/2015/04/stopwatch-carto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887" y="1912339"/>
            <a:ext cx="1651416" cy="119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1.bp.blogspot.com/-f730JJPfZK0/Vv9OeppQDvI/AAAAAAAAA8U/pfPpkhksCsQD-o10MlfuxyObLn_JuGXKQ/s640/ctrl%252B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771" y="3593986"/>
            <a:ext cx="1442689" cy="95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age.shutterstock.com/z/stock-vector-disappointed-emoticon-showing-a-paper-with-f-failure-grade-35227245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483" y="2535419"/>
            <a:ext cx="1157124" cy="97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39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087" y="1285933"/>
            <a:ext cx="7461838" cy="968841"/>
          </a:xfrm>
        </p:spPr>
        <p:txBody>
          <a:bodyPr/>
          <a:lstStyle/>
          <a:p>
            <a:r>
              <a:rPr lang="en-US" i="1" dirty="0"/>
              <a:t>Control C Workshop Googledoc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55" y="2023667"/>
            <a:ext cx="8406580" cy="3901845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/>
              <a:t>As we begin to share experiences and best practices, please add yours to the Googledoc: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3600" dirty="0">
                <a:hlinkClick r:id="rId2"/>
              </a:rPr>
              <a:t>http://tinyurl.com/hjyapzp </a:t>
            </a:r>
            <a:endParaRPr lang="en-US" sz="3600" dirty="0"/>
          </a:p>
          <a:p>
            <a:endParaRPr lang="en-US" dirty="0"/>
          </a:p>
          <a:p>
            <a:pPr marL="0" indent="0">
              <a:buNone/>
            </a:pPr>
            <a:r>
              <a:rPr lang="en-US" sz="3000" dirty="0"/>
              <a:t>There are also copies of the many documents cited in this presentation, a </a:t>
            </a:r>
            <a:r>
              <a:rPr lang="en-US" sz="3000" dirty="0" smtClean="0"/>
              <a:t>list </a:t>
            </a:r>
            <a:r>
              <a:rPr lang="en-US" sz="3000" dirty="0"/>
              <a:t>of resources, and a pdf of this </a:t>
            </a:r>
            <a:r>
              <a:rPr lang="en-US" sz="3000" dirty="0" err="1"/>
              <a:t>powerpoint</a:t>
            </a:r>
            <a:r>
              <a:rPr lang="en-US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15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4962" y="786810"/>
            <a:ext cx="7461838" cy="754911"/>
          </a:xfrm>
        </p:spPr>
        <p:txBody>
          <a:bodyPr/>
          <a:lstStyle/>
          <a:p>
            <a:pPr algn="ctr"/>
            <a:r>
              <a:rPr lang="en-US" dirty="0"/>
              <a:t>Why?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670" y="1648047"/>
            <a:ext cx="8410353" cy="454328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en-US" sz="2600" dirty="0"/>
              <a:t>Immense pressure to excel: parental, social, peer, personal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600" dirty="0"/>
              <a:t>Stress on grades for post-secondary entry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600" dirty="0"/>
              <a:t>Students’ perceptions of what constitutes “serious” academic dishonesty differ from those of teachers and administrators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600" dirty="0"/>
              <a:t>Students think this is what they have to do to get ahead in the real world, and they see it happening in government and business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600" dirty="0"/>
              <a:t>Instructors may not be aware of all the ways that students can cheat, so students can  “get away with it”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600" dirty="0"/>
              <a:t>Students just want to “get it done”</a:t>
            </a:r>
          </a:p>
          <a:p>
            <a:pPr algn="r">
              <a:lnSpc>
                <a:spcPct val="80000"/>
              </a:lnSpc>
              <a:buNone/>
              <a:defRPr/>
            </a:pPr>
            <a:r>
              <a:rPr lang="en-US" altLang="en-US" dirty="0"/>
              <a:t>(Don McCabe, Rutgers University)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34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4962" y="1158949"/>
            <a:ext cx="7461838" cy="4678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What do students think?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447" y="1775637"/>
            <a:ext cx="8410353" cy="441568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2300" dirty="0"/>
              <a:t>Students think they will be ‘letting down’ family and friends if they do not get good grades </a:t>
            </a:r>
          </a:p>
          <a:p>
            <a:pPr>
              <a:defRPr/>
            </a:pPr>
            <a:r>
              <a:rPr lang="en-US" altLang="en-US" sz="2300" dirty="0"/>
              <a:t>They think they will be at a disadvantage if they don’t cheat</a:t>
            </a:r>
          </a:p>
          <a:p>
            <a:pPr>
              <a:defRPr/>
            </a:pPr>
            <a:r>
              <a:rPr lang="en-US" altLang="en-US" sz="2300" dirty="0"/>
              <a:t>They think peers are cheating more than they are</a:t>
            </a:r>
          </a:p>
          <a:p>
            <a:pPr>
              <a:defRPr/>
            </a:pPr>
            <a:r>
              <a:rPr lang="en-US" altLang="en-US" sz="2300" dirty="0"/>
              <a:t>The focus in senior year is on fewer, ‘high stakes’ assessments (essays, exam/test scores) as prerequisites for entry into post-secondary schools</a:t>
            </a:r>
          </a:p>
          <a:p>
            <a:pPr>
              <a:defRPr/>
            </a:pPr>
            <a:r>
              <a:rPr lang="en-US" altLang="en-US" sz="2300" dirty="0"/>
              <a:t>Students perceive it as a ‘victimless’ crime</a:t>
            </a:r>
          </a:p>
          <a:p>
            <a:pPr>
              <a:defRPr/>
            </a:pPr>
            <a:r>
              <a:rPr lang="en-US" altLang="en-US" sz="2300" dirty="0"/>
              <a:t>They think the activity in question has no real value</a:t>
            </a:r>
          </a:p>
          <a:p>
            <a:pPr>
              <a:defRPr/>
            </a:pPr>
            <a:r>
              <a:rPr lang="en-US" altLang="en-US" sz="2300" dirty="0"/>
              <a:t>They run out of time or interest</a:t>
            </a:r>
          </a:p>
          <a:p>
            <a:pPr>
              <a:defRPr/>
            </a:pPr>
            <a:endParaRPr lang="en-US" altLang="en-US" sz="1200" dirty="0"/>
          </a:p>
          <a:p>
            <a:pPr marL="0" indent="0" algn="ctr">
              <a:buNone/>
              <a:defRPr/>
            </a:pPr>
            <a:r>
              <a:rPr lang="en-US" altLang="en-US" sz="2300" b="1" i="1" dirty="0"/>
              <a:t>Newsflash? Students cheat more than most people (including teachers and administrators) know or expect</a:t>
            </a:r>
          </a:p>
          <a:p>
            <a:pPr marL="0" indent="0">
              <a:buNone/>
              <a:defRPr/>
            </a:pPr>
            <a:endParaRPr lang="en-US" altLang="en-US" sz="2300" dirty="0"/>
          </a:p>
          <a:p>
            <a:pPr>
              <a:defRPr/>
            </a:pPr>
            <a:endParaRPr lang="en-US" altLang="en-US" sz="2300" dirty="0"/>
          </a:p>
          <a:p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46063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BA_2014_EN_Basis">
  <a:themeElements>
    <a:clrScheme name="IBA_Color">
      <a:dk1>
        <a:srgbClr val="004B8D"/>
      </a:dk1>
      <a:lt1>
        <a:sysClr val="window" lastClr="FFFFFF"/>
      </a:lt1>
      <a:dk2>
        <a:srgbClr val="000000"/>
      </a:dk2>
      <a:lt2>
        <a:srgbClr val="FFFFFF"/>
      </a:lt2>
      <a:accent1>
        <a:srgbClr val="4A74BB"/>
      </a:accent1>
      <a:accent2>
        <a:srgbClr val="FFD200"/>
      </a:accent2>
      <a:accent3>
        <a:srgbClr val="E02B1E"/>
      </a:accent3>
      <a:accent4>
        <a:srgbClr val="00B5CC"/>
      </a:accent4>
      <a:accent5>
        <a:srgbClr val="652D89"/>
      </a:accent5>
      <a:accent6>
        <a:srgbClr val="7E7E7E"/>
      </a:accent6>
      <a:hlink>
        <a:srgbClr val="004B8D"/>
      </a:hlink>
      <a:folHlink>
        <a:srgbClr val="004B8D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IBA-4-3-En" id="{ABA52A82-6A11-134C-8329-4C645BB4FA2C}" vid="{0E6E258F-F62E-EE46-AC49-EDCBE1B2CD3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IBA-4-3-En</Template>
  <TotalTime>713</TotalTime>
  <Words>1055</Words>
  <Application>Microsoft Office PowerPoint</Application>
  <PresentationFormat>On-screen Show (4:3)</PresentationFormat>
  <Paragraphs>175</Paragraphs>
  <Slides>20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IBA_2014_EN_Basis</vt:lpstr>
      <vt:lpstr>PowerPoint Presentation</vt:lpstr>
      <vt:lpstr>Control C: Detecting and Deterring Plagiarism in a Digital World</vt:lpstr>
      <vt:lpstr>What is Plagiarism?</vt:lpstr>
      <vt:lpstr>What is “malpractice”?  </vt:lpstr>
      <vt:lpstr>What is meant by “infringement”?</vt:lpstr>
      <vt:lpstr>Let’s Talk Plagiarism</vt:lpstr>
      <vt:lpstr>Control C Workshop Googledoc</vt:lpstr>
      <vt:lpstr>Why?</vt:lpstr>
      <vt:lpstr>What do students think?</vt:lpstr>
      <vt:lpstr>How?</vt:lpstr>
      <vt:lpstr>Control C:  technology and plagiarism</vt:lpstr>
      <vt:lpstr>PowerPoint Presentation</vt:lpstr>
      <vt:lpstr>What forms does it take?</vt:lpstr>
      <vt:lpstr>What to do?</vt:lpstr>
      <vt:lpstr>How to do it?</vt:lpstr>
      <vt:lpstr>How to do it?</vt:lpstr>
      <vt:lpstr>Create a ‘Plagiarism Proof’ Assignment</vt:lpstr>
      <vt:lpstr>Be a role model! </vt:lpstr>
      <vt:lpstr>Achieving with Integrity</vt:lpstr>
      <vt:lpstr>Information and Resources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 Bacque</dc:creator>
  <cp:keywords/>
  <dc:description>Template version 1 - February 2014_x000d_Design: D...studio_x000d_Template: Ton Persoon</dc:description>
  <cp:lastModifiedBy>Bacque, Catherine</cp:lastModifiedBy>
  <cp:revision>128</cp:revision>
  <dcterms:created xsi:type="dcterms:W3CDTF">2016-07-11T19:14:37Z</dcterms:created>
  <dcterms:modified xsi:type="dcterms:W3CDTF">2016-07-15T13:36:01Z</dcterms:modified>
  <cp:category/>
</cp:coreProperties>
</file>