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58" r:id="rId4"/>
    <p:sldId id="257" r:id="rId5"/>
    <p:sldId id="281" r:id="rId6"/>
    <p:sldId id="282" r:id="rId7"/>
    <p:sldId id="283" r:id="rId8"/>
    <p:sldId id="284" r:id="rId9"/>
    <p:sldId id="280" r:id="rId10"/>
    <p:sldId id="285" r:id="rId11"/>
    <p:sldId id="273" r:id="rId12"/>
    <p:sldId id="276" r:id="rId13"/>
    <p:sldId id="270" r:id="rId14"/>
    <p:sldId id="275" r:id="rId15"/>
    <p:sldId id="286" r:id="rId16"/>
    <p:sldId id="287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pos="2880">
          <p15:clr>
            <a:srgbClr val="A4A3A4"/>
          </p15:clr>
        </p15:guide>
        <p15:guide id="6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403" autoAdjust="0"/>
  </p:normalViewPr>
  <p:slideViewPr>
    <p:cSldViewPr snapToGrid="0" snapToObjects="1">
      <p:cViewPr varScale="1">
        <p:scale>
          <a:sx n="108" d="100"/>
          <a:sy n="108" d="100"/>
        </p:scale>
        <p:origin x="114" y="102"/>
      </p:cViewPr>
      <p:guideLst>
        <p:guide orient="horz" pos="731"/>
        <p:guide orient="horz" pos="1344"/>
        <p:guide orient="horz" pos="1392"/>
        <p:guide orient="horz" pos="3856"/>
        <p:guide pos="288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910-2DC5-4A92-A12F-7844C37061DA}" type="datetimeFigureOut">
              <a:rPr lang="en-US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B898E-13AB-4C21-92C0-69D2F6635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98E-13AB-4C21-92C0-69D2F663537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98E-13AB-4C21-92C0-69D2F663537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98E-13AB-4C21-92C0-69D2F6635373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98E-13AB-4C21-92C0-69D2F663537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98E-13AB-4C21-92C0-69D2F6635373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55646" y="6629930"/>
            <a:ext cx="1068334" cy="22807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noProof="0" smtClean="0"/>
              <a:pPr/>
              <a:t>8/10/2016</a:t>
            </a:fld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23980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319999"/>
            <a:ext cx="54720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19200" y="1886737"/>
            <a:ext cx="5472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3599" y="4960136"/>
            <a:ext cx="18432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327" y="3203572"/>
            <a:ext cx="8211787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327" y="4792134"/>
            <a:ext cx="8211787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068334" cy="228070"/>
          </a:xfrm>
        </p:spPr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8334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062" y="2184400"/>
            <a:ext cx="6447738" cy="1727200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9062" y="3911600"/>
            <a:ext cx="6447738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24962" y="2209799"/>
            <a:ext cx="3677238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2209799"/>
            <a:ext cx="3675600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24962" y="2849561"/>
            <a:ext cx="3675600" cy="3276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11200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1200" y="2849561"/>
            <a:ext cx="3675600" cy="327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283183"/>
            <a:ext cx="3225800" cy="104933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283183"/>
            <a:ext cx="4114800" cy="4965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0" y="2332519"/>
            <a:ext cx="3225800" cy="3916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4962" y="1238390"/>
            <a:ext cx="7461838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89481"/>
            <a:ext cx="7461838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12066" y="576264"/>
            <a:ext cx="1068334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noProof="0" smtClean="0"/>
              <a:pPr/>
              <a:t>8/10/2016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9062" y="6475941"/>
            <a:ext cx="36114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t&amp;rct=j&amp;q=&amp;esrc=s&amp;source=web&amp;cd=1&amp;cad=rja&amp;uact=8&amp;ved=0ahUKEwjH6_6Vl_bNAhVLJx4KHdPYAiUQ3ywIHjAA&amp;url=https://www.youtube.com/watch?v%3DvgkahOzFH2Q&amp;usg=AFQjCNGG7DS7JzJSqS1SkIHAtbbG9du1I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#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oding-PY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Please</a:t>
            </a:r>
            <a:r>
              <a:rPr lang="en-US" sz="2800" dirty="0" smtClean="0"/>
              <a:t>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Log </a:t>
            </a:r>
            <a:r>
              <a:rPr lang="en-US" sz="2800" dirty="0"/>
              <a:t>onto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code.org/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dirty="0"/>
              <a:t>LEARN from the menu at the top,     select CODE </a:t>
            </a:r>
            <a:r>
              <a:rPr lang="en-US" sz="2800" dirty="0" smtClean="0"/>
              <a:t>STUDIO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3</a:t>
            </a:r>
            <a:r>
              <a:rPr lang="en-US" sz="2800" dirty="0"/>
              <a:t>. Select Course 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40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370" y="1238390"/>
            <a:ext cx="7461838" cy="968841"/>
          </a:xfrm>
        </p:spPr>
        <p:txBody>
          <a:bodyPr/>
          <a:lstStyle/>
          <a:p>
            <a:r>
              <a:rPr lang="en-US" dirty="0"/>
              <a:t>Pair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2073" y="1959913"/>
            <a:ext cx="3677238" cy="1857001"/>
          </a:xfrm>
        </p:spPr>
        <p:txBody>
          <a:bodyPr>
            <a:noAutofit/>
          </a:bodyPr>
          <a:lstStyle/>
          <a:p>
            <a:r>
              <a:rPr lang="en-US" sz="2400" dirty="0"/>
              <a:t>Research shows that pair programming leads to higher quality student programs AND reduces the “confidence gap” between female and male students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Content Placeholder 5" descr="Screen Shot 2016-07-02 at 1.16.18 P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48031" b="-48031"/>
          <a:stretch>
            <a:fillRect/>
          </a:stretch>
        </p:blipFill>
        <p:spPr>
          <a:xfrm>
            <a:off x="5011200" y="835661"/>
            <a:ext cx="3675600" cy="4105507"/>
          </a:xfrm>
        </p:spPr>
      </p:pic>
      <p:pic>
        <p:nvPicPr>
          <p:cNvPr id="8" name="Picture 7" descr="Screen Shot 2016-07-02 at 1.15.59 PM.png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5" y="4027382"/>
            <a:ext cx="4203015" cy="22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147682"/>
            <a:ext cx="7461838" cy="968841"/>
          </a:xfrm>
        </p:spPr>
        <p:txBody>
          <a:bodyPr>
            <a:normAutofit fontScale="90000"/>
          </a:bodyPr>
          <a:lstStyle/>
          <a:p>
            <a:r>
              <a:rPr lang="en-US" dirty="0"/>
              <a:t>Pair Programming- </a:t>
            </a:r>
            <a:r>
              <a:rPr lang="en-US" dirty="0">
                <a:solidFill>
                  <a:srgbClr val="008000"/>
                </a:solidFill>
              </a:rPr>
              <a:t>Each role is very important and roles should be switched often</a:t>
            </a:r>
            <a:br>
              <a:rPr lang="en-US" dirty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962" y="2557513"/>
            <a:ext cx="3677238" cy="3916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Driver-is the only one who touches the device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200" y="2572631"/>
            <a:ext cx="3675600" cy="3916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Navigator- is the person who thinks ahead and tells the driver what to do</a:t>
            </a:r>
          </a:p>
        </p:txBody>
      </p:sp>
      <p:pic>
        <p:nvPicPr>
          <p:cNvPr id="5" name="Picture 4" descr="Screen Shot 2016-07-02 at 1.36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42" y="3456408"/>
            <a:ext cx="2381654" cy="2189843"/>
          </a:xfrm>
          <a:prstGeom prst="rect">
            <a:avLst/>
          </a:prstGeom>
        </p:spPr>
      </p:pic>
      <p:pic>
        <p:nvPicPr>
          <p:cNvPr id="6" name="Picture 5" descr="Screen Shot 2016-07-02 at 1.35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25" y="3703151"/>
            <a:ext cx="21336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Unplugged Lesson</a:t>
            </a:r>
          </a:p>
        </p:txBody>
      </p:sp>
      <p:pic>
        <p:nvPicPr>
          <p:cNvPr id="4" name="Content Placeholder 3" descr="Screen Shot 2016-07-02 at 12.55.15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7654" b="-7654"/>
          <a:stretch>
            <a:fillRect/>
          </a:stretch>
        </p:blipFill>
        <p:spPr>
          <a:xfrm>
            <a:off x="1224962" y="2207231"/>
            <a:ext cx="7461838" cy="3901845"/>
          </a:xfrm>
        </p:spPr>
      </p:pic>
      <p:sp>
        <p:nvSpPr>
          <p:cNvPr id="5" name="TextBox 4"/>
          <p:cNvSpPr txBox="1"/>
          <p:nvPr/>
        </p:nvSpPr>
        <p:spPr>
          <a:xfrm>
            <a:off x="1293813" y="1755775"/>
            <a:ext cx="6897245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latin typeface="Arial" charset="0"/>
              </a:rPr>
              <a:t>https://code.org/curriculum/course1/15/Teacher</a:t>
            </a:r>
          </a:p>
        </p:txBody>
      </p:sp>
    </p:spTree>
    <p:extLst>
      <p:ext uri="{BB962C8B-B14F-4D97-AF65-F5344CB8AC3E}">
        <p14:creationId xmlns:p14="http://schemas.microsoft.com/office/powerpoint/2010/main" val="2903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238391"/>
            <a:ext cx="7461838" cy="184010"/>
          </a:xfrm>
        </p:spPr>
        <p:txBody>
          <a:bodyPr>
            <a:normAutofit fontScale="90000"/>
          </a:bodyPr>
          <a:lstStyle/>
          <a:p>
            <a:r>
              <a:rPr lang="en-US" dirty="0"/>
              <a:t>Unplugged Lesson</a:t>
            </a:r>
          </a:p>
        </p:txBody>
      </p:sp>
      <p:pic>
        <p:nvPicPr>
          <p:cNvPr id="4" name="Content Placeholder 3" descr="Screen Shot 2016-07-02 at 1.04.0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0544" r="-80544"/>
          <a:stretch>
            <a:fillRect/>
          </a:stretch>
        </p:blipFill>
        <p:spPr>
          <a:xfrm>
            <a:off x="215900" y="1612900"/>
            <a:ext cx="9105900" cy="5245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Please</a:t>
            </a:r>
            <a:r>
              <a:rPr lang="en-US" sz="2800" dirty="0" smtClean="0"/>
              <a:t>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Log </a:t>
            </a:r>
            <a:r>
              <a:rPr lang="en-US" sz="2800" dirty="0"/>
              <a:t>onto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code.org/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dirty="0"/>
              <a:t>LEARN from the menu at the top,     select CODE </a:t>
            </a:r>
            <a:r>
              <a:rPr lang="en-US" sz="2800" dirty="0" smtClean="0"/>
              <a:t>STUDIO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3</a:t>
            </a:r>
            <a:r>
              <a:rPr lang="en-US" sz="2800" dirty="0"/>
              <a:t>. Select Course </a:t>
            </a:r>
            <a:r>
              <a:rPr lang="en-US" sz="2800" dirty="0" smtClean="0"/>
              <a:t>2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00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Kindergarten ACTION and plans for next year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1881051"/>
            <a:ext cx="7461838" cy="4310275"/>
          </a:xfrm>
        </p:spPr>
        <p:txBody>
          <a:bodyPr>
            <a:noAutofit/>
          </a:bodyPr>
          <a:lstStyle/>
          <a:p>
            <a:r>
              <a:rPr lang="en-US" sz="3200" dirty="0"/>
              <a:t>Share with our staff and coordinate a school wide Hour of Code participation</a:t>
            </a:r>
          </a:p>
          <a:p>
            <a:r>
              <a:rPr lang="en-US" sz="3200" dirty="0"/>
              <a:t>Continue what worked- pair programming</a:t>
            </a:r>
          </a:p>
          <a:p>
            <a:r>
              <a:rPr lang="en-US" sz="3200" dirty="0"/>
              <a:t>Increase the frequency of our time coding</a:t>
            </a:r>
          </a:p>
          <a:p>
            <a:r>
              <a:rPr lang="en-US" sz="3200" dirty="0"/>
              <a:t>Make coding connections to each planner/ create a "Think Like a Programmer" inquiry center that will be connected to each central idea</a:t>
            </a:r>
          </a:p>
          <a:p>
            <a:r>
              <a:rPr lang="en-US" sz="3200" dirty="0"/>
              <a:t>Create a (portable) Coding Word Wall with computer science vocabulary, including connections to key </a:t>
            </a:r>
            <a:r>
              <a:rPr lang="en-US" sz="3200" dirty="0" smtClean="0"/>
              <a:t>concepts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52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Coding and the PYP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27" y="4258491"/>
            <a:ext cx="8211787" cy="1771465"/>
          </a:xfrm>
        </p:spPr>
        <p:txBody>
          <a:bodyPr>
            <a:noAutofit/>
          </a:bodyPr>
          <a:lstStyle/>
          <a:p>
            <a:r>
              <a:rPr lang="en-US" sz="2400" dirty="0" smtClean="0"/>
              <a:t>Jennifer Humphrey and Kathy Taylor</a:t>
            </a:r>
          </a:p>
          <a:p>
            <a:r>
              <a:rPr lang="en-US" sz="2400" dirty="0" smtClean="0"/>
              <a:t>Campus International School, Cleveland OH</a:t>
            </a:r>
          </a:p>
          <a:p>
            <a:endParaRPr lang="en-US" sz="2400" dirty="0"/>
          </a:p>
          <a:p>
            <a:r>
              <a:rPr lang="en-US" sz="2400" dirty="0" smtClean="0"/>
              <a:t>Nigamanth Sridhar</a:t>
            </a:r>
          </a:p>
          <a:p>
            <a:r>
              <a:rPr lang="en-US" sz="2400" dirty="0" smtClean="0"/>
              <a:t>Cleveland State University, Cleveland OH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06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89" y="109538"/>
            <a:ext cx="3777636" cy="2121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556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eyzaY</a:t>
            </a:r>
            <a:r>
              <a:rPr lang="en-US" dirty="0"/>
              <a:t>__</a:t>
            </a:r>
            <a:r>
              <a:rPr lang="en-US" dirty="0" err="1"/>
              <a:t>IRuY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3350" y="2817813"/>
            <a:ext cx="9009286" cy="1589087"/>
          </a:xfrm>
        </p:spPr>
        <p:txBody>
          <a:bodyPr>
            <a:normAutofit fontScale="90000"/>
          </a:bodyPr>
          <a:lstStyle/>
          <a:p>
            <a:r>
              <a:rPr lang="en-US" sz="2800" noProof="0" dirty="0"/>
              <a:t>Contact Information:</a:t>
            </a: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3200" noProof="0" dirty="0"/>
              <a:t>jennifer.humphrey@clevelandmetroschools.org</a:t>
            </a: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3200" noProof="0" dirty="0"/>
              <a:t>kathleen.taylor@clevelandmetroschools.org</a:t>
            </a: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3200" noProof="0" dirty="0"/>
              <a:t>n.sridhar1@csuohio.edu</a:t>
            </a: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1800" noProof="0" dirty="0"/>
              <a:t/>
            </a:r>
            <a:br>
              <a:rPr lang="en-US" sz="1800" noProof="0" dirty="0"/>
            </a:br>
            <a:r>
              <a:rPr lang="en-US" sz="3200" noProof="0" dirty="0"/>
              <a:t>growinginquirers.weebly.com</a:t>
            </a:r>
            <a:r>
              <a:rPr lang="en-US" sz="1800" noProof="0" dirty="0"/>
              <a:t/>
            </a:r>
            <a:br>
              <a:rPr lang="en-US" sz="1800" noProof="0" dirty="0"/>
            </a:br>
            <a:endParaRPr lang="en-US" sz="1800" dirty="0">
              <a:solidFill>
                <a:srgbClr val="000000"/>
              </a:solidFill>
              <a:latin typeface="Myriad Pro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do you already know about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In an effort to find out more about our participants' experiences with coding we are going to take a short survey. Please log onto: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err="1">
                <a:hlinkClick r:id="rId2"/>
              </a:rPr>
              <a:t>kahoot.it</a:t>
            </a:r>
            <a:r>
              <a:rPr lang="en-US" sz="3200" dirty="0">
                <a:hlinkClick r:id="rId2"/>
              </a:rPr>
              <a:t>/#/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by either typing in the </a:t>
            </a:r>
            <a:r>
              <a:rPr lang="en-US" sz="3200" dirty="0" err="1"/>
              <a:t>url</a:t>
            </a:r>
            <a:r>
              <a:rPr lang="en-US" sz="3200" dirty="0"/>
              <a:t> or googling "</a:t>
            </a:r>
            <a:r>
              <a:rPr lang="en-US" sz="3200" dirty="0" err="1"/>
              <a:t>kahoot.it</a:t>
            </a:r>
            <a:r>
              <a:rPr lang="en-US" sz="3200" dirty="0"/>
              <a:t>".  We will give you a game pin when  everyone is ready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6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238390"/>
            <a:ext cx="5175838" cy="968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Campus International School @CSU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2289481"/>
            <a:ext cx="7461837" cy="3901845"/>
          </a:xfrm>
        </p:spPr>
        <p:txBody>
          <a:bodyPr>
            <a:noAutofit/>
          </a:bodyPr>
          <a:lstStyle/>
          <a:p>
            <a:r>
              <a:rPr lang="en-US" sz="2800" dirty="0"/>
              <a:t>A Cleveland Metropolitan School District innovative school</a:t>
            </a:r>
          </a:p>
          <a:p>
            <a:r>
              <a:rPr lang="en-US" sz="2800" dirty="0"/>
              <a:t>PDS relationship with Cleveland State University, located on campus</a:t>
            </a:r>
          </a:p>
          <a:p>
            <a:r>
              <a:rPr lang="en-US" sz="2800" dirty="0"/>
              <a:t>Obtained PYP authorization in 2014</a:t>
            </a:r>
          </a:p>
          <a:p>
            <a:r>
              <a:rPr lang="en-US" sz="2800" dirty="0"/>
              <a:t>Grades K-8 this year, expanding through 12th grade, adding a new grade every year</a:t>
            </a:r>
          </a:p>
          <a:p>
            <a:r>
              <a:rPr lang="en-US" sz="2800" dirty="0"/>
              <a:t>82% enrollment Cleveland residents, the rest open to CSU employees children and suburbs</a:t>
            </a:r>
          </a:p>
          <a:p>
            <a:r>
              <a:rPr lang="en-US" sz="2800" dirty="0"/>
              <a:t>Lottery determines who is enrolled</a:t>
            </a:r>
          </a:p>
          <a:p>
            <a:r>
              <a:rPr lang="en-US" sz="2800" dirty="0"/>
              <a:t>70% African American, 25% White, 5 % </a:t>
            </a:r>
            <a:r>
              <a:rPr lang="en-US" sz="2800" dirty="0" smtClean="0"/>
              <a:t>Other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79" y="-5883"/>
            <a:ext cx="2282599" cy="114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-5883"/>
            <a:ext cx="2743200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Snapshot of Kindergarten classroom Research (Connections to PYP, Action </a:t>
            </a:r>
            <a:r>
              <a:rPr lang="en-US" sz="2800" dirty="0" smtClean="0"/>
              <a:t>Research) - Jennifer </a:t>
            </a:r>
            <a:r>
              <a:rPr lang="en-US" sz="2800" dirty="0"/>
              <a:t>Humphrey and Kathy </a:t>
            </a:r>
            <a:r>
              <a:rPr lang="en-US" sz="2800" dirty="0" smtClean="0"/>
              <a:t>Taylor</a:t>
            </a:r>
            <a:endParaRPr lang="en-US" sz="2800" dirty="0"/>
          </a:p>
          <a:p>
            <a:r>
              <a:rPr lang="en-US" sz="2800" dirty="0" err="1" smtClean="0"/>
              <a:t>Code.org</a:t>
            </a:r>
            <a:r>
              <a:rPr lang="en-US" sz="2800" dirty="0" smtClean="0"/>
              <a:t> CS Fundamentals - Nigamanth Sridhar</a:t>
            </a:r>
            <a:endParaRPr lang="en-US" sz="2800" dirty="0"/>
          </a:p>
          <a:p>
            <a:r>
              <a:rPr lang="en-US" sz="2800" dirty="0"/>
              <a:t>Pair Programming</a:t>
            </a:r>
          </a:p>
          <a:p>
            <a:r>
              <a:rPr lang="en-US" sz="2800" dirty="0" smtClean="0"/>
              <a:t>Try </a:t>
            </a:r>
            <a:r>
              <a:rPr lang="en-US" sz="2800" dirty="0"/>
              <a:t>it Out!- Code </a:t>
            </a:r>
            <a:r>
              <a:rPr lang="en-US" sz="2800" dirty="0" smtClean="0"/>
              <a:t>puzzles</a:t>
            </a:r>
            <a:endParaRPr lang="en-US" sz="2800" dirty="0"/>
          </a:p>
          <a:p>
            <a:r>
              <a:rPr lang="en-US" sz="2800" dirty="0"/>
              <a:t>Questions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Snapshot of our Kindergarten Classroom, IB Connections  and our Action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err="1" smtClean="0">
                <a:hlinkClick r:id="rId2"/>
              </a:rPr>
              <a:t>tinyurl.com</a:t>
            </a:r>
            <a:r>
              <a:rPr lang="en-US" sz="2800" dirty="0" smtClean="0">
                <a:hlinkClick r:id="rId2"/>
              </a:rPr>
              <a:t>/Coding-PYP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Code.Org</a:t>
            </a:r>
            <a:r>
              <a:rPr lang="en-US" dirty="0" smtClean="0"/>
              <a:t> CS Fundamentals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 smtClean="0"/>
              <a:t>Code.org</a:t>
            </a:r>
            <a:r>
              <a:rPr lang="en-US" sz="2800" dirty="0" smtClean="0"/>
              <a:t> is a non-profit organization launched in 2013, with the Hour of Code campaign</a:t>
            </a:r>
          </a:p>
          <a:p>
            <a:r>
              <a:rPr lang="en-US" sz="2800" dirty="0" smtClean="0"/>
              <a:t>Originally conceived as an advocacy and awareness program</a:t>
            </a:r>
          </a:p>
          <a:p>
            <a:r>
              <a:rPr lang="en-US" sz="2800" dirty="0" smtClean="0"/>
              <a:t>Year-long curriculum plans designed as follow-up</a:t>
            </a:r>
          </a:p>
          <a:p>
            <a:r>
              <a:rPr lang="en-US" sz="2800" dirty="0" smtClean="0"/>
              <a:t>Scalable teacher professional development program</a:t>
            </a:r>
          </a:p>
          <a:p>
            <a:pPr lvl="1"/>
            <a:r>
              <a:rPr lang="en-US" sz="2800" dirty="0" smtClean="0"/>
              <a:t>Facilitator-run workshops all over the USA	</a:t>
            </a:r>
          </a:p>
          <a:p>
            <a:r>
              <a:rPr lang="en-US" sz="2800" dirty="0" smtClean="0"/>
              <a:t>All curriculum materials are available for free for you to use in the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0"/>
            <a:ext cx="3695628" cy="11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_2014_EN_Basis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A-4-3-En" id="{ABA52A82-6A11-134C-8329-4C645BB4FA2C}" vid="{0E6E258F-F62E-EE46-AC49-EDCBE1B2C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IBA-4-3-En</Template>
  <TotalTime>483</TotalTime>
  <Words>469</Words>
  <Application>Microsoft Office PowerPoint</Application>
  <PresentationFormat>On-screen Show (4:3)</PresentationFormat>
  <Paragraphs>68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Myriad Pro</vt:lpstr>
      <vt:lpstr>IBA_2014_EN_Basis</vt:lpstr>
      <vt:lpstr>PowerPoint Presentation</vt:lpstr>
      <vt:lpstr>Coding and the PYP</vt:lpstr>
      <vt:lpstr>PowerPoint Presentation</vt:lpstr>
      <vt:lpstr>Contact Information:  jennifer.humphrey@clevelandmetroschools.org  kathleen.taylor@clevelandmetroschools.org  n.sridhar1@csuohio.edu  growinginquirers.weebly.com </vt:lpstr>
      <vt:lpstr>What do you already know about coding?</vt:lpstr>
      <vt:lpstr>Campus International School @CSU</vt:lpstr>
      <vt:lpstr>Agenda</vt:lpstr>
      <vt:lpstr>A Snapshot of our Kindergarten Classroom, IB Connections  and our Action Research </vt:lpstr>
      <vt:lpstr>Code.Org CS Fundamentals Curriculum</vt:lpstr>
      <vt:lpstr>Try it out…</vt:lpstr>
      <vt:lpstr>Pair Programming</vt:lpstr>
      <vt:lpstr>Pair Programming- Each role is very important and roles should be switched often </vt:lpstr>
      <vt:lpstr>Unplugged Lesson</vt:lpstr>
      <vt:lpstr>Unplugged Lesson</vt:lpstr>
      <vt:lpstr>Try it out…</vt:lpstr>
      <vt:lpstr>Kindergarten ACTION and plans for next year...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Nigamanth Sridhar</dc:creator>
  <cp:keywords/>
  <dc:description>Template version 1 - February 2014_x000d_Design: D...studio_x000d_Template: Ton Persoon</dc:description>
  <cp:lastModifiedBy>Jessica Porter</cp:lastModifiedBy>
  <cp:revision>150</cp:revision>
  <dcterms:created xsi:type="dcterms:W3CDTF">2016-07-02T17:16:38Z</dcterms:created>
  <dcterms:modified xsi:type="dcterms:W3CDTF">2016-08-10T15:20:03Z</dcterms:modified>
  <cp:category/>
</cp:coreProperties>
</file>