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9" r:id="rId5"/>
    <p:sldId id="259" r:id="rId6"/>
    <p:sldId id="291" r:id="rId7"/>
    <p:sldId id="288" r:id="rId8"/>
    <p:sldId id="261" r:id="rId9"/>
    <p:sldId id="266" r:id="rId10"/>
    <p:sldId id="270" r:id="rId11"/>
    <p:sldId id="271" r:id="rId12"/>
    <p:sldId id="263" r:id="rId13"/>
    <p:sldId id="290" r:id="rId14"/>
    <p:sldId id="264" r:id="rId15"/>
    <p:sldId id="276" r:id="rId16"/>
    <p:sldId id="274" r:id="rId17"/>
    <p:sldId id="287" r:id="rId18"/>
    <p:sldId id="292" r:id="rId19"/>
    <p:sldId id="279" r:id="rId20"/>
    <p:sldId id="278" r:id="rId21"/>
    <p:sldId id="282" r:id="rId2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31">
          <p15:clr>
            <a:srgbClr val="A4A3A4"/>
          </p15:clr>
        </p15:guide>
        <p15:guide id="2" orient="horz" pos="1344">
          <p15:clr>
            <a:srgbClr val="A4A3A4"/>
          </p15:clr>
        </p15:guide>
        <p15:guide id="3" orient="horz" pos="1392">
          <p15:clr>
            <a:srgbClr val="A4A3A4"/>
          </p15:clr>
        </p15:guide>
        <p15:guide id="4" orient="horz" pos="3856">
          <p15:clr>
            <a:srgbClr val="A4A3A4"/>
          </p15:clr>
        </p15:guide>
        <p15:guide id="5" pos="2880">
          <p15:clr>
            <a:srgbClr val="A4A3A4"/>
          </p15:clr>
        </p15:guide>
        <p15:guide id="6"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698" autoAdjust="0"/>
  </p:normalViewPr>
  <p:slideViewPr>
    <p:cSldViewPr snapToGrid="0" snapToObjects="1">
      <p:cViewPr varScale="1">
        <p:scale>
          <a:sx n="71" d="100"/>
          <a:sy n="71" d="100"/>
        </p:scale>
        <p:origin x="-104" y="-200"/>
      </p:cViewPr>
      <p:guideLst>
        <p:guide orient="horz" pos="731"/>
        <p:guide orient="horz" pos="1344"/>
        <p:guide orient="horz" pos="1392"/>
        <p:guide orient="horz" pos="3856"/>
        <p:guide pos="2880"/>
        <p:guide pos="7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AA8FB-6A74-BC47-8CBA-89BEF7DBD223}"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3C82BAC1-D1F3-7E4D-9289-95CE0DD3090D}">
      <dgm:prSet phldrT="[Text]" custT="1"/>
      <dgm:spPr/>
      <dgm:t>
        <a:bodyPr/>
        <a:lstStyle/>
        <a:p>
          <a:r>
            <a:rPr lang="en-US" sz="1100" dirty="0" smtClean="0"/>
            <a:t>Most “affected” student/student that struggles the most</a:t>
          </a:r>
          <a:endParaRPr lang="en-US" sz="1100" dirty="0"/>
        </a:p>
      </dgm:t>
    </dgm:pt>
    <dgm:pt modelId="{3D2B151C-FB57-8E4C-B49D-32A4B2B9AC84}" type="parTrans" cxnId="{5AD046AA-4479-D24F-B00A-2E963465B2C3}">
      <dgm:prSet/>
      <dgm:spPr/>
      <dgm:t>
        <a:bodyPr/>
        <a:lstStyle/>
        <a:p>
          <a:endParaRPr lang="en-US"/>
        </a:p>
      </dgm:t>
    </dgm:pt>
    <dgm:pt modelId="{B3B07D84-B88F-9740-8550-D20DFD35524C}" type="sibTrans" cxnId="{5AD046AA-4479-D24F-B00A-2E963465B2C3}">
      <dgm:prSet/>
      <dgm:spPr/>
      <dgm:t>
        <a:bodyPr/>
        <a:lstStyle/>
        <a:p>
          <a:endParaRPr lang="en-US"/>
        </a:p>
      </dgm:t>
    </dgm:pt>
    <dgm:pt modelId="{2EB7615C-040F-854C-892B-5C9CF03F8F0F}">
      <dgm:prSet phldrT="[Text]"/>
      <dgm:spPr/>
      <dgm:t>
        <a:bodyPr/>
        <a:lstStyle/>
        <a:p>
          <a:r>
            <a:rPr lang="en-US" dirty="0" smtClean="0"/>
            <a:t>Academic</a:t>
          </a:r>
          <a:endParaRPr lang="en-US" dirty="0"/>
        </a:p>
      </dgm:t>
    </dgm:pt>
    <dgm:pt modelId="{1542EC55-6A8F-3E4D-98EA-6D1B4D80704C}" type="parTrans" cxnId="{F486F2C1-60C7-7E4C-AE42-9937D5BC54F2}">
      <dgm:prSet/>
      <dgm:spPr/>
      <dgm:t>
        <a:bodyPr/>
        <a:lstStyle/>
        <a:p>
          <a:endParaRPr lang="en-US"/>
        </a:p>
      </dgm:t>
    </dgm:pt>
    <dgm:pt modelId="{2985676F-FF9B-A44F-8DCB-1111070208E0}" type="sibTrans" cxnId="{F486F2C1-60C7-7E4C-AE42-9937D5BC54F2}">
      <dgm:prSet/>
      <dgm:spPr/>
      <dgm:t>
        <a:bodyPr/>
        <a:lstStyle/>
        <a:p>
          <a:endParaRPr lang="en-US"/>
        </a:p>
      </dgm:t>
    </dgm:pt>
    <dgm:pt modelId="{13BA5F28-12AB-9A42-9433-B10795EDC0D0}">
      <dgm:prSet phldrT="[Text]"/>
      <dgm:spPr/>
      <dgm:t>
        <a:bodyPr/>
        <a:lstStyle/>
        <a:p>
          <a:r>
            <a:rPr lang="en-US" dirty="0" smtClean="0"/>
            <a:t>Social/emotional</a:t>
          </a:r>
          <a:endParaRPr lang="en-US" dirty="0"/>
        </a:p>
      </dgm:t>
    </dgm:pt>
    <dgm:pt modelId="{0908437A-6755-9C44-8B3B-C284B0AB7056}" type="parTrans" cxnId="{6CFE182A-5171-4440-B570-1A2ACE20B2C8}">
      <dgm:prSet/>
      <dgm:spPr/>
      <dgm:t>
        <a:bodyPr/>
        <a:lstStyle/>
        <a:p>
          <a:endParaRPr lang="en-US"/>
        </a:p>
      </dgm:t>
    </dgm:pt>
    <dgm:pt modelId="{FE9B4C30-0ADA-4843-B4E4-75285D808650}" type="sibTrans" cxnId="{6CFE182A-5171-4440-B570-1A2ACE20B2C8}">
      <dgm:prSet/>
      <dgm:spPr/>
      <dgm:t>
        <a:bodyPr/>
        <a:lstStyle/>
        <a:p>
          <a:endParaRPr lang="en-US"/>
        </a:p>
      </dgm:t>
    </dgm:pt>
    <dgm:pt modelId="{7740E4C6-744B-364A-A649-AA546ECDC02C}">
      <dgm:prSet phldrT="[Text]" custT="1"/>
      <dgm:spPr/>
      <dgm:t>
        <a:bodyPr/>
        <a:lstStyle/>
        <a:p>
          <a:r>
            <a:rPr lang="en-US" sz="1100" dirty="0" smtClean="0"/>
            <a:t>The “average student”; encounter issues to be expected.</a:t>
          </a:r>
          <a:endParaRPr lang="en-US" sz="1100" dirty="0"/>
        </a:p>
      </dgm:t>
    </dgm:pt>
    <dgm:pt modelId="{074C6B38-1087-094E-8019-9ED377074AD3}" type="parTrans" cxnId="{1BE27B57-D6A2-9741-99E3-40BFC2CB82EC}">
      <dgm:prSet/>
      <dgm:spPr/>
      <dgm:t>
        <a:bodyPr/>
        <a:lstStyle/>
        <a:p>
          <a:endParaRPr lang="en-US"/>
        </a:p>
      </dgm:t>
    </dgm:pt>
    <dgm:pt modelId="{13F2727B-76FD-4641-8701-F11FD9195164}" type="sibTrans" cxnId="{1BE27B57-D6A2-9741-99E3-40BFC2CB82EC}">
      <dgm:prSet/>
      <dgm:spPr/>
      <dgm:t>
        <a:bodyPr/>
        <a:lstStyle/>
        <a:p>
          <a:endParaRPr lang="en-US"/>
        </a:p>
      </dgm:t>
    </dgm:pt>
    <dgm:pt modelId="{6CEBC231-935D-4643-8C34-DAD81D684196}">
      <dgm:prSet phldrT="[Text]"/>
      <dgm:spPr/>
      <dgm:t>
        <a:bodyPr/>
        <a:lstStyle/>
        <a:p>
          <a:r>
            <a:rPr lang="en-US" dirty="0" smtClean="0"/>
            <a:t>Academic</a:t>
          </a:r>
          <a:endParaRPr lang="en-US" dirty="0"/>
        </a:p>
      </dgm:t>
    </dgm:pt>
    <dgm:pt modelId="{70C880EC-68D2-8E4B-A786-1D7F3B8D319E}" type="parTrans" cxnId="{D14D28FF-F8BC-DD4F-BAE6-67A0C6489397}">
      <dgm:prSet/>
      <dgm:spPr/>
      <dgm:t>
        <a:bodyPr/>
        <a:lstStyle/>
        <a:p>
          <a:endParaRPr lang="en-US"/>
        </a:p>
      </dgm:t>
    </dgm:pt>
    <dgm:pt modelId="{709A8167-AD32-114A-9325-30AA396711D6}" type="sibTrans" cxnId="{D14D28FF-F8BC-DD4F-BAE6-67A0C6489397}">
      <dgm:prSet/>
      <dgm:spPr/>
      <dgm:t>
        <a:bodyPr/>
        <a:lstStyle/>
        <a:p>
          <a:endParaRPr lang="en-US"/>
        </a:p>
      </dgm:t>
    </dgm:pt>
    <dgm:pt modelId="{0F72439C-5E1D-E645-8B83-919519FE61A1}">
      <dgm:prSet phldrT="[Text]"/>
      <dgm:spPr/>
      <dgm:t>
        <a:bodyPr/>
        <a:lstStyle/>
        <a:p>
          <a:r>
            <a:rPr lang="en-US" dirty="0" smtClean="0"/>
            <a:t>Social/emotional</a:t>
          </a:r>
          <a:endParaRPr lang="en-US" dirty="0"/>
        </a:p>
      </dgm:t>
    </dgm:pt>
    <dgm:pt modelId="{04896851-2D83-C54E-AFF4-88CE449EC29F}" type="parTrans" cxnId="{EB74E818-3391-B34E-BA14-44E7D88551FE}">
      <dgm:prSet/>
      <dgm:spPr/>
      <dgm:t>
        <a:bodyPr/>
        <a:lstStyle/>
        <a:p>
          <a:endParaRPr lang="en-US"/>
        </a:p>
      </dgm:t>
    </dgm:pt>
    <dgm:pt modelId="{A514FC5B-8C36-8045-961A-2F5F1FB06014}" type="sibTrans" cxnId="{EB74E818-3391-B34E-BA14-44E7D88551FE}">
      <dgm:prSet/>
      <dgm:spPr/>
      <dgm:t>
        <a:bodyPr/>
        <a:lstStyle/>
        <a:p>
          <a:endParaRPr lang="en-US"/>
        </a:p>
      </dgm:t>
    </dgm:pt>
    <dgm:pt modelId="{7C60D350-FA5F-2B4E-90E8-0FDA222C802C}">
      <dgm:prSet phldrT="[Text]" custT="1"/>
      <dgm:spPr/>
      <dgm:t>
        <a:bodyPr/>
        <a:lstStyle/>
        <a:p>
          <a:r>
            <a:rPr lang="en-US" sz="1100" dirty="0" smtClean="0"/>
            <a:t>“Unusual”; student seems to have no issues or concerns; model student. </a:t>
          </a:r>
          <a:endParaRPr lang="en-US" sz="1100" dirty="0"/>
        </a:p>
      </dgm:t>
    </dgm:pt>
    <dgm:pt modelId="{41BC4431-E95F-E64D-AA09-A6203A15524E}" type="parTrans" cxnId="{02A4D140-CF0B-C845-B6FB-3DDEE214BFA0}">
      <dgm:prSet/>
      <dgm:spPr/>
      <dgm:t>
        <a:bodyPr/>
        <a:lstStyle/>
        <a:p>
          <a:endParaRPr lang="en-US"/>
        </a:p>
      </dgm:t>
    </dgm:pt>
    <dgm:pt modelId="{B1971052-4F9F-D94D-90C7-1F2CB269743C}" type="sibTrans" cxnId="{02A4D140-CF0B-C845-B6FB-3DDEE214BFA0}">
      <dgm:prSet/>
      <dgm:spPr/>
      <dgm:t>
        <a:bodyPr/>
        <a:lstStyle/>
        <a:p>
          <a:endParaRPr lang="en-US"/>
        </a:p>
      </dgm:t>
    </dgm:pt>
    <dgm:pt modelId="{F5C2F415-2EED-1B40-B11D-630416A603E7}">
      <dgm:prSet phldrT="[Text]"/>
      <dgm:spPr/>
      <dgm:t>
        <a:bodyPr/>
        <a:lstStyle/>
        <a:p>
          <a:r>
            <a:rPr lang="en-US" dirty="0" smtClean="0"/>
            <a:t>Academic </a:t>
          </a:r>
          <a:endParaRPr lang="en-US" dirty="0"/>
        </a:p>
      </dgm:t>
    </dgm:pt>
    <dgm:pt modelId="{153B47DD-FCD3-B245-9407-C97A3EDFB26D}" type="parTrans" cxnId="{E51F87F7-18A0-2347-96F0-2E3D68E6DBC7}">
      <dgm:prSet/>
      <dgm:spPr/>
      <dgm:t>
        <a:bodyPr/>
        <a:lstStyle/>
        <a:p>
          <a:endParaRPr lang="en-US"/>
        </a:p>
      </dgm:t>
    </dgm:pt>
    <dgm:pt modelId="{0F2F16B7-447D-4945-8760-F2390FF5D3CB}" type="sibTrans" cxnId="{E51F87F7-18A0-2347-96F0-2E3D68E6DBC7}">
      <dgm:prSet/>
      <dgm:spPr/>
      <dgm:t>
        <a:bodyPr/>
        <a:lstStyle/>
        <a:p>
          <a:endParaRPr lang="en-US"/>
        </a:p>
      </dgm:t>
    </dgm:pt>
    <dgm:pt modelId="{DB841139-2B3F-D648-A4F5-93373B282C0B}">
      <dgm:prSet phldrT="[Text]"/>
      <dgm:spPr/>
      <dgm:t>
        <a:bodyPr/>
        <a:lstStyle/>
        <a:p>
          <a:r>
            <a:rPr lang="en-US" dirty="0" smtClean="0"/>
            <a:t>Social/emotional</a:t>
          </a:r>
          <a:endParaRPr lang="en-US" dirty="0"/>
        </a:p>
      </dgm:t>
    </dgm:pt>
    <dgm:pt modelId="{2FA51D68-0BFF-6F42-9B2C-1493442FE021}" type="parTrans" cxnId="{3F9408BC-A650-714E-AAB7-7554449EDAA9}">
      <dgm:prSet/>
      <dgm:spPr/>
      <dgm:t>
        <a:bodyPr/>
        <a:lstStyle/>
        <a:p>
          <a:endParaRPr lang="en-US"/>
        </a:p>
      </dgm:t>
    </dgm:pt>
    <dgm:pt modelId="{E5D3FFD2-35AF-FA47-A4C0-0EE4C4357AC2}" type="sibTrans" cxnId="{3F9408BC-A650-714E-AAB7-7554449EDAA9}">
      <dgm:prSet/>
      <dgm:spPr/>
      <dgm:t>
        <a:bodyPr/>
        <a:lstStyle/>
        <a:p>
          <a:endParaRPr lang="en-US"/>
        </a:p>
      </dgm:t>
    </dgm:pt>
    <dgm:pt modelId="{51475420-202E-C748-8392-C8524FBCC952}" type="pres">
      <dgm:prSet presAssocID="{89BAA8FB-6A74-BC47-8CBA-89BEF7DBD223}" presName="theList" presStyleCnt="0">
        <dgm:presLayoutVars>
          <dgm:dir/>
          <dgm:animLvl val="lvl"/>
          <dgm:resizeHandles val="exact"/>
        </dgm:presLayoutVars>
      </dgm:prSet>
      <dgm:spPr/>
      <dgm:t>
        <a:bodyPr/>
        <a:lstStyle/>
        <a:p>
          <a:endParaRPr lang="en-US"/>
        </a:p>
      </dgm:t>
    </dgm:pt>
    <dgm:pt modelId="{A4649AFF-F63F-3046-8EED-8E3CD0209847}" type="pres">
      <dgm:prSet presAssocID="{3C82BAC1-D1F3-7E4D-9289-95CE0DD3090D}" presName="compNode" presStyleCnt="0"/>
      <dgm:spPr/>
    </dgm:pt>
    <dgm:pt modelId="{9BF676EE-DC03-EF46-8647-51AC0E340327}" type="pres">
      <dgm:prSet presAssocID="{3C82BAC1-D1F3-7E4D-9289-95CE0DD3090D}" presName="noGeometry" presStyleCnt="0"/>
      <dgm:spPr/>
    </dgm:pt>
    <dgm:pt modelId="{A2497384-1538-8547-99BB-3EA4DFBDB082}" type="pres">
      <dgm:prSet presAssocID="{3C82BAC1-D1F3-7E4D-9289-95CE0DD3090D}" presName="childTextVisible" presStyleLbl="bgAccFollowNode1" presStyleIdx="0" presStyleCnt="3" custScaleX="152927" custLinFactNeighborX="31880" custLinFactNeighborY="42138">
        <dgm:presLayoutVars>
          <dgm:bulletEnabled val="1"/>
        </dgm:presLayoutVars>
      </dgm:prSet>
      <dgm:spPr/>
      <dgm:t>
        <a:bodyPr/>
        <a:lstStyle/>
        <a:p>
          <a:endParaRPr lang="en-US"/>
        </a:p>
      </dgm:t>
    </dgm:pt>
    <dgm:pt modelId="{411E8EBE-5F2E-C640-AC98-6EECB9DA1B5F}" type="pres">
      <dgm:prSet presAssocID="{3C82BAC1-D1F3-7E4D-9289-95CE0DD3090D}" presName="childTextHidden" presStyleLbl="bgAccFollowNode1" presStyleIdx="0" presStyleCnt="3"/>
      <dgm:spPr/>
      <dgm:t>
        <a:bodyPr/>
        <a:lstStyle/>
        <a:p>
          <a:endParaRPr lang="en-US"/>
        </a:p>
      </dgm:t>
    </dgm:pt>
    <dgm:pt modelId="{09303565-8CF0-4B41-952B-60C17646D5E2}" type="pres">
      <dgm:prSet presAssocID="{3C82BAC1-D1F3-7E4D-9289-95CE0DD3090D}" presName="parentText" presStyleLbl="node1" presStyleIdx="0" presStyleCnt="3" custScaleX="174852" custScaleY="173523" custLinFactNeighborX="-25396" custLinFactNeighborY="73667">
        <dgm:presLayoutVars>
          <dgm:chMax val="1"/>
          <dgm:bulletEnabled val="1"/>
        </dgm:presLayoutVars>
      </dgm:prSet>
      <dgm:spPr/>
      <dgm:t>
        <a:bodyPr/>
        <a:lstStyle/>
        <a:p>
          <a:endParaRPr lang="en-US"/>
        </a:p>
      </dgm:t>
    </dgm:pt>
    <dgm:pt modelId="{6EC29901-2A4C-3E4E-A6BF-064F36ED9508}" type="pres">
      <dgm:prSet presAssocID="{3C82BAC1-D1F3-7E4D-9289-95CE0DD3090D}" presName="aSpace" presStyleCnt="0"/>
      <dgm:spPr/>
    </dgm:pt>
    <dgm:pt modelId="{17EA290E-AAF5-1042-A108-14E0FC9C919F}" type="pres">
      <dgm:prSet presAssocID="{7740E4C6-744B-364A-A649-AA546ECDC02C}" presName="compNode" presStyleCnt="0"/>
      <dgm:spPr/>
    </dgm:pt>
    <dgm:pt modelId="{6920DAFE-5F15-FD4C-BBF5-5A3D9D95A6AA}" type="pres">
      <dgm:prSet presAssocID="{7740E4C6-744B-364A-A649-AA546ECDC02C}" presName="noGeometry" presStyleCnt="0"/>
      <dgm:spPr/>
    </dgm:pt>
    <dgm:pt modelId="{B9E950E0-C5E0-1544-9BC7-7A5E7A1CB94A}" type="pres">
      <dgm:prSet presAssocID="{7740E4C6-744B-364A-A649-AA546ECDC02C}" presName="childTextVisible" presStyleLbl="bgAccFollowNode1" presStyleIdx="1" presStyleCnt="3" custScaleX="136703" custLinFactNeighborX="19338" custLinFactNeighborY="41575">
        <dgm:presLayoutVars>
          <dgm:bulletEnabled val="1"/>
        </dgm:presLayoutVars>
      </dgm:prSet>
      <dgm:spPr/>
      <dgm:t>
        <a:bodyPr/>
        <a:lstStyle/>
        <a:p>
          <a:endParaRPr lang="en-US"/>
        </a:p>
      </dgm:t>
    </dgm:pt>
    <dgm:pt modelId="{45816516-B5C2-544B-BD15-4FBDE2295F3D}" type="pres">
      <dgm:prSet presAssocID="{7740E4C6-744B-364A-A649-AA546ECDC02C}" presName="childTextHidden" presStyleLbl="bgAccFollowNode1" presStyleIdx="1" presStyleCnt="3"/>
      <dgm:spPr/>
      <dgm:t>
        <a:bodyPr/>
        <a:lstStyle/>
        <a:p>
          <a:endParaRPr lang="en-US"/>
        </a:p>
      </dgm:t>
    </dgm:pt>
    <dgm:pt modelId="{C5B7A598-E93A-6A4C-A682-5F2A4D5418FF}" type="pres">
      <dgm:prSet presAssocID="{7740E4C6-744B-364A-A649-AA546ECDC02C}" presName="parentText" presStyleLbl="node1" presStyleIdx="1" presStyleCnt="3" custScaleX="170132" custScaleY="176966" custLinFactNeighborX="-15870" custLinFactNeighborY="72683">
        <dgm:presLayoutVars>
          <dgm:chMax val="1"/>
          <dgm:bulletEnabled val="1"/>
        </dgm:presLayoutVars>
      </dgm:prSet>
      <dgm:spPr/>
      <dgm:t>
        <a:bodyPr/>
        <a:lstStyle/>
        <a:p>
          <a:endParaRPr lang="en-US"/>
        </a:p>
      </dgm:t>
    </dgm:pt>
    <dgm:pt modelId="{2191570D-50ED-B941-A5F0-7FAE7CF32C25}" type="pres">
      <dgm:prSet presAssocID="{7740E4C6-744B-364A-A649-AA546ECDC02C}" presName="aSpace" presStyleCnt="0"/>
      <dgm:spPr/>
    </dgm:pt>
    <dgm:pt modelId="{227FBEC0-4B81-734F-B584-62F6043DF797}" type="pres">
      <dgm:prSet presAssocID="{7C60D350-FA5F-2B4E-90E8-0FDA222C802C}" presName="compNode" presStyleCnt="0"/>
      <dgm:spPr/>
    </dgm:pt>
    <dgm:pt modelId="{E7A09769-9766-5B4F-9896-A820B7C1E0D0}" type="pres">
      <dgm:prSet presAssocID="{7C60D350-FA5F-2B4E-90E8-0FDA222C802C}" presName="noGeometry" presStyleCnt="0"/>
      <dgm:spPr/>
    </dgm:pt>
    <dgm:pt modelId="{2D70850B-4784-7940-9E16-909421762E82}" type="pres">
      <dgm:prSet presAssocID="{7C60D350-FA5F-2B4E-90E8-0FDA222C802C}" presName="childTextVisible" presStyleLbl="bgAccFollowNode1" presStyleIdx="2" presStyleCnt="3" custLinFactNeighborX="20224" custLinFactNeighborY="41575">
        <dgm:presLayoutVars>
          <dgm:bulletEnabled val="1"/>
        </dgm:presLayoutVars>
      </dgm:prSet>
      <dgm:spPr/>
      <dgm:t>
        <a:bodyPr/>
        <a:lstStyle/>
        <a:p>
          <a:endParaRPr lang="en-US"/>
        </a:p>
      </dgm:t>
    </dgm:pt>
    <dgm:pt modelId="{782A800B-82B7-5744-96BA-8CB9434A10AF}" type="pres">
      <dgm:prSet presAssocID="{7C60D350-FA5F-2B4E-90E8-0FDA222C802C}" presName="childTextHidden" presStyleLbl="bgAccFollowNode1" presStyleIdx="2" presStyleCnt="3"/>
      <dgm:spPr/>
      <dgm:t>
        <a:bodyPr/>
        <a:lstStyle/>
        <a:p>
          <a:endParaRPr lang="en-US"/>
        </a:p>
      </dgm:t>
    </dgm:pt>
    <dgm:pt modelId="{AC62CE49-7BB3-394C-A958-C610DBDE4832}" type="pres">
      <dgm:prSet presAssocID="{7C60D350-FA5F-2B4E-90E8-0FDA222C802C}" presName="parentText" presStyleLbl="node1" presStyleIdx="2" presStyleCnt="3" custScaleX="178252" custScaleY="161774" custLinFactNeighborX="-38180" custLinFactNeighborY="72683">
        <dgm:presLayoutVars>
          <dgm:chMax val="1"/>
          <dgm:bulletEnabled val="1"/>
        </dgm:presLayoutVars>
      </dgm:prSet>
      <dgm:spPr/>
      <dgm:t>
        <a:bodyPr/>
        <a:lstStyle/>
        <a:p>
          <a:endParaRPr lang="en-US"/>
        </a:p>
      </dgm:t>
    </dgm:pt>
  </dgm:ptLst>
  <dgm:cxnLst>
    <dgm:cxn modelId="{77352C61-9D03-7547-AE92-D9DAA6DA948C}" type="presOf" srcId="{7C60D350-FA5F-2B4E-90E8-0FDA222C802C}" destId="{AC62CE49-7BB3-394C-A958-C610DBDE4832}" srcOrd="0" destOrd="0" presId="urn:microsoft.com/office/officeart/2005/8/layout/hProcess6"/>
    <dgm:cxn modelId="{3F9408BC-A650-714E-AAB7-7554449EDAA9}" srcId="{7C60D350-FA5F-2B4E-90E8-0FDA222C802C}" destId="{DB841139-2B3F-D648-A4F5-93373B282C0B}" srcOrd="1" destOrd="0" parTransId="{2FA51D68-0BFF-6F42-9B2C-1493442FE021}" sibTransId="{E5D3FFD2-35AF-FA47-A4C0-0EE4C4357AC2}"/>
    <dgm:cxn modelId="{FC637A95-199C-FF49-96B6-4F7666BF5B51}" type="presOf" srcId="{F5C2F415-2EED-1B40-B11D-630416A603E7}" destId="{2D70850B-4784-7940-9E16-909421762E82}" srcOrd="0" destOrd="0" presId="urn:microsoft.com/office/officeart/2005/8/layout/hProcess6"/>
    <dgm:cxn modelId="{64C559C5-627B-9B48-B809-5FEEDF6C9199}" type="presOf" srcId="{13BA5F28-12AB-9A42-9433-B10795EDC0D0}" destId="{A2497384-1538-8547-99BB-3EA4DFBDB082}" srcOrd="0" destOrd="1" presId="urn:microsoft.com/office/officeart/2005/8/layout/hProcess6"/>
    <dgm:cxn modelId="{F4041B69-95BC-FC4A-A64F-45EA752EA979}" type="presOf" srcId="{2EB7615C-040F-854C-892B-5C9CF03F8F0F}" destId="{411E8EBE-5F2E-C640-AC98-6EECB9DA1B5F}" srcOrd="1" destOrd="0" presId="urn:microsoft.com/office/officeart/2005/8/layout/hProcess6"/>
    <dgm:cxn modelId="{ED3259F8-1679-8D40-B1D7-F97D65053AF7}" type="presOf" srcId="{7740E4C6-744B-364A-A649-AA546ECDC02C}" destId="{C5B7A598-E93A-6A4C-A682-5F2A4D5418FF}" srcOrd="0" destOrd="0" presId="urn:microsoft.com/office/officeart/2005/8/layout/hProcess6"/>
    <dgm:cxn modelId="{45BE4ACF-FEDD-2449-A327-32AD5D92F1E9}" type="presOf" srcId="{0F72439C-5E1D-E645-8B83-919519FE61A1}" destId="{B9E950E0-C5E0-1544-9BC7-7A5E7A1CB94A}" srcOrd="0" destOrd="1" presId="urn:microsoft.com/office/officeart/2005/8/layout/hProcess6"/>
    <dgm:cxn modelId="{9E7202B0-3B47-8C46-B8EE-F0536B1F06A9}" type="presOf" srcId="{13BA5F28-12AB-9A42-9433-B10795EDC0D0}" destId="{411E8EBE-5F2E-C640-AC98-6EECB9DA1B5F}" srcOrd="1" destOrd="1" presId="urn:microsoft.com/office/officeart/2005/8/layout/hProcess6"/>
    <dgm:cxn modelId="{69219D82-24D4-F840-BF21-2B95DF8EA92D}" type="presOf" srcId="{3C82BAC1-D1F3-7E4D-9289-95CE0DD3090D}" destId="{09303565-8CF0-4B41-952B-60C17646D5E2}" srcOrd="0" destOrd="0" presId="urn:microsoft.com/office/officeart/2005/8/layout/hProcess6"/>
    <dgm:cxn modelId="{717D3A3B-3CCD-AE47-B6B4-8A193F5474F4}" type="presOf" srcId="{6CEBC231-935D-4643-8C34-DAD81D684196}" destId="{45816516-B5C2-544B-BD15-4FBDE2295F3D}" srcOrd="1" destOrd="0" presId="urn:microsoft.com/office/officeart/2005/8/layout/hProcess6"/>
    <dgm:cxn modelId="{5AD046AA-4479-D24F-B00A-2E963465B2C3}" srcId="{89BAA8FB-6A74-BC47-8CBA-89BEF7DBD223}" destId="{3C82BAC1-D1F3-7E4D-9289-95CE0DD3090D}" srcOrd="0" destOrd="0" parTransId="{3D2B151C-FB57-8E4C-B49D-32A4B2B9AC84}" sibTransId="{B3B07D84-B88F-9740-8550-D20DFD35524C}"/>
    <dgm:cxn modelId="{F486F2C1-60C7-7E4C-AE42-9937D5BC54F2}" srcId="{3C82BAC1-D1F3-7E4D-9289-95CE0DD3090D}" destId="{2EB7615C-040F-854C-892B-5C9CF03F8F0F}" srcOrd="0" destOrd="0" parTransId="{1542EC55-6A8F-3E4D-98EA-6D1B4D80704C}" sibTransId="{2985676F-FF9B-A44F-8DCB-1111070208E0}"/>
    <dgm:cxn modelId="{1BE27B57-D6A2-9741-99E3-40BFC2CB82EC}" srcId="{89BAA8FB-6A74-BC47-8CBA-89BEF7DBD223}" destId="{7740E4C6-744B-364A-A649-AA546ECDC02C}" srcOrd="1" destOrd="0" parTransId="{074C6B38-1087-094E-8019-9ED377074AD3}" sibTransId="{13F2727B-76FD-4641-8701-F11FD9195164}"/>
    <dgm:cxn modelId="{D14D28FF-F8BC-DD4F-BAE6-67A0C6489397}" srcId="{7740E4C6-744B-364A-A649-AA546ECDC02C}" destId="{6CEBC231-935D-4643-8C34-DAD81D684196}" srcOrd="0" destOrd="0" parTransId="{70C880EC-68D2-8E4B-A786-1D7F3B8D319E}" sibTransId="{709A8167-AD32-114A-9325-30AA396711D6}"/>
    <dgm:cxn modelId="{AAFDCE84-B9FC-5545-B0A0-4CAA01312B9B}" type="presOf" srcId="{2EB7615C-040F-854C-892B-5C9CF03F8F0F}" destId="{A2497384-1538-8547-99BB-3EA4DFBDB082}" srcOrd="0" destOrd="0" presId="urn:microsoft.com/office/officeart/2005/8/layout/hProcess6"/>
    <dgm:cxn modelId="{6CFE182A-5171-4440-B570-1A2ACE20B2C8}" srcId="{3C82BAC1-D1F3-7E4D-9289-95CE0DD3090D}" destId="{13BA5F28-12AB-9A42-9433-B10795EDC0D0}" srcOrd="1" destOrd="0" parTransId="{0908437A-6755-9C44-8B3B-C284B0AB7056}" sibTransId="{FE9B4C30-0ADA-4843-B4E4-75285D808650}"/>
    <dgm:cxn modelId="{77BADE71-EB46-0F4C-BF84-2CA1336235BF}" type="presOf" srcId="{F5C2F415-2EED-1B40-B11D-630416A603E7}" destId="{782A800B-82B7-5744-96BA-8CB9434A10AF}" srcOrd="1" destOrd="0" presId="urn:microsoft.com/office/officeart/2005/8/layout/hProcess6"/>
    <dgm:cxn modelId="{F64C9E42-4A56-7949-8DFC-55E059FB157A}" type="presOf" srcId="{DB841139-2B3F-D648-A4F5-93373B282C0B}" destId="{782A800B-82B7-5744-96BA-8CB9434A10AF}" srcOrd="1" destOrd="1" presId="urn:microsoft.com/office/officeart/2005/8/layout/hProcess6"/>
    <dgm:cxn modelId="{6EB47F5D-C143-BF4B-A5D5-93E81C7D12C4}" type="presOf" srcId="{DB841139-2B3F-D648-A4F5-93373B282C0B}" destId="{2D70850B-4784-7940-9E16-909421762E82}" srcOrd="0" destOrd="1" presId="urn:microsoft.com/office/officeart/2005/8/layout/hProcess6"/>
    <dgm:cxn modelId="{02A4D140-CF0B-C845-B6FB-3DDEE214BFA0}" srcId="{89BAA8FB-6A74-BC47-8CBA-89BEF7DBD223}" destId="{7C60D350-FA5F-2B4E-90E8-0FDA222C802C}" srcOrd="2" destOrd="0" parTransId="{41BC4431-E95F-E64D-AA09-A6203A15524E}" sibTransId="{B1971052-4F9F-D94D-90C7-1F2CB269743C}"/>
    <dgm:cxn modelId="{E05DC19F-C6C2-9847-A58D-49FF11A9004C}" type="presOf" srcId="{89BAA8FB-6A74-BC47-8CBA-89BEF7DBD223}" destId="{51475420-202E-C748-8392-C8524FBCC952}" srcOrd="0" destOrd="0" presId="urn:microsoft.com/office/officeart/2005/8/layout/hProcess6"/>
    <dgm:cxn modelId="{E51F87F7-18A0-2347-96F0-2E3D68E6DBC7}" srcId="{7C60D350-FA5F-2B4E-90E8-0FDA222C802C}" destId="{F5C2F415-2EED-1B40-B11D-630416A603E7}" srcOrd="0" destOrd="0" parTransId="{153B47DD-FCD3-B245-9407-C97A3EDFB26D}" sibTransId="{0F2F16B7-447D-4945-8760-F2390FF5D3CB}"/>
    <dgm:cxn modelId="{CA53D976-80A4-044F-97E2-5077B435F33E}" type="presOf" srcId="{6CEBC231-935D-4643-8C34-DAD81D684196}" destId="{B9E950E0-C5E0-1544-9BC7-7A5E7A1CB94A}" srcOrd="0" destOrd="0" presId="urn:microsoft.com/office/officeart/2005/8/layout/hProcess6"/>
    <dgm:cxn modelId="{EB74E818-3391-B34E-BA14-44E7D88551FE}" srcId="{7740E4C6-744B-364A-A649-AA546ECDC02C}" destId="{0F72439C-5E1D-E645-8B83-919519FE61A1}" srcOrd="1" destOrd="0" parTransId="{04896851-2D83-C54E-AFF4-88CE449EC29F}" sibTransId="{A514FC5B-8C36-8045-961A-2F5F1FB06014}"/>
    <dgm:cxn modelId="{890B85C2-9B4A-FA48-B8BC-88EA6A805153}" type="presOf" srcId="{0F72439C-5E1D-E645-8B83-919519FE61A1}" destId="{45816516-B5C2-544B-BD15-4FBDE2295F3D}" srcOrd="1" destOrd="1" presId="urn:microsoft.com/office/officeart/2005/8/layout/hProcess6"/>
    <dgm:cxn modelId="{85493227-A554-844E-A5B7-BABA6A1B1C48}" type="presParOf" srcId="{51475420-202E-C748-8392-C8524FBCC952}" destId="{A4649AFF-F63F-3046-8EED-8E3CD0209847}" srcOrd="0" destOrd="0" presId="urn:microsoft.com/office/officeart/2005/8/layout/hProcess6"/>
    <dgm:cxn modelId="{273EECE6-ACE4-F242-A53B-4E6667043B63}" type="presParOf" srcId="{A4649AFF-F63F-3046-8EED-8E3CD0209847}" destId="{9BF676EE-DC03-EF46-8647-51AC0E340327}" srcOrd="0" destOrd="0" presId="urn:microsoft.com/office/officeart/2005/8/layout/hProcess6"/>
    <dgm:cxn modelId="{F89C14DB-66BF-AE4C-B148-BB3B409530F6}" type="presParOf" srcId="{A4649AFF-F63F-3046-8EED-8E3CD0209847}" destId="{A2497384-1538-8547-99BB-3EA4DFBDB082}" srcOrd="1" destOrd="0" presId="urn:microsoft.com/office/officeart/2005/8/layout/hProcess6"/>
    <dgm:cxn modelId="{2D796F17-E04D-2E42-B511-B492EF41753C}" type="presParOf" srcId="{A4649AFF-F63F-3046-8EED-8E3CD0209847}" destId="{411E8EBE-5F2E-C640-AC98-6EECB9DA1B5F}" srcOrd="2" destOrd="0" presId="urn:microsoft.com/office/officeart/2005/8/layout/hProcess6"/>
    <dgm:cxn modelId="{771D92D8-4787-EB44-987B-2D0B575A8209}" type="presParOf" srcId="{A4649AFF-F63F-3046-8EED-8E3CD0209847}" destId="{09303565-8CF0-4B41-952B-60C17646D5E2}" srcOrd="3" destOrd="0" presId="urn:microsoft.com/office/officeart/2005/8/layout/hProcess6"/>
    <dgm:cxn modelId="{A0E441A0-0F61-7041-AEAD-B67D2D8B4A2E}" type="presParOf" srcId="{51475420-202E-C748-8392-C8524FBCC952}" destId="{6EC29901-2A4C-3E4E-A6BF-064F36ED9508}" srcOrd="1" destOrd="0" presId="urn:microsoft.com/office/officeart/2005/8/layout/hProcess6"/>
    <dgm:cxn modelId="{F629BAE6-4C63-1D4C-9917-EE46C92B80E6}" type="presParOf" srcId="{51475420-202E-C748-8392-C8524FBCC952}" destId="{17EA290E-AAF5-1042-A108-14E0FC9C919F}" srcOrd="2" destOrd="0" presId="urn:microsoft.com/office/officeart/2005/8/layout/hProcess6"/>
    <dgm:cxn modelId="{8A42B2A0-E523-234F-91FA-B988152B0695}" type="presParOf" srcId="{17EA290E-AAF5-1042-A108-14E0FC9C919F}" destId="{6920DAFE-5F15-FD4C-BBF5-5A3D9D95A6AA}" srcOrd="0" destOrd="0" presId="urn:microsoft.com/office/officeart/2005/8/layout/hProcess6"/>
    <dgm:cxn modelId="{F9670E2C-450A-6842-A5AE-4F8E2F807BB9}" type="presParOf" srcId="{17EA290E-AAF5-1042-A108-14E0FC9C919F}" destId="{B9E950E0-C5E0-1544-9BC7-7A5E7A1CB94A}" srcOrd="1" destOrd="0" presId="urn:microsoft.com/office/officeart/2005/8/layout/hProcess6"/>
    <dgm:cxn modelId="{698AB47F-E222-6C48-BA8D-900D6F81EC0D}" type="presParOf" srcId="{17EA290E-AAF5-1042-A108-14E0FC9C919F}" destId="{45816516-B5C2-544B-BD15-4FBDE2295F3D}" srcOrd="2" destOrd="0" presId="urn:microsoft.com/office/officeart/2005/8/layout/hProcess6"/>
    <dgm:cxn modelId="{62EC5BD3-522F-F44D-925E-8ACCA446AF21}" type="presParOf" srcId="{17EA290E-AAF5-1042-A108-14E0FC9C919F}" destId="{C5B7A598-E93A-6A4C-A682-5F2A4D5418FF}" srcOrd="3" destOrd="0" presId="urn:microsoft.com/office/officeart/2005/8/layout/hProcess6"/>
    <dgm:cxn modelId="{000B668E-ABC7-924E-8D2B-E2ED25540B39}" type="presParOf" srcId="{51475420-202E-C748-8392-C8524FBCC952}" destId="{2191570D-50ED-B941-A5F0-7FAE7CF32C25}" srcOrd="3" destOrd="0" presId="urn:microsoft.com/office/officeart/2005/8/layout/hProcess6"/>
    <dgm:cxn modelId="{7D8EDACE-6FBA-F24D-A3D3-CED75F0B30C7}" type="presParOf" srcId="{51475420-202E-C748-8392-C8524FBCC952}" destId="{227FBEC0-4B81-734F-B584-62F6043DF797}" srcOrd="4" destOrd="0" presId="urn:microsoft.com/office/officeart/2005/8/layout/hProcess6"/>
    <dgm:cxn modelId="{0384FCF9-26BE-9643-ABD1-D1664219D2F5}" type="presParOf" srcId="{227FBEC0-4B81-734F-B584-62F6043DF797}" destId="{E7A09769-9766-5B4F-9896-A820B7C1E0D0}" srcOrd="0" destOrd="0" presId="urn:microsoft.com/office/officeart/2005/8/layout/hProcess6"/>
    <dgm:cxn modelId="{76257C32-E811-3D4C-BDB5-7A810E3CB09C}" type="presParOf" srcId="{227FBEC0-4B81-734F-B584-62F6043DF797}" destId="{2D70850B-4784-7940-9E16-909421762E82}" srcOrd="1" destOrd="0" presId="urn:microsoft.com/office/officeart/2005/8/layout/hProcess6"/>
    <dgm:cxn modelId="{8C4A1B87-6D56-2945-BD8E-CACF0D8F6DE8}" type="presParOf" srcId="{227FBEC0-4B81-734F-B584-62F6043DF797}" destId="{782A800B-82B7-5744-96BA-8CB9434A10AF}" srcOrd="2" destOrd="0" presId="urn:microsoft.com/office/officeart/2005/8/layout/hProcess6"/>
    <dgm:cxn modelId="{02FA1D51-DF6B-F84F-8413-ECBB3B780F07}" type="presParOf" srcId="{227FBEC0-4B81-734F-B584-62F6043DF797}" destId="{AC62CE49-7BB3-394C-A958-C610DBDE483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97384-1538-8547-99BB-3EA4DFBDB082}">
      <dsp:nvSpPr>
        <dsp:cNvPr id="0" name=""/>
        <dsp:cNvSpPr/>
      </dsp:nvSpPr>
      <dsp:spPr>
        <a:xfrm>
          <a:off x="811023" y="2033772"/>
          <a:ext cx="2513610" cy="1436771"/>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Academic</a:t>
          </a:r>
          <a:endParaRPr lang="en-US" sz="1100" kern="1200" dirty="0"/>
        </a:p>
        <a:p>
          <a:pPr marL="57150" lvl="1" indent="-57150" algn="l" defTabSz="488950">
            <a:lnSpc>
              <a:spcPct val="90000"/>
            </a:lnSpc>
            <a:spcBef>
              <a:spcPct val="0"/>
            </a:spcBef>
            <a:spcAft>
              <a:spcPct val="15000"/>
            </a:spcAft>
            <a:buChar char="••"/>
          </a:pPr>
          <a:r>
            <a:rPr lang="en-US" sz="1100" kern="1200" dirty="0" smtClean="0"/>
            <a:t>Social/emotional</a:t>
          </a:r>
          <a:endParaRPr lang="en-US" sz="1100" kern="1200" dirty="0"/>
        </a:p>
      </dsp:txBody>
      <dsp:txXfrm>
        <a:off x="1439425" y="2249288"/>
        <a:ext cx="1382337" cy="1005739"/>
      </dsp:txXfrm>
    </dsp:sp>
    <dsp:sp modelId="{09303565-8CF0-4B41-952B-60C17646D5E2}">
      <dsp:nvSpPr>
        <dsp:cNvPr id="0" name=""/>
        <dsp:cNvSpPr/>
      </dsp:nvSpPr>
      <dsp:spPr>
        <a:xfrm>
          <a:off x="0" y="2039116"/>
          <a:ext cx="1436991" cy="142606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Most “affected” student/student that struggles the most</a:t>
          </a:r>
          <a:endParaRPr lang="en-US" sz="1100" kern="1200" dirty="0"/>
        </a:p>
      </dsp:txBody>
      <dsp:txXfrm>
        <a:off x="210442" y="2247959"/>
        <a:ext cx="1016107" cy="1008383"/>
      </dsp:txXfrm>
    </dsp:sp>
    <dsp:sp modelId="{B9E950E0-C5E0-1544-9BC7-7A5E7A1CB94A}">
      <dsp:nvSpPr>
        <dsp:cNvPr id="0" name=""/>
        <dsp:cNvSpPr/>
      </dsp:nvSpPr>
      <dsp:spPr>
        <a:xfrm>
          <a:off x="3618676" y="2025683"/>
          <a:ext cx="2246941" cy="1436771"/>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Academic</a:t>
          </a:r>
          <a:endParaRPr lang="en-US" sz="1100" kern="1200" dirty="0"/>
        </a:p>
        <a:p>
          <a:pPr marL="57150" lvl="1" indent="-57150" algn="l" defTabSz="488950">
            <a:lnSpc>
              <a:spcPct val="90000"/>
            </a:lnSpc>
            <a:spcBef>
              <a:spcPct val="0"/>
            </a:spcBef>
            <a:spcAft>
              <a:spcPct val="15000"/>
            </a:spcAft>
            <a:buChar char="••"/>
          </a:pPr>
          <a:r>
            <a:rPr lang="en-US" sz="1100" kern="1200" dirty="0" smtClean="0"/>
            <a:t>Social/emotional</a:t>
          </a:r>
          <a:endParaRPr lang="en-US" sz="1100" kern="1200" dirty="0"/>
        </a:p>
      </dsp:txBody>
      <dsp:txXfrm>
        <a:off x="4180412" y="2241199"/>
        <a:ext cx="1182336" cy="1005739"/>
      </dsp:txXfrm>
    </dsp:sp>
    <dsp:sp modelId="{C5B7A598-E93A-6A4C-A682-5F2A4D5418FF}">
      <dsp:nvSpPr>
        <dsp:cNvPr id="0" name=""/>
        <dsp:cNvSpPr/>
      </dsp:nvSpPr>
      <dsp:spPr>
        <a:xfrm>
          <a:off x="2772936" y="2016881"/>
          <a:ext cx="1398201" cy="145436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The “average student”; encounter issues to be expected.</a:t>
          </a:r>
          <a:endParaRPr lang="en-US" sz="1100" kern="1200" dirty="0"/>
        </a:p>
      </dsp:txBody>
      <dsp:txXfrm>
        <a:off x="2977698" y="2229868"/>
        <a:ext cx="988677" cy="1028391"/>
      </dsp:txXfrm>
    </dsp:sp>
    <dsp:sp modelId="{2D70850B-4784-7940-9E16-909421762E82}">
      <dsp:nvSpPr>
        <dsp:cNvPr id="0" name=""/>
        <dsp:cNvSpPr/>
      </dsp:nvSpPr>
      <dsp:spPr>
        <a:xfrm>
          <a:off x="6386460" y="2025683"/>
          <a:ext cx="1643666" cy="1436771"/>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Academic </a:t>
          </a:r>
          <a:endParaRPr lang="en-US" sz="1100" kern="1200" dirty="0"/>
        </a:p>
        <a:p>
          <a:pPr marL="57150" lvl="1" indent="-57150" algn="l" defTabSz="488950">
            <a:lnSpc>
              <a:spcPct val="90000"/>
            </a:lnSpc>
            <a:spcBef>
              <a:spcPct val="0"/>
            </a:spcBef>
            <a:spcAft>
              <a:spcPct val="15000"/>
            </a:spcAft>
            <a:buChar char="••"/>
          </a:pPr>
          <a:r>
            <a:rPr lang="en-US" sz="1100" kern="1200" dirty="0" smtClean="0"/>
            <a:t>Social/emotional</a:t>
          </a:r>
          <a:endParaRPr lang="en-US" sz="1100" kern="1200" dirty="0"/>
        </a:p>
      </dsp:txBody>
      <dsp:txXfrm>
        <a:off x="6797377" y="2241199"/>
        <a:ext cx="801287" cy="1005739"/>
      </dsp:txXfrm>
    </dsp:sp>
    <dsp:sp modelId="{AC62CE49-7BB3-394C-A958-C610DBDE4832}">
      <dsp:nvSpPr>
        <dsp:cNvPr id="0" name=""/>
        <dsp:cNvSpPr/>
      </dsp:nvSpPr>
      <dsp:spPr>
        <a:xfrm>
          <a:off x="5336719" y="2079308"/>
          <a:ext cx="1464934" cy="132951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“Unusual”; student seems to have no issues or concerns; model student. </a:t>
          </a:r>
          <a:endParaRPr lang="en-US" sz="1100" kern="1200" dirty="0"/>
        </a:p>
      </dsp:txBody>
      <dsp:txXfrm>
        <a:off x="5551254" y="2274011"/>
        <a:ext cx="1035864" cy="9401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7555646" y="6629930"/>
            <a:ext cx="1068334" cy="22807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02C89652-6118-194A-A2A5-0F33353BC73A}" type="datetimeFigureOut">
              <a:rPr lang="en-US" noProof="0" smtClean="0"/>
              <a:pPr/>
              <a:t>7/16/16</a:t>
            </a:fld>
            <a:endParaRPr lang="nl-NL" dirty="0" smtClean="0"/>
          </a:p>
          <a:p>
            <a:endParaRPr lang="nl-NL" dirty="0"/>
          </a:p>
        </p:txBody>
      </p:sp>
      <p:sp>
        <p:nvSpPr>
          <p:cNvPr id="6" name="Tijdelijke aanduiding voor dianummer 5"/>
          <p:cNvSpPr>
            <a:spLocks noGrp="1"/>
          </p:cNvSpPr>
          <p:nvPr>
            <p:ph type="sldNum" sz="quarter" idx="12"/>
          </p:nvPr>
        </p:nvSpPr>
        <p:spPr>
          <a:xfrm>
            <a:off x="8623980" y="6629930"/>
            <a:ext cx="406400" cy="228070"/>
          </a:xfrm>
        </p:spPr>
        <p:txBody>
          <a:bodyPr/>
          <a:lstStyle/>
          <a:p>
            <a:fld id="{365E7149-2CBC-7E42-B4F4-E2E7C22F4267}" type="slidenum">
              <a:rPr lang="nl-NL" smtClean="0"/>
              <a:pPr/>
              <a:t>‹#›</a:t>
            </a:fld>
            <a:endParaRPr lang="nl-NL"/>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219200" y="1319999"/>
            <a:ext cx="5472000" cy="566738"/>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afbeelding 2"/>
          <p:cNvSpPr>
            <a:spLocks noGrp="1"/>
          </p:cNvSpPr>
          <p:nvPr>
            <p:ph type="pic" idx="1"/>
          </p:nvPr>
        </p:nvSpPr>
        <p:spPr>
          <a:xfrm>
            <a:off x="1219200" y="1886737"/>
            <a:ext cx="5472000" cy="4104000"/>
          </a:xfrm>
          <a:solidFill>
            <a:schemeClr val="accent6">
              <a:lumMod val="40000"/>
              <a:lumOff val="60000"/>
            </a:schemeClr>
          </a:solidFill>
        </p:spPr>
        <p:txBody>
          <a:bodyPr tIns="180000">
            <a:normAutofit/>
          </a:bodyPr>
          <a:lstStyle>
            <a:lvl1pPr marL="0" indent="0" algn="ctr">
              <a:buNone/>
              <a:defRPr sz="20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Drag picture to placeholder or click icon to add</a:t>
            </a:r>
            <a:endParaRPr lang="en-US" noProof="0"/>
          </a:p>
        </p:txBody>
      </p:sp>
      <p:sp>
        <p:nvSpPr>
          <p:cNvPr id="4" name="Tijdelijke aanduiding voor tekst 3"/>
          <p:cNvSpPr>
            <a:spLocks noGrp="1"/>
          </p:cNvSpPr>
          <p:nvPr>
            <p:ph type="body" sz="half" idx="2"/>
          </p:nvPr>
        </p:nvSpPr>
        <p:spPr>
          <a:xfrm>
            <a:off x="6843599" y="4960136"/>
            <a:ext cx="1843201" cy="1030601"/>
          </a:xfrm>
        </p:spPr>
        <p:txBody>
          <a:bodyPr anchor="b" anchorCtr="0">
            <a:normAutofit/>
          </a:bodyPr>
          <a:lstStyle>
            <a:lvl1pPr marL="0" indent="0">
              <a:lnSpc>
                <a:spcPct val="100000"/>
              </a:lnSpc>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6" name="Tijdelijke aanduiding voor voettekst 5"/>
          <p:cNvSpPr>
            <a:spLocks noGrp="1"/>
          </p:cNvSpPr>
          <p:nvPr>
            <p:ph type="ftr" sz="quarter" idx="11"/>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40327" y="3203572"/>
            <a:ext cx="8211787" cy="1588561"/>
          </a:xfrm>
        </p:spPr>
        <p:txBody>
          <a:bodyPr/>
          <a:lstStyle>
            <a:lvl1pPr algn="ctr">
              <a:defRPr/>
            </a:lvl1pPr>
          </a:lstStyle>
          <a:p>
            <a:r>
              <a:rPr lang="en-US" noProof="0" smtClean="0"/>
              <a:t>Click to edit Master title style</a:t>
            </a:r>
            <a:endParaRPr lang="en-US" noProof="0"/>
          </a:p>
        </p:txBody>
      </p:sp>
      <p:sp>
        <p:nvSpPr>
          <p:cNvPr id="3" name="Subtitel 2"/>
          <p:cNvSpPr>
            <a:spLocks noGrp="1"/>
          </p:cNvSpPr>
          <p:nvPr>
            <p:ph type="subTitle" idx="1"/>
          </p:nvPr>
        </p:nvSpPr>
        <p:spPr>
          <a:xfrm>
            <a:off x="540327" y="4792134"/>
            <a:ext cx="8211787" cy="872062"/>
          </a:xfrm>
        </p:spPr>
        <p:txBody>
          <a:bodyPr anchor="b" anchorCtr="0">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Tijdelijke aanduiding voor datum 3"/>
          <p:cNvSpPr>
            <a:spLocks noGrp="1"/>
          </p:cNvSpPr>
          <p:nvPr>
            <p:ph type="dt" sz="half" idx="10"/>
          </p:nvPr>
        </p:nvSpPr>
        <p:spPr>
          <a:xfrm>
            <a:off x="0" y="6629930"/>
            <a:ext cx="1068334" cy="228070"/>
          </a:xfrm>
        </p:spPr>
        <p:txBody>
          <a:bodyPr/>
          <a:lstStyle/>
          <a:p>
            <a:fld id="{02C89652-6118-194A-A2A5-0F33353BC73A}" type="datetimeFigureOut">
              <a:rPr lang="en-US" noProof="0" smtClean="0"/>
              <a:pPr/>
              <a:t>7/16/16</a:t>
            </a:fld>
            <a:endParaRPr lang="en-US" noProof="0"/>
          </a:p>
        </p:txBody>
      </p:sp>
      <p:sp>
        <p:nvSpPr>
          <p:cNvPr id="6" name="Tijdelijke aanduiding voor dianummer 5"/>
          <p:cNvSpPr>
            <a:spLocks noGrp="1"/>
          </p:cNvSpPr>
          <p:nvPr>
            <p:ph type="sldNum" sz="quarter" idx="12"/>
          </p:nvPr>
        </p:nvSpPr>
        <p:spPr>
          <a:xfrm>
            <a:off x="1068334" y="6629930"/>
            <a:ext cx="406400" cy="228070"/>
          </a:xfrm>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5" name="Tijdelijke aanduiding voor voettekst 4"/>
          <p:cNvSpPr>
            <a:spLocks noGrp="1"/>
          </p:cNvSpPr>
          <p:nvPr>
            <p:ph type="ftr" sz="quarter" idx="11"/>
          </p:nvPr>
        </p:nvSpPr>
        <p:spPr/>
        <p:txBody>
          <a:bodyPr/>
          <a:lstStyle/>
          <a:p>
            <a:endParaRPr lang="en-US" noProof="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el 1"/>
          <p:cNvSpPr>
            <a:spLocks noGrp="1"/>
          </p:cNvSpPr>
          <p:nvPr>
            <p:ph type="title"/>
          </p:nvPr>
        </p:nvSpPr>
        <p:spPr>
          <a:xfrm>
            <a:off x="2239062" y="2184400"/>
            <a:ext cx="6447738" cy="1727200"/>
          </a:xfrm>
        </p:spPr>
        <p:txBody>
          <a:bodyPr anchor="t">
            <a:normAutofit/>
          </a:bodyPr>
          <a:lstStyle>
            <a:lvl1pPr algn="l">
              <a:defRPr sz="3600" b="1" cap="none"/>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2239062" y="3911600"/>
            <a:ext cx="6447738" cy="1500187"/>
          </a:xfrm>
        </p:spPr>
        <p:txBody>
          <a:bodyPr anchor="t" anchorCtr="0">
            <a:normAutofit/>
          </a:bodyPr>
          <a:lstStyle>
            <a:lvl1pPr marL="0" indent="0">
              <a:spcBef>
                <a:spcPts val="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5" name="Tijdelijke aanduiding voor voettekst 4"/>
          <p:cNvSpPr>
            <a:spLocks noGrp="1"/>
          </p:cNvSpPr>
          <p:nvPr>
            <p:ph type="ftr" sz="quarter" idx="11"/>
          </p:nvPr>
        </p:nvSpPr>
        <p:spPr/>
        <p:txBody>
          <a:bodyPr/>
          <a:lstStyle/>
          <a:p>
            <a:endParaRPr lang="en-US" noProof="0"/>
          </a:p>
        </p:txBody>
      </p:sp>
      <p:sp>
        <p:nvSpPr>
          <p:cNvPr id="6" name="Tijdelijke aanduiding voor dianummer 5"/>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Tijdelijke aanduiding voor inhoud 2"/>
          <p:cNvSpPr>
            <a:spLocks noGrp="1"/>
          </p:cNvSpPr>
          <p:nvPr>
            <p:ph sz="half" idx="1"/>
          </p:nvPr>
        </p:nvSpPr>
        <p:spPr>
          <a:xfrm>
            <a:off x="1224962" y="2209799"/>
            <a:ext cx="3677238"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jdelijke aanduiding voor inhoud 3"/>
          <p:cNvSpPr>
            <a:spLocks noGrp="1"/>
          </p:cNvSpPr>
          <p:nvPr>
            <p:ph sz="half" idx="2"/>
          </p:nvPr>
        </p:nvSpPr>
        <p:spPr>
          <a:xfrm>
            <a:off x="5011200" y="2209799"/>
            <a:ext cx="3675600" cy="39163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6" name="Tijdelijke aanduiding voor voettekst 5"/>
          <p:cNvSpPr>
            <a:spLocks noGrp="1"/>
          </p:cNvSpPr>
          <p:nvPr>
            <p:ph type="ftr" sz="quarter" idx="11"/>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smtClean="0"/>
              <a:t>Click to edit Master title style</a:t>
            </a:r>
            <a:endParaRPr lang="en-US" noProof="0"/>
          </a:p>
        </p:txBody>
      </p:sp>
      <p:sp>
        <p:nvSpPr>
          <p:cNvPr id="3" name="Tijdelijke aanduiding voor tekst 2"/>
          <p:cNvSpPr>
            <a:spLocks noGrp="1"/>
          </p:cNvSpPr>
          <p:nvPr>
            <p:ph type="body" idx="1"/>
          </p:nvPr>
        </p:nvSpPr>
        <p:spPr>
          <a:xfrm>
            <a:off x="1224962" y="2209800"/>
            <a:ext cx="36756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Tijdelijke aanduiding voor inhoud 3"/>
          <p:cNvSpPr>
            <a:spLocks noGrp="1"/>
          </p:cNvSpPr>
          <p:nvPr>
            <p:ph sz="half" idx="2"/>
          </p:nvPr>
        </p:nvSpPr>
        <p:spPr>
          <a:xfrm>
            <a:off x="1224962" y="2849561"/>
            <a:ext cx="3675600" cy="3276601"/>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ijdelijke aanduiding voor tekst 4"/>
          <p:cNvSpPr>
            <a:spLocks noGrp="1"/>
          </p:cNvSpPr>
          <p:nvPr>
            <p:ph type="body" sz="quarter" idx="3"/>
          </p:nvPr>
        </p:nvSpPr>
        <p:spPr>
          <a:xfrm>
            <a:off x="5011200" y="2209800"/>
            <a:ext cx="3675600"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Tijdelijke aanduiding voor inhoud 5"/>
          <p:cNvSpPr>
            <a:spLocks noGrp="1"/>
          </p:cNvSpPr>
          <p:nvPr>
            <p:ph sz="quarter" idx="4"/>
          </p:nvPr>
        </p:nvSpPr>
        <p:spPr>
          <a:xfrm>
            <a:off x="5011200" y="2849561"/>
            <a:ext cx="3675600" cy="3276602"/>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ijdelijke aanduiding voor datum 6"/>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8" name="Tijdelijke aanduiding voor voettekst 7"/>
          <p:cNvSpPr>
            <a:spLocks noGrp="1"/>
          </p:cNvSpPr>
          <p:nvPr>
            <p:ph type="ftr" sz="quarter" idx="11"/>
          </p:nvPr>
        </p:nvSpPr>
        <p:spPr/>
        <p:txBody>
          <a:bodyPr/>
          <a:lstStyle/>
          <a:p>
            <a:endParaRPr lang="en-US" noProof="0"/>
          </a:p>
        </p:txBody>
      </p:sp>
      <p:sp>
        <p:nvSpPr>
          <p:cNvPr id="9" name="Tijdelijke aanduiding voor dianummer 8"/>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Tijdelijke aanduiding voor datum 2"/>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4" name="Tijdelijke aanduiding voor voettekst 3"/>
          <p:cNvSpPr>
            <a:spLocks noGrp="1"/>
          </p:cNvSpPr>
          <p:nvPr>
            <p:ph type="ftr" sz="quarter" idx="11"/>
          </p:nvPr>
        </p:nvSpPr>
        <p:spPr/>
        <p:txBody>
          <a:bodyPr/>
          <a:lstStyle/>
          <a:p>
            <a:endParaRPr lang="en-US" noProof="0"/>
          </a:p>
        </p:txBody>
      </p:sp>
      <p:sp>
        <p:nvSpPr>
          <p:cNvPr id="5" name="Tijdelijke aanduiding voor dianummer 4"/>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3" name="Tijdelijke aanduiding voor voettekst 2"/>
          <p:cNvSpPr>
            <a:spLocks noGrp="1"/>
          </p:cNvSpPr>
          <p:nvPr>
            <p:ph type="ftr" sz="quarter" idx="11"/>
          </p:nvPr>
        </p:nvSpPr>
        <p:spPr/>
        <p:txBody>
          <a:bodyPr/>
          <a:lstStyle/>
          <a:p>
            <a:endParaRPr lang="en-US" noProof="0"/>
          </a:p>
        </p:txBody>
      </p:sp>
      <p:sp>
        <p:nvSpPr>
          <p:cNvPr id="4" name="Tijdelijke aanduiding voor dianummer 3"/>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1219200" y="1283183"/>
            <a:ext cx="3225800" cy="1049336"/>
          </a:xfrm>
        </p:spPr>
        <p:txBody>
          <a:bodyPr anchor="t" anchorCtr="0"/>
          <a:lstStyle>
            <a:lvl1pPr algn="l">
              <a:defRPr sz="2000" b="1"/>
            </a:lvl1pPr>
          </a:lstStyle>
          <a:p>
            <a:r>
              <a:rPr lang="en-US" noProof="0" smtClean="0"/>
              <a:t>Click to edit Master title style</a:t>
            </a:r>
            <a:endParaRPr lang="en-US" noProof="0"/>
          </a:p>
        </p:txBody>
      </p:sp>
      <p:sp>
        <p:nvSpPr>
          <p:cNvPr id="3" name="Tijdelijke aanduiding voor inhoud 2"/>
          <p:cNvSpPr>
            <a:spLocks noGrp="1"/>
          </p:cNvSpPr>
          <p:nvPr>
            <p:ph idx="1"/>
          </p:nvPr>
        </p:nvSpPr>
        <p:spPr>
          <a:xfrm>
            <a:off x="4572000" y="1283183"/>
            <a:ext cx="4114800" cy="49657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tekst 3"/>
          <p:cNvSpPr>
            <a:spLocks noGrp="1"/>
          </p:cNvSpPr>
          <p:nvPr>
            <p:ph type="body" sz="half" idx="2"/>
          </p:nvPr>
        </p:nvSpPr>
        <p:spPr>
          <a:xfrm>
            <a:off x="1219200" y="2332519"/>
            <a:ext cx="3225800" cy="39163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jdelijke aanduiding voor datum 4"/>
          <p:cNvSpPr>
            <a:spLocks noGrp="1"/>
          </p:cNvSpPr>
          <p:nvPr>
            <p:ph type="dt" sz="half" idx="10"/>
          </p:nvPr>
        </p:nvSpPr>
        <p:spPr/>
        <p:txBody>
          <a:bodyPr/>
          <a:lstStyle/>
          <a:p>
            <a:fld id="{02C89652-6118-194A-A2A5-0F33353BC73A}" type="datetimeFigureOut">
              <a:rPr lang="en-US" noProof="0" smtClean="0"/>
              <a:pPr/>
              <a:t>7/16/16</a:t>
            </a:fld>
            <a:endParaRPr lang="en-US" noProof="0"/>
          </a:p>
        </p:txBody>
      </p:sp>
      <p:sp>
        <p:nvSpPr>
          <p:cNvPr id="6" name="Tijdelijke aanduiding voor voettekst 5"/>
          <p:cNvSpPr>
            <a:spLocks noGrp="1"/>
          </p:cNvSpPr>
          <p:nvPr>
            <p:ph type="ftr" sz="quarter" idx="11"/>
          </p:nvPr>
        </p:nvSpPr>
        <p:spPr/>
        <p:txBody>
          <a:bodyPr/>
          <a:lstStyle/>
          <a:p>
            <a:endParaRPr lang="en-US" noProof="0"/>
          </a:p>
        </p:txBody>
      </p:sp>
      <p:sp>
        <p:nvSpPr>
          <p:cNvPr id="7" name="Tijdelijke aanduiding voor dianummer 6"/>
          <p:cNvSpPr>
            <a:spLocks noGrp="1"/>
          </p:cNvSpPr>
          <p:nvPr>
            <p:ph type="sldNum" sz="quarter" idx="12"/>
          </p:nvPr>
        </p:nvSpPr>
        <p:spPr/>
        <p:txBody>
          <a:bodyPr/>
          <a:lstStyle/>
          <a:p>
            <a:fld id="{365E7149-2CBC-7E42-B4F4-E2E7C22F4267}" type="slidenum">
              <a:rPr lang="en-US" noProof="0" smtClean="0"/>
              <a:pPr/>
              <a:t>‹#›</a:t>
            </a:fld>
            <a:endParaRPr lang="en-US" noProof="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24962" y="1238390"/>
            <a:ext cx="7461838" cy="968841"/>
          </a:xfrm>
          <a:prstGeom prst="rect">
            <a:avLst/>
          </a:prstGeom>
        </p:spPr>
        <p:txBody>
          <a:bodyPr vert="horz" lIns="0" tIns="0" rIns="0" bIns="0" rtlCol="0" anchor="t" anchorCtr="0">
            <a:normAutofit/>
          </a:bodyPr>
          <a:lstStyle/>
          <a:p>
            <a:r>
              <a:rPr lang="en-US" noProof="0" smtClean="0"/>
              <a:t>Click to edit Master title style</a:t>
            </a:r>
            <a:endParaRPr lang="en-US" noProof="0" dirty="0"/>
          </a:p>
        </p:txBody>
      </p:sp>
      <p:sp>
        <p:nvSpPr>
          <p:cNvPr id="3" name="Tijdelijke aanduiding voor tekst 2"/>
          <p:cNvSpPr>
            <a:spLocks noGrp="1"/>
          </p:cNvSpPr>
          <p:nvPr>
            <p:ph type="body" idx="1"/>
          </p:nvPr>
        </p:nvSpPr>
        <p:spPr>
          <a:xfrm>
            <a:off x="1224962" y="2289481"/>
            <a:ext cx="7461838" cy="3901845"/>
          </a:xfrm>
          <a:prstGeom prst="rect">
            <a:avLst/>
          </a:prstGeom>
        </p:spPr>
        <p:txBody>
          <a:bodyPr vert="horz" lIns="0" tIns="0" rIns="0" bIns="0" rtlCol="0"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2"/>
          </p:nvPr>
        </p:nvSpPr>
        <p:spPr>
          <a:xfrm>
            <a:off x="7212066" y="576264"/>
            <a:ext cx="1068334" cy="228070"/>
          </a:xfrm>
          <a:prstGeom prst="rect">
            <a:avLst/>
          </a:prstGeom>
        </p:spPr>
        <p:txBody>
          <a:bodyPr vert="horz" lIns="0" tIns="0" rIns="0" bIns="0" rtlCol="0" anchor="t" anchorCtr="0"/>
          <a:lstStyle>
            <a:lvl1pPr algn="r">
              <a:defRPr sz="1000">
                <a:solidFill>
                  <a:schemeClr val="accent6"/>
                </a:solidFill>
              </a:defRPr>
            </a:lvl1pPr>
          </a:lstStyle>
          <a:p>
            <a:fld id="{02C89652-6118-194A-A2A5-0F33353BC73A}" type="datetimeFigureOut">
              <a:rPr lang="en-US" noProof="0" smtClean="0"/>
              <a:pPr/>
              <a:t>7/16/16</a:t>
            </a:fld>
            <a:endParaRPr lang="en-US" noProof="0"/>
          </a:p>
        </p:txBody>
      </p:sp>
      <p:sp>
        <p:nvSpPr>
          <p:cNvPr id="5" name="Tijdelijke aanduiding voor voettekst 4"/>
          <p:cNvSpPr>
            <a:spLocks noGrp="1"/>
          </p:cNvSpPr>
          <p:nvPr>
            <p:ph type="ftr" sz="quarter" idx="3"/>
          </p:nvPr>
        </p:nvSpPr>
        <p:spPr>
          <a:xfrm>
            <a:off x="2239062" y="6475941"/>
            <a:ext cx="3611401" cy="239183"/>
          </a:xfrm>
          <a:prstGeom prst="rect">
            <a:avLst/>
          </a:prstGeom>
        </p:spPr>
        <p:txBody>
          <a:bodyPr vert="horz" lIns="0" tIns="0" rIns="0" bIns="0" rtlCol="0" anchor="t" anchorCtr="0"/>
          <a:lstStyle>
            <a:lvl1pPr algn="l">
              <a:defRPr sz="1000">
                <a:solidFill>
                  <a:schemeClr val="accent6"/>
                </a:solidFill>
              </a:defRPr>
            </a:lvl1pPr>
          </a:lstStyle>
          <a:p>
            <a:endParaRPr lang="en-US" noProof="0"/>
          </a:p>
        </p:txBody>
      </p:sp>
      <p:sp>
        <p:nvSpPr>
          <p:cNvPr id="6" name="Tijdelijke aanduiding voor dianummer 5"/>
          <p:cNvSpPr>
            <a:spLocks noGrp="1"/>
          </p:cNvSpPr>
          <p:nvPr>
            <p:ph type="sldNum" sz="quarter" idx="4"/>
          </p:nvPr>
        </p:nvSpPr>
        <p:spPr>
          <a:xfrm>
            <a:off x="8280400" y="576264"/>
            <a:ext cx="406400" cy="228070"/>
          </a:xfrm>
          <a:prstGeom prst="rect">
            <a:avLst/>
          </a:prstGeom>
        </p:spPr>
        <p:txBody>
          <a:bodyPr vert="horz" lIns="0" tIns="0" rIns="0" bIns="0" rtlCol="0" anchor="t" anchorCtr="0"/>
          <a:lstStyle>
            <a:lvl1pPr algn="r">
              <a:defRPr sz="1000">
                <a:solidFill>
                  <a:schemeClr val="accent6"/>
                </a:solidFill>
              </a:defRPr>
            </a:lvl1pPr>
          </a:lstStyle>
          <a:p>
            <a:fld id="{365E7149-2CBC-7E42-B4F4-E2E7C22F4267}" type="slidenum">
              <a:rPr lang="en-US" noProof="0" smtClean="0"/>
              <a:pPr/>
              <a:t>‹#›</a:t>
            </a:fld>
            <a:endParaRPr lang="en-US" noProof="0"/>
          </a:p>
        </p:txBody>
      </p:sp>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3600" b="1" kern="1200">
          <a:solidFill>
            <a:srgbClr val="1AB7EA"/>
          </a:solidFill>
          <a:latin typeface="Myriad Pro"/>
          <a:ea typeface="+mj-ea"/>
          <a:cs typeface="Myriad Pro"/>
        </a:defRPr>
      </a:lvl1pPr>
    </p:titleStyle>
    <p:bodyStyle>
      <a:lvl1pPr marL="288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1pPr>
      <a:lvl2pPr marL="576000" indent="-288000" algn="l" defTabSz="457200" rtl="0" eaLnBrk="1" latinLnBrk="0" hangingPunct="1">
        <a:lnSpc>
          <a:spcPct val="90000"/>
        </a:lnSpc>
        <a:spcBef>
          <a:spcPts val="400"/>
        </a:spcBef>
        <a:buClr>
          <a:schemeClr val="tx1"/>
        </a:buClr>
        <a:buSzPct val="140000"/>
        <a:buFont typeface="Arial"/>
        <a:buChar char="•"/>
        <a:defRPr sz="2000" kern="1200">
          <a:solidFill>
            <a:schemeClr val="tx1"/>
          </a:solidFill>
          <a:latin typeface="Myriad Pro"/>
          <a:ea typeface="+mn-ea"/>
          <a:cs typeface="Myriad Pro"/>
        </a:defRPr>
      </a:lvl2pPr>
      <a:lvl3pPr marL="864000" indent="-288000" algn="l" defTabSz="457200" rtl="0" eaLnBrk="1" latinLnBrk="0" hangingPunct="1">
        <a:lnSpc>
          <a:spcPct val="90000"/>
        </a:lnSpc>
        <a:spcBef>
          <a:spcPts val="400"/>
        </a:spcBef>
        <a:buClr>
          <a:schemeClr val="accent1"/>
        </a:buClr>
        <a:buSzPct val="140000"/>
        <a:buFont typeface="Arial"/>
        <a:buChar char="•"/>
        <a:defRPr sz="2000" kern="1200">
          <a:solidFill>
            <a:schemeClr val="tx1"/>
          </a:solidFill>
          <a:latin typeface="Myriad Pro"/>
          <a:ea typeface="+mn-ea"/>
          <a:cs typeface="Myriad Pro"/>
        </a:defRPr>
      </a:lvl3pPr>
      <a:lvl4pPr marL="1152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4pPr>
      <a:lvl5pPr marL="1440000" indent="-288000" algn="l" defTabSz="457200" rtl="0" eaLnBrk="1" latinLnBrk="0" hangingPunct="1">
        <a:lnSpc>
          <a:spcPct val="90000"/>
        </a:lnSpc>
        <a:spcBef>
          <a:spcPts val="400"/>
        </a:spcBef>
        <a:buFont typeface="Lucida Grande"/>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teleosleaders.com/howwedoit/emotional.php" TargetMode="External"/><Relationship Id="rId4" Type="http://schemas.openxmlformats.org/officeDocument/2006/relationships/hyperlink" Target="http://www.6seconds.org/pdf/casefor_EQ_school.pdf" TargetMode="External"/><Relationship Id="rId5" Type="http://schemas.openxmlformats.org/officeDocument/2006/relationships/hyperlink" Target="http://www.unh.edu/emotional_intelligence/" TargetMode="External"/><Relationship Id="rId6" Type="http://schemas.openxmlformats.org/officeDocument/2006/relationships/hyperlink" Target="http://www.edge.org/q2005/q05_print.html%23goleman" TargetMode="External"/><Relationship Id="rId1" Type="http://schemas.openxmlformats.org/officeDocument/2006/relationships/slideLayout" Target="../slideLayouts/slideLayout10.xml"/><Relationship Id="rId2" Type="http://schemas.openxmlformats.org/officeDocument/2006/relationships/hyperlink" Target="http://www.haygroup.com/leadershipandtalentondemand/ourproducts/item_details.aspx?itemid=58&amp;type=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17191"/>
            <a:ext cx="5472000" cy="566738"/>
          </a:xfrm>
        </p:spPr>
        <p:txBody>
          <a:bodyPr/>
          <a:lstStyle/>
          <a:p>
            <a:pPr algn="ctr"/>
            <a:r>
              <a:rPr lang="en-US" dirty="0" smtClean="0"/>
              <a:t>AREAS AFFECTED</a:t>
            </a:r>
            <a:br>
              <a:rPr lang="en-US" dirty="0" smtClean="0"/>
            </a:br>
            <a:endParaRPr lang="en-US" dirty="0"/>
          </a:p>
        </p:txBody>
      </p:sp>
      <p:sp>
        <p:nvSpPr>
          <p:cNvPr id="5" name="Rectangle 4"/>
          <p:cNvSpPr/>
          <p:nvPr/>
        </p:nvSpPr>
        <p:spPr>
          <a:xfrm>
            <a:off x="1219200" y="1398327"/>
            <a:ext cx="5500797" cy="4832092"/>
          </a:xfrm>
          <a:prstGeom prst="rect">
            <a:avLst/>
          </a:prstGeom>
        </p:spPr>
        <p:txBody>
          <a:bodyPr wrap="square">
            <a:spAutoFit/>
          </a:bodyPr>
          <a:lstStyle/>
          <a:p>
            <a:pPr marL="285750" indent="-285750">
              <a:buFont typeface="Arial"/>
              <a:buChar char="•"/>
            </a:pPr>
            <a:endParaRPr lang="en-US" sz="1400" dirty="0"/>
          </a:p>
          <a:p>
            <a:pPr marL="285750" indent="-285750">
              <a:buFont typeface="Arial"/>
              <a:buChar char="•"/>
            </a:pPr>
            <a:r>
              <a:rPr lang="en-US" sz="1400" dirty="0"/>
              <a:t>Student’s </a:t>
            </a:r>
            <a:r>
              <a:rPr lang="en-US" sz="1400" dirty="0" smtClean="0"/>
              <a:t>goals</a:t>
            </a:r>
            <a:r>
              <a:rPr lang="en-US" sz="1400" dirty="0"/>
              <a:t>, post-secondary?</a:t>
            </a:r>
          </a:p>
          <a:p>
            <a:pPr marL="285750" indent="-285750">
              <a:buFont typeface="Arial"/>
              <a:buChar char="•"/>
            </a:pPr>
            <a:endParaRPr lang="en-US" sz="1400" dirty="0" smtClean="0"/>
          </a:p>
          <a:p>
            <a:pPr marL="285750" indent="-285750">
              <a:buFont typeface="Arial"/>
              <a:buChar char="•"/>
            </a:pPr>
            <a:r>
              <a:rPr lang="en-US" sz="1400" dirty="0" smtClean="0"/>
              <a:t>Student’s </a:t>
            </a:r>
            <a:r>
              <a:rPr lang="en-US" sz="1400" dirty="0"/>
              <a:t>home life (i.e. parent divorce/separation, </a:t>
            </a:r>
            <a:r>
              <a:rPr lang="en-US" sz="1400" dirty="0" smtClean="0"/>
              <a:t>family member illness?)</a:t>
            </a:r>
          </a:p>
          <a:p>
            <a:pPr marL="285750" indent="-285750">
              <a:buFont typeface="Arial"/>
              <a:buChar char="•"/>
            </a:pPr>
            <a:endParaRPr lang="en-US" sz="1400" dirty="0"/>
          </a:p>
          <a:p>
            <a:pPr marL="285750" indent="-285750">
              <a:buFont typeface="Arial"/>
              <a:buChar char="•"/>
            </a:pPr>
            <a:r>
              <a:rPr lang="en-US" sz="1400" dirty="0"/>
              <a:t>Transient? (i.e. how is the student adjusting? Is this the 1</a:t>
            </a:r>
            <a:r>
              <a:rPr lang="en-US" sz="1400" baseline="30000" dirty="0"/>
              <a:t>st</a:t>
            </a:r>
            <a:r>
              <a:rPr lang="en-US" sz="1400" dirty="0"/>
              <a:t> move, or 5</a:t>
            </a:r>
            <a:r>
              <a:rPr lang="en-US" sz="1400" baseline="30000" dirty="0"/>
              <a:t>th</a:t>
            </a:r>
            <a:r>
              <a:rPr lang="en-US" sz="1400" dirty="0"/>
              <a:t> move?)</a:t>
            </a:r>
          </a:p>
          <a:p>
            <a:pPr marL="285750" indent="-285750">
              <a:buFont typeface="Arial"/>
              <a:buChar char="•"/>
            </a:pPr>
            <a:endParaRPr lang="en-US" sz="1400" dirty="0" smtClean="0"/>
          </a:p>
          <a:p>
            <a:pPr marL="285750" indent="-285750">
              <a:buFont typeface="Arial"/>
              <a:buChar char="•"/>
            </a:pPr>
            <a:r>
              <a:rPr lang="en-US" sz="1400" dirty="0" smtClean="0"/>
              <a:t>Previous </a:t>
            </a:r>
            <a:r>
              <a:rPr lang="en-US" sz="1400" dirty="0"/>
              <a:t>challenges that might have impacted previous learning experiences (i.e. social-emotional, clinical concerns, depression, anxiety, loss of a family member)</a:t>
            </a:r>
          </a:p>
          <a:p>
            <a:pPr marL="285750" indent="-285750">
              <a:buFont typeface="Arial"/>
              <a:buChar char="•"/>
            </a:pPr>
            <a:endParaRPr lang="en-US" sz="1400" dirty="0" smtClean="0"/>
          </a:p>
          <a:p>
            <a:pPr marL="285750" indent="-285750">
              <a:buFont typeface="Arial"/>
              <a:buChar char="•"/>
            </a:pPr>
            <a:r>
              <a:rPr lang="en-US" sz="1400" dirty="0" smtClean="0"/>
              <a:t>Resiliency</a:t>
            </a:r>
            <a:r>
              <a:rPr lang="en-US" sz="1400" dirty="0"/>
              <a:t>? (i.e. how does the student deal with “set backs” or challenges in academics? What are their overall coping skills like?</a:t>
            </a:r>
          </a:p>
          <a:p>
            <a:endParaRPr lang="en-US" sz="1400" dirty="0"/>
          </a:p>
          <a:p>
            <a:pPr marL="285750" indent="-285750">
              <a:buFont typeface="Arial"/>
              <a:buChar char="•"/>
            </a:pPr>
            <a:r>
              <a:rPr lang="en-US" sz="1400" dirty="0"/>
              <a:t>Any learning challenges or disabilities? Should this matter</a:t>
            </a:r>
            <a:r>
              <a:rPr lang="en-US" sz="1400" dirty="0" smtClean="0"/>
              <a:t>? Learning Accommodations?</a:t>
            </a:r>
          </a:p>
          <a:p>
            <a:pPr marL="285750" indent="-285750">
              <a:buFont typeface="Arial"/>
              <a:buChar char="•"/>
            </a:pPr>
            <a:endParaRPr lang="en-US" sz="1400" dirty="0"/>
          </a:p>
          <a:p>
            <a:pPr marL="285750" indent="-285750">
              <a:buFont typeface="Arial"/>
              <a:buChar char="•"/>
            </a:pPr>
            <a:r>
              <a:rPr lang="en-US" sz="1400" dirty="0"/>
              <a:t>Social relationships (i.e. Difficulty relating to others? Level of involvement in school </a:t>
            </a:r>
            <a:r>
              <a:rPr lang="en-US" sz="1400" dirty="0" smtClean="0"/>
              <a:t>community)</a:t>
            </a:r>
          </a:p>
        </p:txBody>
      </p:sp>
    </p:spTree>
    <p:extLst>
      <p:ext uri="{BB962C8B-B14F-4D97-AF65-F5344CB8AC3E}">
        <p14:creationId xmlns:p14="http://schemas.microsoft.com/office/powerpoint/2010/main" val="36470136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637" y="1214131"/>
            <a:ext cx="5472000" cy="566738"/>
          </a:xfrm>
        </p:spPr>
        <p:txBody>
          <a:bodyPr>
            <a:noAutofit/>
          </a:bodyPr>
          <a:lstStyle/>
          <a:p>
            <a:pPr algn="ctr"/>
            <a:r>
              <a:rPr lang="en-US" sz="3600" dirty="0"/>
              <a:t>WHAT </a:t>
            </a:r>
            <a:r>
              <a:rPr lang="en-US" sz="3600" dirty="0" smtClean="0"/>
              <a:t>DID YOU CONSIDER?</a:t>
            </a:r>
            <a:endParaRPr lang="en-US" sz="3600" dirty="0"/>
          </a:p>
        </p:txBody>
      </p:sp>
      <p:sp>
        <p:nvSpPr>
          <p:cNvPr id="3" name="TextBox 2"/>
          <p:cNvSpPr txBox="1"/>
          <p:nvPr/>
        </p:nvSpPr>
        <p:spPr>
          <a:xfrm>
            <a:off x="2048503" y="2593404"/>
            <a:ext cx="5285134" cy="2000548"/>
          </a:xfrm>
          <a:prstGeom prst="rect">
            <a:avLst/>
          </a:prstGeom>
          <a:noFill/>
        </p:spPr>
        <p:txBody>
          <a:bodyPr wrap="square" rtlCol="0">
            <a:spAutoFit/>
          </a:bodyPr>
          <a:lstStyle/>
          <a:p>
            <a:pPr algn="ctr"/>
            <a:r>
              <a:rPr lang="en-US" sz="3200" dirty="0" smtClean="0"/>
              <a:t>Quick Share Back</a:t>
            </a:r>
          </a:p>
          <a:p>
            <a:pPr algn="ctr"/>
            <a:endParaRPr lang="en-US" sz="3200" dirty="0"/>
          </a:p>
          <a:p>
            <a:pPr algn="ctr"/>
            <a:endParaRPr lang="en-US" sz="3200" dirty="0" smtClean="0"/>
          </a:p>
          <a:p>
            <a:pPr algn="ctr"/>
            <a:r>
              <a:rPr lang="en-US" sz="2800" dirty="0" smtClean="0">
                <a:solidFill>
                  <a:schemeClr val="accent2">
                    <a:lumMod val="50000"/>
                  </a:schemeClr>
                </a:solidFill>
              </a:rPr>
              <a:t>Top 3 Most Important? </a:t>
            </a:r>
            <a:endParaRPr lang="en-US" sz="2800" dirty="0">
              <a:solidFill>
                <a:schemeClr val="accent2">
                  <a:lumMod val="50000"/>
                </a:schemeClr>
              </a:solidFill>
            </a:endParaRPr>
          </a:p>
        </p:txBody>
      </p:sp>
    </p:spTree>
    <p:extLst>
      <p:ext uri="{BB962C8B-B14F-4D97-AF65-F5344CB8AC3E}">
        <p14:creationId xmlns:p14="http://schemas.microsoft.com/office/powerpoint/2010/main" val="1218052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463" y="1371467"/>
            <a:ext cx="6135263" cy="523220"/>
          </a:xfrm>
          <a:prstGeom prst="rect">
            <a:avLst/>
          </a:prstGeom>
          <a:noFill/>
        </p:spPr>
        <p:txBody>
          <a:bodyPr wrap="square" rtlCol="0">
            <a:spAutoFit/>
          </a:bodyPr>
          <a:lstStyle/>
          <a:p>
            <a:pPr algn="ctr"/>
            <a:r>
              <a:rPr lang="en-US" sz="2800" dirty="0"/>
              <a:t>What Is in </a:t>
            </a:r>
            <a:r>
              <a:rPr lang="en-US" sz="2800" dirty="0" smtClean="0"/>
              <a:t>Place </a:t>
            </a:r>
            <a:r>
              <a:rPr lang="en-US" sz="2800" dirty="0"/>
              <a:t>NOW?</a:t>
            </a:r>
          </a:p>
        </p:txBody>
      </p:sp>
      <p:sp>
        <p:nvSpPr>
          <p:cNvPr id="3" name="TextBox 2"/>
          <p:cNvSpPr txBox="1"/>
          <p:nvPr/>
        </p:nvSpPr>
        <p:spPr>
          <a:xfrm>
            <a:off x="1075463" y="1986861"/>
            <a:ext cx="5971383" cy="4001096"/>
          </a:xfrm>
          <a:prstGeom prst="rect">
            <a:avLst/>
          </a:prstGeom>
          <a:noFill/>
        </p:spPr>
        <p:txBody>
          <a:bodyPr wrap="square" rtlCol="0">
            <a:spAutoFit/>
          </a:bodyPr>
          <a:lstStyle/>
          <a:p>
            <a:pPr algn="ctr"/>
            <a:r>
              <a:rPr lang="en-US" b="1" dirty="0">
                <a:solidFill>
                  <a:srgbClr val="FF0000"/>
                </a:solidFill>
              </a:rPr>
              <a:t>IB </a:t>
            </a:r>
            <a:r>
              <a:rPr lang="en-US" b="1" dirty="0" smtClean="0">
                <a:solidFill>
                  <a:srgbClr val="FF0000"/>
                </a:solidFill>
              </a:rPr>
              <a:t>Coordinator</a:t>
            </a:r>
          </a:p>
          <a:p>
            <a:r>
              <a:rPr lang="en-US" dirty="0" smtClean="0">
                <a:solidFill>
                  <a:srgbClr val="FF0000"/>
                </a:solidFill>
              </a:rPr>
              <a:t>                 </a:t>
            </a:r>
            <a:endParaRPr lang="en-US" dirty="0">
              <a:solidFill>
                <a:srgbClr val="FF0000"/>
              </a:solidFill>
            </a:endParaRPr>
          </a:p>
          <a:p>
            <a:pPr marL="285750" indent="-285750">
              <a:buFont typeface="Arial"/>
              <a:buChar char="•"/>
            </a:pPr>
            <a:r>
              <a:rPr lang="en-US" dirty="0" smtClean="0">
                <a:solidFill>
                  <a:srgbClr val="FF0000"/>
                </a:solidFill>
              </a:rPr>
              <a:t>School Counselor? </a:t>
            </a:r>
            <a:r>
              <a:rPr lang="en-US" sz="1400" dirty="0" smtClean="0">
                <a:solidFill>
                  <a:schemeClr val="tx2"/>
                </a:solidFill>
              </a:rPr>
              <a:t>Social Emotional/</a:t>
            </a:r>
            <a:r>
              <a:rPr lang="en-US" sz="1400" dirty="0" err="1" smtClean="0">
                <a:solidFill>
                  <a:schemeClr val="tx2"/>
                </a:solidFill>
              </a:rPr>
              <a:t>addt’l</a:t>
            </a:r>
            <a:r>
              <a:rPr lang="en-US" sz="1400" dirty="0" smtClean="0">
                <a:solidFill>
                  <a:schemeClr val="tx2"/>
                </a:solidFill>
              </a:rPr>
              <a:t> information</a:t>
            </a:r>
          </a:p>
          <a:p>
            <a:endParaRPr lang="en-US" dirty="0" smtClean="0">
              <a:solidFill>
                <a:srgbClr val="FF0000"/>
              </a:solidFill>
            </a:endParaRPr>
          </a:p>
          <a:p>
            <a:pPr marL="285750" indent="-285750">
              <a:buFont typeface="Arial"/>
              <a:buChar char="•"/>
            </a:pPr>
            <a:r>
              <a:rPr lang="en-US" dirty="0" smtClean="0">
                <a:solidFill>
                  <a:srgbClr val="FF0000"/>
                </a:solidFill>
              </a:rPr>
              <a:t>Learning Support? </a:t>
            </a:r>
            <a:r>
              <a:rPr lang="en-US" sz="1400" dirty="0" smtClean="0">
                <a:solidFill>
                  <a:srgbClr val="000000"/>
                </a:solidFill>
              </a:rPr>
              <a:t>Learning differences/accommodations plans in place? </a:t>
            </a:r>
            <a:endParaRPr lang="en-US" sz="1400" dirty="0">
              <a:solidFill>
                <a:srgbClr val="000000"/>
              </a:solidFill>
            </a:endParaRPr>
          </a:p>
          <a:p>
            <a:endParaRPr lang="en-US" dirty="0">
              <a:solidFill>
                <a:srgbClr val="FF0000"/>
              </a:solidFill>
            </a:endParaRPr>
          </a:p>
          <a:p>
            <a:pPr marL="285750" indent="-285750">
              <a:buFont typeface="Arial"/>
              <a:buChar char="•"/>
            </a:pPr>
            <a:r>
              <a:rPr lang="en-US" dirty="0" smtClean="0">
                <a:solidFill>
                  <a:srgbClr val="FF0000"/>
                </a:solidFill>
              </a:rPr>
              <a:t>Advisor/Pastoral Care? </a:t>
            </a:r>
            <a:r>
              <a:rPr lang="en-US" sz="1400" dirty="0" smtClean="0">
                <a:solidFill>
                  <a:srgbClr val="000000"/>
                </a:solidFill>
              </a:rPr>
              <a:t>Advisory sessions on stress management/reduction; building community and cohesiveness; social support system for students</a:t>
            </a:r>
          </a:p>
          <a:p>
            <a:endParaRPr lang="en-US" dirty="0">
              <a:solidFill>
                <a:srgbClr val="FF0000"/>
              </a:solidFill>
            </a:endParaRPr>
          </a:p>
          <a:p>
            <a:pPr marL="285750" indent="-285750">
              <a:buFont typeface="Arial"/>
              <a:buChar char="•"/>
            </a:pPr>
            <a:r>
              <a:rPr lang="en-US" dirty="0" smtClean="0">
                <a:solidFill>
                  <a:srgbClr val="FF0000"/>
                </a:solidFill>
              </a:rPr>
              <a:t>Grade Level Coordinator? </a:t>
            </a:r>
            <a:r>
              <a:rPr lang="en-US" sz="1400" dirty="0" smtClean="0">
                <a:solidFill>
                  <a:srgbClr val="000000"/>
                </a:solidFill>
              </a:rPr>
              <a:t>Oversees the grade year and coordinates any additional programs needed for successful IB years. </a:t>
            </a:r>
            <a:endParaRPr lang="en-US" sz="1400" dirty="0">
              <a:solidFill>
                <a:srgbClr val="000000"/>
              </a:solidFill>
            </a:endParaRPr>
          </a:p>
          <a:p>
            <a:endParaRPr lang="en-US" dirty="0" smtClean="0">
              <a:solidFill>
                <a:srgbClr val="FF0000"/>
              </a:solidFill>
            </a:endParaRPr>
          </a:p>
          <a:p>
            <a:pPr marL="285750" indent="-285750">
              <a:buFont typeface="Arial"/>
              <a:buChar char="•"/>
            </a:pPr>
            <a:r>
              <a:rPr lang="en-US" dirty="0" smtClean="0">
                <a:solidFill>
                  <a:srgbClr val="FF0000"/>
                </a:solidFill>
              </a:rPr>
              <a:t>MYP? </a:t>
            </a:r>
            <a:r>
              <a:rPr lang="en-US" sz="1400" dirty="0" smtClean="0">
                <a:solidFill>
                  <a:srgbClr val="000000"/>
                </a:solidFill>
              </a:rPr>
              <a:t>A natural bridge to IB and IB Learner Profile</a:t>
            </a:r>
            <a:endParaRPr lang="en-US" sz="14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907" y="1368025"/>
            <a:ext cx="7461838" cy="3901845"/>
          </a:xfrm>
        </p:spPr>
        <p:txBody>
          <a:bodyPr>
            <a:normAutofit/>
          </a:bodyPr>
          <a:lstStyle/>
          <a:p>
            <a:pPr lvl="8"/>
            <a:r>
              <a:rPr lang="en-US" dirty="0"/>
              <a:t>IB </a:t>
            </a:r>
            <a:r>
              <a:rPr lang="en-US" dirty="0" smtClean="0"/>
              <a:t>Coordinator</a:t>
            </a:r>
          </a:p>
          <a:p>
            <a:pPr lvl="8"/>
            <a:r>
              <a:rPr lang="en-US" dirty="0" smtClean="0"/>
              <a:t>College Advisor/Counselor</a:t>
            </a:r>
          </a:p>
          <a:p>
            <a:endParaRPr lang="en-US" dirty="0"/>
          </a:p>
          <a:p>
            <a:endParaRPr lang="en-US" dirty="0" smtClean="0"/>
          </a:p>
          <a:p>
            <a:r>
              <a:rPr lang="en-US" dirty="0" smtClean="0"/>
              <a:t>Advisory/					</a:t>
            </a:r>
            <a:r>
              <a:rPr lang="en-US" dirty="0"/>
              <a:t>	</a:t>
            </a:r>
            <a:r>
              <a:rPr lang="en-US" dirty="0" smtClean="0"/>
              <a:t>					Learning 		GLC												Support		</a:t>
            </a:r>
          </a:p>
          <a:p>
            <a:pPr marL="2743200" lvl="6" indent="0">
              <a:buNone/>
            </a:pPr>
            <a:endParaRPr lang="en-US" dirty="0"/>
          </a:p>
          <a:p>
            <a:pPr marL="2743200" lvl="6" indent="0">
              <a:buNone/>
            </a:pPr>
            <a:endParaRPr lang="en-US" dirty="0" smtClean="0"/>
          </a:p>
          <a:p>
            <a:pPr marL="2743200" lvl="6" indent="0">
              <a:buNone/>
            </a:pPr>
            <a:r>
              <a:rPr lang="en-US" dirty="0" smtClean="0"/>
              <a:t>		       Guidance Counselor &amp;/or</a:t>
            </a:r>
          </a:p>
          <a:p>
            <a:pPr marL="2743200" lvl="6" indent="0">
              <a:buNone/>
            </a:pPr>
            <a:r>
              <a:rPr lang="en-US" dirty="0"/>
              <a:t>	</a:t>
            </a:r>
            <a:r>
              <a:rPr lang="en-US" dirty="0" smtClean="0"/>
              <a:t>	      School Psychologist</a:t>
            </a:r>
            <a:endParaRPr lang="en-US" dirty="0"/>
          </a:p>
        </p:txBody>
      </p:sp>
      <p:sp>
        <p:nvSpPr>
          <p:cNvPr id="5" name="Curved Left Arrow 4"/>
          <p:cNvSpPr/>
          <p:nvPr/>
        </p:nvSpPr>
        <p:spPr>
          <a:xfrm>
            <a:off x="6109000" y="2876997"/>
            <a:ext cx="822960" cy="822960"/>
          </a:xfrm>
          <a:prstGeom prst="curved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urved Right Arrow 5"/>
          <p:cNvSpPr/>
          <p:nvPr/>
        </p:nvSpPr>
        <p:spPr>
          <a:xfrm>
            <a:off x="2402536" y="2903581"/>
            <a:ext cx="822960" cy="822960"/>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urved Down Arrow 7"/>
          <p:cNvSpPr/>
          <p:nvPr/>
        </p:nvSpPr>
        <p:spPr>
          <a:xfrm>
            <a:off x="4395346" y="2054037"/>
            <a:ext cx="822960" cy="822960"/>
          </a:xfrm>
          <a:prstGeom prst="curved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TextBox 9"/>
          <p:cNvSpPr txBox="1"/>
          <p:nvPr/>
        </p:nvSpPr>
        <p:spPr>
          <a:xfrm>
            <a:off x="3504651" y="3251556"/>
            <a:ext cx="2604349" cy="369332"/>
          </a:xfrm>
          <a:prstGeom prst="rect">
            <a:avLst/>
          </a:prstGeom>
          <a:noFill/>
        </p:spPr>
        <p:txBody>
          <a:bodyPr wrap="none" rtlCol="0">
            <a:spAutoFit/>
          </a:bodyPr>
          <a:lstStyle/>
          <a:p>
            <a:r>
              <a:rPr lang="en-US" b="1" dirty="0" smtClean="0">
                <a:solidFill>
                  <a:schemeClr val="accent2">
                    <a:lumMod val="50000"/>
                  </a:schemeClr>
                </a:solidFill>
              </a:rPr>
              <a:t>STUDENT CENTERED</a:t>
            </a:r>
            <a:endParaRPr lang="en-US" b="1" dirty="0">
              <a:solidFill>
                <a:schemeClr val="accent2">
                  <a:lumMod val="50000"/>
                </a:schemeClr>
              </a:solidFill>
            </a:endParaRPr>
          </a:p>
        </p:txBody>
      </p:sp>
      <p:sp>
        <p:nvSpPr>
          <p:cNvPr id="11" name="Curved Up Arrow 10"/>
          <p:cNvSpPr/>
          <p:nvPr/>
        </p:nvSpPr>
        <p:spPr>
          <a:xfrm>
            <a:off x="4002154" y="4538350"/>
            <a:ext cx="978408" cy="73152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3052268" y="727150"/>
            <a:ext cx="3349300" cy="646331"/>
          </a:xfrm>
          <a:prstGeom prst="rect">
            <a:avLst/>
          </a:prstGeom>
          <a:noFill/>
        </p:spPr>
        <p:txBody>
          <a:bodyPr wrap="square" rtlCol="0">
            <a:spAutoFit/>
          </a:bodyPr>
          <a:lstStyle/>
          <a:p>
            <a:r>
              <a:rPr lang="en-US" sz="3600" dirty="0" smtClean="0">
                <a:solidFill>
                  <a:srgbClr val="0000FF"/>
                </a:solidFill>
              </a:rPr>
              <a:t>@ UNIS</a:t>
            </a:r>
            <a:endParaRPr lang="en-US" sz="3600" dirty="0">
              <a:solidFill>
                <a:srgbClr val="0000FF"/>
              </a:solidFill>
            </a:endParaRPr>
          </a:p>
        </p:txBody>
      </p:sp>
    </p:spTree>
    <p:extLst>
      <p:ext uri="{BB962C8B-B14F-4D97-AF65-F5344CB8AC3E}">
        <p14:creationId xmlns:p14="http://schemas.microsoft.com/office/powerpoint/2010/main" val="38113393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199" y="1283183"/>
            <a:ext cx="6127129" cy="1049336"/>
          </a:xfrm>
        </p:spPr>
        <p:txBody>
          <a:bodyPr>
            <a:normAutofit/>
          </a:bodyPr>
          <a:lstStyle/>
          <a:p>
            <a:pPr algn="ctr"/>
            <a:r>
              <a:rPr lang="en-US" sz="2800" dirty="0" smtClean="0"/>
              <a:t>POSSIBLE SYSTEMS OF COLLABORTATIVE SUPPORT</a:t>
            </a:r>
            <a:endParaRPr lang="en-US" sz="2800" noProof="0" dirty="0"/>
          </a:p>
        </p:txBody>
      </p:sp>
      <p:sp>
        <p:nvSpPr>
          <p:cNvPr id="4" name="Tijdelijke aanduiding voor tekst 3"/>
          <p:cNvSpPr>
            <a:spLocks noGrp="1"/>
          </p:cNvSpPr>
          <p:nvPr>
            <p:ph type="body" sz="half" idx="2"/>
          </p:nvPr>
        </p:nvSpPr>
        <p:spPr>
          <a:xfrm>
            <a:off x="1219200" y="2332519"/>
            <a:ext cx="6127128" cy="3916363"/>
          </a:xfrm>
        </p:spPr>
        <p:txBody>
          <a:bodyPr/>
          <a:lstStyle/>
          <a:p>
            <a:pPr algn="ctr"/>
            <a:r>
              <a:rPr lang="en-US" i="1" dirty="0" smtClean="0">
                <a:solidFill>
                  <a:srgbClr val="FF0000"/>
                </a:solidFill>
              </a:rPr>
              <a:t>IB </a:t>
            </a:r>
            <a:r>
              <a:rPr lang="en-US" i="1" dirty="0">
                <a:solidFill>
                  <a:srgbClr val="FF0000"/>
                </a:solidFill>
              </a:rPr>
              <a:t>Coordinator </a:t>
            </a:r>
            <a:r>
              <a:rPr lang="en-US" i="1" dirty="0"/>
              <a:t>&amp; Advisor</a:t>
            </a:r>
          </a:p>
          <a:p>
            <a:pPr algn="ctr"/>
            <a:r>
              <a:rPr lang="en-US" i="1" dirty="0"/>
              <a:t>     </a:t>
            </a:r>
            <a:r>
              <a:rPr lang="en-US" i="1" dirty="0">
                <a:solidFill>
                  <a:srgbClr val="FF0000"/>
                </a:solidFill>
              </a:rPr>
              <a:t> IB Coordinator </a:t>
            </a:r>
            <a:r>
              <a:rPr lang="en-US" i="1" dirty="0"/>
              <a:t>&amp; Grade Level Coordinator</a:t>
            </a:r>
          </a:p>
          <a:p>
            <a:pPr algn="ctr"/>
            <a:r>
              <a:rPr lang="en-US" i="1" dirty="0" smtClean="0">
                <a:solidFill>
                  <a:srgbClr val="FF0000"/>
                </a:solidFill>
              </a:rPr>
              <a:t>IB Coordinator </a:t>
            </a:r>
            <a:r>
              <a:rPr lang="en-US" i="1" dirty="0" smtClean="0"/>
              <a:t>&amp; Counselor &amp; Learning Support</a:t>
            </a:r>
          </a:p>
          <a:p>
            <a:pPr algn="ctr"/>
            <a:endParaRPr lang="en-US" i="1" dirty="0"/>
          </a:p>
          <a:p>
            <a:pPr algn="ctr"/>
            <a:endParaRPr lang="en-US" i="1" dirty="0"/>
          </a:p>
          <a:p>
            <a:pPr algn="ctr"/>
            <a:r>
              <a:rPr lang="en-US" i="1" dirty="0"/>
              <a:t>= SUCCESS FOR THE WHOLE STUDENT!</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19998"/>
            <a:ext cx="5472000" cy="1301839"/>
          </a:xfrm>
        </p:spPr>
        <p:txBody>
          <a:bodyPr>
            <a:normAutofit fontScale="90000"/>
          </a:bodyPr>
          <a:lstStyle/>
          <a:p>
            <a:pPr algn="ctr"/>
            <a:r>
              <a:rPr lang="en-US" sz="3200" dirty="0" smtClean="0">
                <a:solidFill>
                  <a:srgbClr val="7F6900"/>
                </a:solidFill>
              </a:rPr>
              <a:t>LAB #2: </a:t>
            </a:r>
            <a:r>
              <a:rPr lang="en-US" sz="3200" dirty="0" smtClean="0"/>
              <a:t/>
            </a:r>
            <a:br>
              <a:rPr lang="en-US" sz="3200" dirty="0" smtClean="0"/>
            </a:br>
            <a:r>
              <a:rPr lang="en-US" sz="3200" dirty="0" smtClean="0"/>
              <a:t/>
            </a:r>
            <a:br>
              <a:rPr lang="en-US" sz="3200" dirty="0" smtClean="0"/>
            </a:br>
            <a:r>
              <a:rPr lang="en-US" sz="3200" dirty="0" smtClean="0"/>
              <a:t>Best Practice Labs</a:t>
            </a:r>
            <a:br>
              <a:rPr lang="en-US" sz="3200" dirty="0" smtClean="0"/>
            </a:br>
            <a:r>
              <a:rPr lang="en-US" sz="1600" dirty="0" smtClean="0"/>
              <a:t>15 min.</a:t>
            </a:r>
            <a:endParaRPr lang="en-US" sz="1600" dirty="0"/>
          </a:p>
        </p:txBody>
      </p:sp>
      <p:sp>
        <p:nvSpPr>
          <p:cNvPr id="4" name="Text Placeholder 3"/>
          <p:cNvSpPr>
            <a:spLocks noGrp="1"/>
          </p:cNvSpPr>
          <p:nvPr>
            <p:ph type="body" sz="half" idx="2"/>
          </p:nvPr>
        </p:nvSpPr>
        <p:spPr/>
        <p:txBody>
          <a:bodyPr/>
          <a:lstStyle/>
          <a:p>
            <a:endParaRPr lang="en-US"/>
          </a:p>
        </p:txBody>
      </p:sp>
      <p:sp>
        <p:nvSpPr>
          <p:cNvPr id="3" name="TextBox 2"/>
          <p:cNvSpPr txBox="1"/>
          <p:nvPr/>
        </p:nvSpPr>
        <p:spPr>
          <a:xfrm>
            <a:off x="1546618" y="3082788"/>
            <a:ext cx="5144582" cy="2308324"/>
          </a:xfrm>
          <a:prstGeom prst="rect">
            <a:avLst/>
          </a:prstGeom>
          <a:noFill/>
        </p:spPr>
        <p:txBody>
          <a:bodyPr wrap="square" rtlCol="0">
            <a:spAutoFit/>
          </a:bodyPr>
          <a:lstStyle/>
          <a:p>
            <a:r>
              <a:rPr lang="en-US" dirty="0" smtClean="0"/>
              <a:t>1) 	Scenario </a:t>
            </a:r>
          </a:p>
          <a:p>
            <a:r>
              <a:rPr lang="en-US" dirty="0" smtClean="0"/>
              <a:t>					</a:t>
            </a:r>
          </a:p>
          <a:p>
            <a:r>
              <a:rPr lang="en-US" dirty="0" smtClean="0"/>
              <a:t>2) 	If you could create your own model 		regarding advising for IB candidates, what 	would it look like? Before, During, After?     Who would be apart of your team? Why?</a:t>
            </a:r>
          </a:p>
          <a:p>
            <a:pPr marL="342900" indent="-342900">
              <a:buAutoNum type="arabicParenR"/>
            </a:pPr>
            <a:endParaRPr lang="en-US" dirty="0" smtClean="0"/>
          </a:p>
          <a:p>
            <a:r>
              <a:rPr lang="en-US" dirty="0" smtClean="0"/>
              <a:t>*ADDITIONAL COMMENTS….</a:t>
            </a:r>
            <a:endParaRPr lang="en-US" dirty="0"/>
          </a:p>
        </p:txBody>
      </p:sp>
    </p:spTree>
    <p:extLst>
      <p:ext uri="{BB962C8B-B14F-4D97-AF65-F5344CB8AC3E}">
        <p14:creationId xmlns:p14="http://schemas.microsoft.com/office/powerpoint/2010/main" val="10020581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15168"/>
            <a:ext cx="5472000" cy="963868"/>
          </a:xfrm>
        </p:spPr>
        <p:txBody>
          <a:bodyPr>
            <a:noAutofit/>
          </a:bodyPr>
          <a:lstStyle/>
          <a:p>
            <a:pPr algn="ctr"/>
            <a:r>
              <a:rPr lang="en-US" sz="2800" dirty="0" smtClean="0"/>
              <a:t>Scenario</a:t>
            </a:r>
            <a:br>
              <a:rPr lang="en-US" sz="2800" dirty="0" smtClean="0"/>
            </a:br>
            <a:r>
              <a:rPr lang="en-US" sz="2800" dirty="0" smtClean="0"/>
              <a:t>/Case Study</a:t>
            </a:r>
            <a:br>
              <a:rPr lang="en-US" sz="2800" dirty="0" smtClean="0"/>
            </a:br>
            <a:endParaRPr lang="en-US" sz="2800" dirty="0"/>
          </a:p>
        </p:txBody>
      </p:sp>
      <p:sp>
        <p:nvSpPr>
          <p:cNvPr id="5" name="Rectangle 4"/>
          <p:cNvSpPr/>
          <p:nvPr/>
        </p:nvSpPr>
        <p:spPr>
          <a:xfrm>
            <a:off x="799386" y="2079036"/>
            <a:ext cx="5799631" cy="4524316"/>
          </a:xfrm>
          <a:prstGeom prst="rect">
            <a:avLst/>
          </a:prstGeom>
        </p:spPr>
        <p:txBody>
          <a:bodyPr wrap="square">
            <a:spAutoFit/>
          </a:bodyPr>
          <a:lstStyle/>
          <a:p>
            <a:r>
              <a:rPr lang="en-US" dirty="0" smtClean="0"/>
              <a:t>Linda recently transferred to your school from a State school in Malaysia. Her parents’ goal is for her to study in your school because of the wonderful opportunities your curriculum provides, particularly the DP. This is Linda’s 1</a:t>
            </a:r>
            <a:r>
              <a:rPr lang="en-US" baseline="30000" dirty="0" smtClean="0"/>
              <a:t>st</a:t>
            </a:r>
            <a:r>
              <a:rPr lang="en-US" dirty="0" smtClean="0"/>
              <a:t> move, internationally. Her grades mostly fall in the 4 range. Her older brother died in a car accident 3 years ago, but the family relays on one another for support, only. She reports she is “fine”. Linda is worried about disappointing her parents. She has also had a difficult time making and keeping friends, most recently because during class discussions, she consistently criticizes and puts down her fellow classmates who do not think the same way she does on important matters. How do you support the situation overall, for best outcome, given your role? What do you consider? </a:t>
            </a:r>
          </a:p>
          <a:p>
            <a:endParaRPr lang="en-US" dirty="0"/>
          </a:p>
        </p:txBody>
      </p:sp>
    </p:spTree>
    <p:extLst>
      <p:ext uri="{BB962C8B-B14F-4D97-AF65-F5344CB8AC3E}">
        <p14:creationId xmlns:p14="http://schemas.microsoft.com/office/powerpoint/2010/main" val="27009253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sp>
        <p:nvSpPr>
          <p:cNvPr id="5" name="Title 4"/>
          <p:cNvSpPr>
            <a:spLocks noGrp="1"/>
          </p:cNvSpPr>
          <p:nvPr>
            <p:ph type="title"/>
          </p:nvPr>
        </p:nvSpPr>
        <p:spPr>
          <a:xfrm>
            <a:off x="1219200" y="1319998"/>
            <a:ext cx="5472000" cy="1926573"/>
          </a:xfrm>
        </p:spPr>
        <p:txBody>
          <a:bodyPr>
            <a:normAutofit/>
          </a:bodyPr>
          <a:lstStyle/>
          <a:p>
            <a:pPr algn="ctr"/>
            <a:r>
              <a:rPr lang="en-US" sz="2800" dirty="0" smtClean="0"/>
              <a:t>Share Back….</a:t>
            </a:r>
            <a:br>
              <a:rPr lang="en-US" sz="2800" dirty="0" smtClean="0"/>
            </a:br>
            <a:r>
              <a:rPr lang="en-US" sz="2800" dirty="0" smtClean="0"/>
              <a:t/>
            </a:r>
            <a:br>
              <a:rPr lang="en-US" sz="2800" dirty="0" smtClean="0"/>
            </a:br>
            <a:r>
              <a:rPr lang="en-US" sz="2800" dirty="0"/>
              <a:t/>
            </a:r>
            <a:br>
              <a:rPr lang="en-US" sz="2800" dirty="0"/>
            </a:br>
            <a:r>
              <a:rPr lang="en-US" sz="2400" dirty="0" smtClean="0"/>
              <a:t>LAB #2</a:t>
            </a:r>
            <a:endParaRPr lang="en-US" sz="2400" dirty="0"/>
          </a:p>
        </p:txBody>
      </p:sp>
    </p:spTree>
    <p:extLst>
      <p:ext uri="{BB962C8B-B14F-4D97-AF65-F5344CB8AC3E}">
        <p14:creationId xmlns:p14="http://schemas.microsoft.com/office/powerpoint/2010/main" val="17112230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sp>
        <p:nvSpPr>
          <p:cNvPr id="5" name="Title 4"/>
          <p:cNvSpPr>
            <a:spLocks noGrp="1"/>
          </p:cNvSpPr>
          <p:nvPr>
            <p:ph type="title"/>
          </p:nvPr>
        </p:nvSpPr>
        <p:spPr>
          <a:xfrm>
            <a:off x="1266824" y="1319999"/>
            <a:ext cx="5813425" cy="1775626"/>
          </a:xfrm>
        </p:spPr>
        <p:txBody>
          <a:bodyPr>
            <a:normAutofit/>
          </a:bodyPr>
          <a:lstStyle/>
          <a:p>
            <a:r>
              <a:rPr lang="en-US" dirty="0" smtClean="0"/>
              <a:t>Sarah Kay on Mrs. </a:t>
            </a:r>
            <a:r>
              <a:rPr lang="en-US" dirty="0" err="1" smtClean="0"/>
              <a:t>Ribeiro</a:t>
            </a:r>
            <a:r>
              <a:rPr lang="en-US" dirty="0" smtClean="0"/>
              <a:t/>
            </a:r>
            <a:br>
              <a:rPr lang="en-US" dirty="0" smtClean="0"/>
            </a:br>
            <a:r>
              <a:rPr lang="en-US" dirty="0" smtClean="0"/>
              <a:t>- video</a:t>
            </a:r>
            <a:r>
              <a:rPr lang="en-US" dirty="0"/>
              <a:t/>
            </a:r>
            <a:br>
              <a:rPr lang="en-US" dirty="0"/>
            </a:br>
            <a:endParaRPr lang="en-US" dirty="0"/>
          </a:p>
        </p:txBody>
      </p:sp>
    </p:spTree>
    <p:extLst>
      <p:ext uri="{BB962C8B-B14F-4D97-AF65-F5344CB8AC3E}">
        <p14:creationId xmlns:p14="http://schemas.microsoft.com/office/powerpoint/2010/main" val="3420791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SEL Programs </a:t>
            </a:r>
            <a:r>
              <a:rPr lang="en-US" u="sng" dirty="0" smtClean="0"/>
              <a:t>are Proven </a:t>
            </a:r>
            <a:r>
              <a:rPr lang="en-US" u="sng" dirty="0"/>
              <a:t>to Improve:</a:t>
            </a:r>
            <a:r>
              <a:rPr lang="en-US" dirty="0"/>
              <a:t/>
            </a:r>
            <a:br>
              <a:rPr lang="en-US" dirty="0"/>
            </a:br>
            <a:endParaRPr lang="en-US" dirty="0"/>
          </a:p>
        </p:txBody>
      </p:sp>
      <p:sp>
        <p:nvSpPr>
          <p:cNvPr id="4" name="Text Placeholder 3"/>
          <p:cNvSpPr>
            <a:spLocks noGrp="1"/>
          </p:cNvSpPr>
          <p:nvPr>
            <p:ph type="body" sz="half" idx="2"/>
          </p:nvPr>
        </p:nvSpPr>
        <p:spPr/>
        <p:txBody>
          <a:bodyPr/>
          <a:lstStyle/>
          <a:p>
            <a:endParaRPr lang="en-US"/>
          </a:p>
        </p:txBody>
      </p:sp>
      <p:sp>
        <p:nvSpPr>
          <p:cNvPr id="5" name="Rectangle 4"/>
          <p:cNvSpPr/>
          <p:nvPr/>
        </p:nvSpPr>
        <p:spPr>
          <a:xfrm>
            <a:off x="953735" y="1665227"/>
            <a:ext cx="5812082" cy="5078314"/>
          </a:xfrm>
          <a:prstGeom prst="rect">
            <a:avLst/>
          </a:prstGeom>
        </p:spPr>
        <p:txBody>
          <a:bodyPr wrap="square">
            <a:spAutoFit/>
          </a:bodyPr>
          <a:lstStyle/>
          <a:p>
            <a:pPr marL="342900" indent="-342900">
              <a:buFont typeface="+mj-lt"/>
              <a:buAutoNum type="arabicPeriod"/>
            </a:pPr>
            <a:r>
              <a:rPr lang="en-US" dirty="0" smtClean="0"/>
              <a:t>Personal </a:t>
            </a:r>
            <a:r>
              <a:rPr lang="en-US" dirty="0"/>
              <a:t>and social </a:t>
            </a:r>
            <a:r>
              <a:rPr lang="en-US" dirty="0" smtClean="0"/>
              <a:t>competencies</a:t>
            </a:r>
          </a:p>
          <a:p>
            <a:endParaRPr lang="en-US" dirty="0"/>
          </a:p>
          <a:p>
            <a:pPr marL="342900" indent="-342900">
              <a:buFont typeface="+mj-lt"/>
              <a:buAutoNum type="arabicPeriod"/>
            </a:pPr>
            <a:r>
              <a:rPr lang="en-US" dirty="0" smtClean="0"/>
              <a:t> </a:t>
            </a:r>
            <a:r>
              <a:rPr lang="en-US" dirty="0"/>
              <a:t>Decreased </a:t>
            </a:r>
            <a:r>
              <a:rPr lang="en-US" dirty="0" smtClean="0"/>
              <a:t>negative </a:t>
            </a:r>
            <a:r>
              <a:rPr lang="en-US" dirty="0"/>
              <a:t>behavior and aggression</a:t>
            </a:r>
          </a:p>
          <a:p>
            <a:endParaRPr lang="en-US" dirty="0" smtClean="0"/>
          </a:p>
          <a:p>
            <a:pPr marL="342900" indent="-342900">
              <a:buFont typeface="+mj-lt"/>
              <a:buAutoNum type="arabicPeriod"/>
            </a:pPr>
            <a:r>
              <a:rPr lang="en-US" dirty="0" smtClean="0"/>
              <a:t> </a:t>
            </a:r>
            <a:r>
              <a:rPr lang="en-US" dirty="0"/>
              <a:t>Fewer serious discipline problems and school suspensions</a:t>
            </a:r>
          </a:p>
          <a:p>
            <a:endParaRPr lang="en-US" dirty="0" smtClean="0"/>
          </a:p>
          <a:p>
            <a:pPr marL="342900" indent="-342900">
              <a:buFont typeface="+mj-lt"/>
              <a:buAutoNum type="arabicPeriod"/>
            </a:pPr>
            <a:r>
              <a:rPr lang="en-US" dirty="0" smtClean="0"/>
              <a:t> </a:t>
            </a:r>
            <a:r>
              <a:rPr lang="en-US" dirty="0"/>
              <a:t>Increased acceptance among peers</a:t>
            </a:r>
          </a:p>
          <a:p>
            <a:endParaRPr lang="en-US" dirty="0" smtClean="0"/>
          </a:p>
          <a:p>
            <a:pPr marL="342900" indent="-342900">
              <a:buFont typeface="+mj-lt"/>
              <a:buAutoNum type="arabicPeriod"/>
            </a:pPr>
            <a:r>
              <a:rPr lang="en-US" dirty="0" smtClean="0"/>
              <a:t> </a:t>
            </a:r>
            <a:r>
              <a:rPr lang="en-US" dirty="0"/>
              <a:t>Better school attendance</a:t>
            </a:r>
          </a:p>
          <a:p>
            <a:endParaRPr lang="en-US" dirty="0" smtClean="0"/>
          </a:p>
          <a:p>
            <a:pPr marL="342900" indent="-342900">
              <a:buFont typeface="+mj-lt"/>
              <a:buAutoNum type="arabicPeriod"/>
            </a:pPr>
            <a:r>
              <a:rPr lang="en-US" dirty="0" smtClean="0"/>
              <a:t> </a:t>
            </a:r>
            <a:r>
              <a:rPr lang="en-US" dirty="0"/>
              <a:t>Higher grade point averages</a:t>
            </a:r>
          </a:p>
          <a:p>
            <a:endParaRPr lang="en-US" dirty="0" smtClean="0"/>
          </a:p>
          <a:p>
            <a:pPr marL="342900" indent="-342900">
              <a:buFont typeface="+mj-lt"/>
              <a:buAutoNum type="arabicPeriod"/>
            </a:pPr>
            <a:r>
              <a:rPr lang="en-US" dirty="0" smtClean="0"/>
              <a:t> </a:t>
            </a:r>
            <a:r>
              <a:rPr lang="en-US" dirty="0"/>
              <a:t>Higher academic achievement </a:t>
            </a:r>
            <a:r>
              <a:rPr lang="en-US" dirty="0" smtClean="0"/>
              <a:t>scores</a:t>
            </a:r>
          </a:p>
          <a:p>
            <a:pPr marL="342900" indent="-342900">
              <a:buFont typeface="+mj-lt"/>
              <a:buAutoNum type="arabicPeriod"/>
            </a:pPr>
            <a:endParaRPr lang="en-US" dirty="0" smtClean="0"/>
          </a:p>
          <a:p>
            <a:pPr marL="342900" indent="-342900">
              <a:buFont typeface="+mj-lt"/>
              <a:buAutoNum type="arabicPeriod"/>
            </a:pPr>
            <a:r>
              <a:rPr lang="en-US" dirty="0" smtClean="0"/>
              <a:t>Connectedness</a:t>
            </a:r>
            <a:r>
              <a:rPr lang="en-US" dirty="0"/>
              <a:t>, Learning, and </a:t>
            </a:r>
            <a:r>
              <a:rPr lang="en-US" dirty="0" smtClean="0"/>
              <a:t>Safety</a:t>
            </a:r>
            <a:endParaRPr lang="en-US" dirty="0"/>
          </a:p>
          <a:p>
            <a:r>
              <a:rPr lang="en-US" dirty="0"/>
              <a:t> </a:t>
            </a:r>
          </a:p>
          <a:p>
            <a:pPr marL="342900" indent="-342900">
              <a:buFont typeface="+mj-lt"/>
              <a:buAutoNum type="arabicPeriod"/>
            </a:pPr>
            <a:endParaRPr lang="en-US" dirty="0"/>
          </a:p>
        </p:txBody>
      </p:sp>
    </p:spTree>
    <p:extLst>
      <p:ext uri="{BB962C8B-B14F-4D97-AF65-F5344CB8AC3E}">
        <p14:creationId xmlns:p14="http://schemas.microsoft.com/office/powerpoint/2010/main" val="37627761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en-US" dirty="0"/>
              <a:t>Social Emotional Considerations</a:t>
            </a:r>
            <a:br>
              <a:rPr lang="en-US" dirty="0"/>
            </a:br>
            <a:r>
              <a:rPr lang="en-US" dirty="0"/>
              <a:t> for </a:t>
            </a:r>
            <a:br>
              <a:rPr lang="en-US" dirty="0"/>
            </a:br>
            <a:r>
              <a:rPr lang="en-US" dirty="0"/>
              <a:t>IB Diploma </a:t>
            </a:r>
            <a:r>
              <a:rPr lang="en-US" dirty="0" err="1"/>
              <a:t>Programme</a:t>
            </a:r>
            <a:r>
              <a:rPr lang="en-US" dirty="0"/>
              <a:t> Students</a:t>
            </a:r>
            <a:br>
              <a:rPr lang="en-US" dirty="0"/>
            </a:br>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110">
        <p:circle/>
      </p:transition>
    </mc:Choice>
    <mc:Fallback xmlns="">
      <p:transition xmlns:p14="http://schemas.microsoft.com/office/powerpoint/2010/main">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49564"/>
            <a:ext cx="5472000" cy="2069955"/>
          </a:xfrm>
        </p:spPr>
        <p:txBody>
          <a:bodyPr>
            <a:normAutofit/>
          </a:bodyPr>
          <a:lstStyle/>
          <a:p>
            <a:pPr algn="ctr"/>
            <a:r>
              <a:rPr lang="en-US" sz="3600" dirty="0" smtClean="0"/>
              <a:t>Kenya Washington</a:t>
            </a:r>
            <a:r>
              <a:rPr lang="en-US" sz="3600" dirty="0"/>
              <a:t/>
            </a:r>
            <a:br>
              <a:rPr lang="en-US" sz="3600" dirty="0"/>
            </a:br>
            <a:r>
              <a:rPr lang="en-US" sz="3600" dirty="0" err="1" smtClean="0"/>
              <a:t>kwashington@unis.org</a:t>
            </a:r>
            <a:r>
              <a:rPr lang="en-US" sz="3600" dirty="0" smtClean="0"/>
              <a:t/>
            </a:r>
            <a:br>
              <a:rPr lang="en-US" sz="3600" dirty="0" smtClean="0"/>
            </a:br>
            <a:r>
              <a:rPr lang="en-US" sz="3600" dirty="0" err="1" smtClean="0"/>
              <a:t>www.unis.org</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7339121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66376"/>
            <a:ext cx="5472000" cy="566738"/>
          </a:xfrm>
        </p:spPr>
        <p:txBody>
          <a:bodyPr/>
          <a:lstStyle/>
          <a:p>
            <a:r>
              <a:rPr lang="en-US" dirty="0" smtClean="0"/>
              <a:t>RESOURCES </a:t>
            </a:r>
            <a:endParaRPr lang="en-US" dirty="0"/>
          </a:p>
        </p:txBody>
      </p:sp>
      <p:sp>
        <p:nvSpPr>
          <p:cNvPr id="5" name="Rectangle 4"/>
          <p:cNvSpPr/>
          <p:nvPr/>
        </p:nvSpPr>
        <p:spPr>
          <a:xfrm>
            <a:off x="1412160" y="1564718"/>
            <a:ext cx="5624444" cy="5262978"/>
          </a:xfrm>
          <a:prstGeom prst="rect">
            <a:avLst/>
          </a:prstGeom>
        </p:spPr>
        <p:txBody>
          <a:bodyPr wrap="square">
            <a:spAutoFit/>
          </a:bodyPr>
          <a:lstStyle/>
          <a:p>
            <a:r>
              <a:rPr lang="en-US" sz="1200" dirty="0" err="1"/>
              <a:t>Dimmock</a:t>
            </a:r>
            <a:r>
              <a:rPr lang="en-US" sz="1200" dirty="0"/>
              <a:t>, C., &amp; Walker, A. (2000). International Education and IB Programs.</a:t>
            </a:r>
          </a:p>
          <a:p>
            <a:r>
              <a:rPr lang="en-US" sz="1200" u="sng" dirty="0" err="1" smtClean="0"/>
              <a:t>jri.sagepub.com</a:t>
            </a:r>
            <a:r>
              <a:rPr lang="en-US" sz="1200" u="sng" dirty="0"/>
              <a:t>/content/3/2/189.</a:t>
            </a:r>
            <a:r>
              <a:rPr lang="en-US" sz="1200" u="sng" dirty="0" smtClean="0"/>
              <a:t>refs</a:t>
            </a:r>
            <a:endParaRPr lang="en-US" sz="1200" b="1" u="sng" dirty="0" smtClean="0"/>
          </a:p>
          <a:p>
            <a:endParaRPr lang="en-US" sz="1200" dirty="0"/>
          </a:p>
          <a:p>
            <a:r>
              <a:rPr lang="en-US" sz="1200" dirty="0"/>
              <a:t>Hare, J., 2010. Holistic Education: An Interpretation for Teachers in the IB </a:t>
            </a:r>
            <a:r>
              <a:rPr lang="en-US" sz="1200" dirty="0" err="1"/>
              <a:t>Programmes</a:t>
            </a:r>
            <a:r>
              <a:rPr lang="en-US" sz="1200" dirty="0"/>
              <a:t>. </a:t>
            </a:r>
          </a:p>
          <a:p>
            <a:endParaRPr lang="en-US" sz="1200" dirty="0" smtClean="0"/>
          </a:p>
          <a:p>
            <a:r>
              <a:rPr lang="en-US" sz="1200" dirty="0" err="1" smtClean="0"/>
              <a:t>Boyatzis</a:t>
            </a:r>
            <a:r>
              <a:rPr lang="en-US" sz="1200" dirty="0"/>
              <a:t>, R., </a:t>
            </a:r>
            <a:r>
              <a:rPr lang="en-US" sz="1200" dirty="0" err="1"/>
              <a:t>Ph.D</a:t>
            </a:r>
            <a:r>
              <a:rPr lang="en-US" sz="1200" dirty="0"/>
              <a:t>, </a:t>
            </a:r>
            <a:r>
              <a:rPr lang="en-US" sz="1200" dirty="0" err="1"/>
              <a:t>Goleman</a:t>
            </a:r>
            <a:r>
              <a:rPr lang="en-US" sz="1200" dirty="0"/>
              <a:t>, D. Ph.D., &amp; Hay Group, Inc</a:t>
            </a:r>
            <a:r>
              <a:rPr lang="en-US" sz="1200" b="1" u="sng" dirty="0"/>
              <a:t>.</a:t>
            </a:r>
          </a:p>
          <a:p>
            <a:r>
              <a:rPr lang="en-US" sz="1200" dirty="0">
                <a:hlinkClick r:id="rId2"/>
              </a:rPr>
              <a:t>http://www.haygroup.com/leadershipandtalentondemand/ourproducts/item_details.aspx?itemid=58&amp;type=1</a:t>
            </a:r>
            <a:endParaRPr lang="en-US" sz="1200" dirty="0"/>
          </a:p>
          <a:p>
            <a:endParaRPr lang="en-US" sz="1200" dirty="0"/>
          </a:p>
          <a:p>
            <a:r>
              <a:rPr lang="en-US" sz="1200" dirty="0" err="1"/>
              <a:t>Salovey</a:t>
            </a:r>
            <a:r>
              <a:rPr lang="en-US" sz="1200" dirty="0"/>
              <a:t>, P., </a:t>
            </a:r>
            <a:r>
              <a:rPr lang="en-US" sz="1200" dirty="0" smtClean="0"/>
              <a:t>PhD. </a:t>
            </a:r>
            <a:r>
              <a:rPr lang="en-US" sz="1200" dirty="0"/>
              <a:t>(1986). Dean and Professor of Psychology, Yale University. </a:t>
            </a:r>
          </a:p>
          <a:p>
            <a:endParaRPr lang="en-US" sz="1200" b="1" u="sng" dirty="0" smtClean="0"/>
          </a:p>
          <a:p>
            <a:r>
              <a:rPr lang="en-US" sz="1200" b="1" u="sng" dirty="0" err="1" smtClean="0"/>
              <a:t>Teleos</a:t>
            </a:r>
            <a:r>
              <a:rPr lang="en-US" sz="1200" b="1" u="sng" dirty="0" smtClean="0"/>
              <a:t> </a:t>
            </a:r>
            <a:r>
              <a:rPr lang="en-US" sz="1200" b="1" u="sng" dirty="0"/>
              <a:t>Leadership </a:t>
            </a:r>
            <a:r>
              <a:rPr lang="en-US" sz="1200" b="1" u="sng" dirty="0" smtClean="0"/>
              <a:t>Institute, 2016</a:t>
            </a:r>
          </a:p>
          <a:p>
            <a:r>
              <a:rPr lang="en-US" sz="1200" dirty="0">
                <a:hlinkClick r:id="rId3"/>
              </a:rPr>
              <a:t>http://www.teleosleaders.com/howwedoit/</a:t>
            </a:r>
            <a:r>
              <a:rPr lang="en-US" sz="1200" dirty="0" smtClean="0">
                <a:hlinkClick r:id="rId3"/>
              </a:rPr>
              <a:t>emotional.php</a:t>
            </a:r>
            <a:endParaRPr lang="en-US" sz="1200" dirty="0" smtClean="0"/>
          </a:p>
          <a:p>
            <a:endParaRPr lang="en-US" sz="1200" dirty="0"/>
          </a:p>
          <a:p>
            <a:r>
              <a:rPr lang="en-US" sz="1200" b="1" u="sng" dirty="0"/>
              <a:t>6 Seconds Program, The Emotional Intelligence </a:t>
            </a:r>
            <a:r>
              <a:rPr lang="en-US" sz="1200" b="1" u="sng" dirty="0" smtClean="0"/>
              <a:t>Network</a:t>
            </a:r>
          </a:p>
          <a:p>
            <a:r>
              <a:rPr lang="en-US" sz="1200" dirty="0">
                <a:hlinkClick r:id="rId4"/>
              </a:rPr>
              <a:t>http://www.6seconds.org/pdf/</a:t>
            </a:r>
            <a:r>
              <a:rPr lang="en-US" sz="1200" dirty="0" smtClean="0">
                <a:hlinkClick r:id="rId4"/>
              </a:rPr>
              <a:t>casefor_EQ_school.pdf</a:t>
            </a:r>
            <a:endParaRPr lang="en-US" sz="1200" dirty="0" smtClean="0"/>
          </a:p>
          <a:p>
            <a:endParaRPr lang="en-US" sz="1200" dirty="0"/>
          </a:p>
          <a:p>
            <a:r>
              <a:rPr lang="en-US" sz="1200" dirty="0">
                <a:hlinkClick r:id="rId5"/>
              </a:rPr>
              <a:t>http://www.unh.edu/emotional_intelligence</a:t>
            </a:r>
            <a:r>
              <a:rPr lang="en-US" sz="1200" dirty="0" smtClean="0">
                <a:hlinkClick r:id="rId5"/>
              </a:rPr>
              <a:t>/</a:t>
            </a:r>
            <a:endParaRPr lang="en-US" sz="1200" dirty="0" smtClean="0"/>
          </a:p>
          <a:p>
            <a:endParaRPr lang="en-US" sz="1200" dirty="0"/>
          </a:p>
          <a:p>
            <a:r>
              <a:rPr lang="en-US" sz="1200" dirty="0">
                <a:hlinkClick r:id="rId6"/>
              </a:rPr>
              <a:t>http://www.edge.org/q2005/q05_print.html#</a:t>
            </a:r>
            <a:r>
              <a:rPr lang="en-US" sz="1200" dirty="0" smtClean="0">
                <a:hlinkClick r:id="rId6"/>
              </a:rPr>
              <a:t>goleman</a:t>
            </a:r>
            <a:endParaRPr lang="en-US" sz="1200" dirty="0" smtClean="0"/>
          </a:p>
          <a:p>
            <a:endParaRPr lang="en-US" sz="1200" dirty="0"/>
          </a:p>
          <a:p>
            <a:r>
              <a:rPr lang="en-US" sz="1200" dirty="0"/>
              <a:t>http://</a:t>
            </a:r>
            <a:r>
              <a:rPr lang="en-US" sz="1200" dirty="0" err="1"/>
              <a:t>www.danielgoleman.info</a:t>
            </a:r>
            <a:r>
              <a:rPr lang="en-US" sz="1200" dirty="0"/>
              <a:t>/topics/emotional-intelligence/</a:t>
            </a:r>
            <a:endParaRPr lang="en-US" sz="1200" dirty="0" smtClean="0"/>
          </a:p>
          <a:p>
            <a:endParaRPr lang="en-US" sz="1400" dirty="0"/>
          </a:p>
          <a:p>
            <a:endParaRPr lang="en-US" sz="1400" dirty="0" smtClean="0"/>
          </a:p>
          <a:p>
            <a:endParaRPr lang="en-US" sz="1400" dirty="0" smtClean="0"/>
          </a:p>
          <a:p>
            <a:endParaRPr lang="en-US" dirty="0"/>
          </a:p>
        </p:txBody>
      </p:sp>
    </p:spTree>
    <p:extLst>
      <p:ext uri="{BB962C8B-B14F-4D97-AF65-F5344CB8AC3E}">
        <p14:creationId xmlns:p14="http://schemas.microsoft.com/office/powerpoint/2010/main" val="69305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en-US" dirty="0"/>
              <a:t>3</a:t>
            </a:r>
            <a:r>
              <a:rPr lang="en-US" dirty="0" smtClean="0"/>
              <a:t> </a:t>
            </a:r>
            <a:r>
              <a:rPr lang="en-US" dirty="0"/>
              <a:t>Goals</a:t>
            </a:r>
            <a:endParaRPr lang="en-US" noProof="0" dirty="0"/>
          </a:p>
        </p:txBody>
      </p:sp>
      <p:sp>
        <p:nvSpPr>
          <p:cNvPr id="5" name="Tijdelijke aanduiding voor inhoud 4"/>
          <p:cNvSpPr>
            <a:spLocks noGrp="1"/>
          </p:cNvSpPr>
          <p:nvPr>
            <p:ph idx="1"/>
          </p:nvPr>
        </p:nvSpPr>
        <p:spPr/>
        <p:txBody>
          <a:bodyPr/>
          <a:lstStyle/>
          <a:p>
            <a:pPr algn="ctr"/>
            <a:r>
              <a:rPr lang="en-US" dirty="0"/>
              <a:t> Look at SEI </a:t>
            </a:r>
            <a:r>
              <a:rPr lang="en-US" dirty="0" smtClean="0"/>
              <a:t>Model </a:t>
            </a:r>
            <a:r>
              <a:rPr lang="en-US" dirty="0"/>
              <a:t>&amp; Unpack </a:t>
            </a:r>
          </a:p>
          <a:p>
            <a:pPr algn="ctr"/>
            <a:endParaRPr lang="en-US" dirty="0"/>
          </a:p>
          <a:p>
            <a:pPr algn="ctr"/>
            <a:r>
              <a:rPr lang="en-US" dirty="0"/>
              <a:t> Explore the value of each support system/role</a:t>
            </a:r>
          </a:p>
          <a:p>
            <a:pPr algn="ctr"/>
            <a:endParaRPr lang="en-US" dirty="0"/>
          </a:p>
          <a:p>
            <a:pPr algn="ctr"/>
            <a:r>
              <a:rPr lang="en-US" dirty="0"/>
              <a:t> Put Model into practice (2 activities)</a:t>
            </a:r>
          </a:p>
          <a:p>
            <a:pPr marL="0" indent="0">
              <a:buNone/>
            </a:pPr>
            <a:endParaRPr lang="nl-NL"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dirty="0" smtClean="0"/>
              <a:t>@ UNIS</a:t>
            </a:r>
            <a:endParaRPr lang="en-US" dirty="0"/>
          </a:p>
        </p:txBody>
      </p:sp>
      <p:sp>
        <p:nvSpPr>
          <p:cNvPr id="3" name="Content Placeholder 2"/>
          <p:cNvSpPr>
            <a:spLocks noGrp="1"/>
          </p:cNvSpPr>
          <p:nvPr>
            <p:ph idx="1"/>
          </p:nvPr>
        </p:nvSpPr>
        <p:spPr/>
        <p:txBody>
          <a:bodyPr>
            <a:normAutofit/>
          </a:bodyPr>
          <a:lstStyle/>
          <a:p>
            <a:r>
              <a:rPr lang="en-US" dirty="0" smtClean="0"/>
              <a:t>PK-12 International School in NYC; just under 1400 students</a:t>
            </a:r>
          </a:p>
          <a:p>
            <a:r>
              <a:rPr lang="en-US" dirty="0" smtClean="0"/>
              <a:t>Over 125 countries represented in faculty and students</a:t>
            </a:r>
          </a:p>
          <a:p>
            <a:r>
              <a:rPr lang="en-US" dirty="0" smtClean="0"/>
              <a:t>Close to or about 90% are IB DP and about 10% are CP</a:t>
            </a:r>
          </a:p>
          <a:p>
            <a:endParaRPr lang="en-US" dirty="0"/>
          </a:p>
          <a:p>
            <a:r>
              <a:rPr lang="en-US" b="1" u="sng" dirty="0" smtClean="0">
                <a:solidFill>
                  <a:srgbClr val="7F6900"/>
                </a:solidFill>
              </a:rPr>
              <a:t>Student Support Team </a:t>
            </a:r>
          </a:p>
          <a:p>
            <a:pPr lvl="1"/>
            <a:r>
              <a:rPr lang="en-US" dirty="0" smtClean="0"/>
              <a:t>Weekly referral system (formal)</a:t>
            </a:r>
          </a:p>
          <a:p>
            <a:pPr lvl="1"/>
            <a:r>
              <a:rPr lang="en-US" dirty="0" smtClean="0"/>
              <a:t>Consultations (informal)</a:t>
            </a:r>
          </a:p>
          <a:p>
            <a:pPr lvl="1"/>
            <a:r>
              <a:rPr lang="en-US" dirty="0" smtClean="0"/>
              <a:t>Principal, AP, IB Coordinator &amp; Counselor meet with Parents </a:t>
            </a:r>
            <a:r>
              <a:rPr lang="en-US" b="1" dirty="0" smtClean="0"/>
              <a:t>prior</a:t>
            </a:r>
            <a:r>
              <a:rPr lang="en-US" dirty="0" smtClean="0"/>
              <a:t> to DP process </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30149950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68449" y="1354513"/>
            <a:ext cx="6447738" cy="1088875"/>
          </a:xfrm>
        </p:spPr>
        <p:txBody>
          <a:bodyPr/>
          <a:lstStyle/>
          <a:p>
            <a:r>
              <a:rPr lang="en-US" dirty="0"/>
              <a:t>Definition</a:t>
            </a:r>
            <a:endParaRPr lang="en-US" noProof="0" dirty="0"/>
          </a:p>
        </p:txBody>
      </p:sp>
      <p:sp>
        <p:nvSpPr>
          <p:cNvPr id="5" name="Tijdelijke aanduiding voor tekst 4"/>
          <p:cNvSpPr>
            <a:spLocks noGrp="1"/>
          </p:cNvSpPr>
          <p:nvPr>
            <p:ph type="body" idx="1"/>
          </p:nvPr>
        </p:nvSpPr>
        <p:spPr>
          <a:xfrm>
            <a:off x="1173841" y="2227910"/>
            <a:ext cx="6447738" cy="3375965"/>
          </a:xfrm>
        </p:spPr>
        <p:txBody>
          <a:bodyPr>
            <a:normAutofit fontScale="92500"/>
          </a:bodyPr>
          <a:lstStyle/>
          <a:p>
            <a:r>
              <a:rPr lang="en-US" dirty="0" smtClean="0"/>
              <a:t>Social Emotional Intelligence (SEI) </a:t>
            </a:r>
            <a:r>
              <a:rPr lang="en-US" dirty="0"/>
              <a:t>refers to the </a:t>
            </a:r>
            <a:r>
              <a:rPr lang="en-US" dirty="0" smtClean="0"/>
              <a:t>“…competencies </a:t>
            </a:r>
            <a:r>
              <a:rPr lang="en-US" dirty="0"/>
              <a:t>linked to self-awareness, self management, social awareness and relationship management, which enable people to understand and manage their own emotions…” in their </a:t>
            </a:r>
            <a:r>
              <a:rPr lang="en-US" dirty="0" smtClean="0"/>
              <a:t>environments. </a:t>
            </a:r>
          </a:p>
          <a:p>
            <a:endParaRPr lang="en-US" i="1" dirty="0" smtClean="0"/>
          </a:p>
          <a:p>
            <a:r>
              <a:rPr lang="en-US" i="1" dirty="0" smtClean="0"/>
              <a:t>-</a:t>
            </a:r>
            <a:r>
              <a:rPr lang="en-US" i="1" dirty="0" err="1" smtClean="0"/>
              <a:t>Teleos</a:t>
            </a:r>
            <a:r>
              <a:rPr lang="en-US" i="1" dirty="0" smtClean="0"/>
              <a:t> Leadership Institute, 2016</a:t>
            </a:r>
          </a:p>
          <a:p>
            <a:endParaRPr lang="en-US" dirty="0" smtClean="0"/>
          </a:p>
          <a:p>
            <a:endParaRPr lang="en-US" dirty="0" smtClean="0"/>
          </a:p>
          <a:p>
            <a:r>
              <a:rPr lang="en-US" dirty="0"/>
              <a:t>"Emotional intelligence is the ability to perceive emotions, to access and generate emotions so as to assist thought, to understand emotions and emotional knowledge, and to reflectively regulate emotions so as to promote emotional and intellectual growth."</a:t>
            </a:r>
          </a:p>
          <a:p>
            <a:endParaRPr lang="en-US" i="1" dirty="0"/>
          </a:p>
          <a:p>
            <a:r>
              <a:rPr lang="en-US" i="1" dirty="0"/>
              <a:t>- Mayer &amp; </a:t>
            </a:r>
            <a:r>
              <a:rPr lang="en-US" i="1" dirty="0" err="1"/>
              <a:t>Salovey</a:t>
            </a:r>
            <a:r>
              <a:rPr lang="en-US" i="1" dirty="0"/>
              <a:t>, 1997</a:t>
            </a:r>
          </a:p>
        </p:txBody>
      </p:sp>
    </p:spTree>
  </p:cSld>
  <p:clrMapOvr>
    <a:masterClrMapping/>
  </p:clrMapOvr>
  <mc:AlternateContent xmlns:mc="http://schemas.openxmlformats.org/markup-compatibility/2006" xmlns:p14="http://schemas.microsoft.com/office/powerpoint/2010/main">
    <mc:Choice Requires="p14">
      <p:transition spd="slow" p14:dur="800" advTm="1000">
        <p:circle/>
      </p:transition>
    </mc:Choice>
    <mc:Fallback xmlns="">
      <p:transition xmlns:p14="http://schemas.microsoft.com/office/powerpoint/2010/main" spd="slow" advTm="1000">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58868"/>
            <a:ext cx="5472000" cy="566738"/>
          </a:xfrm>
        </p:spPr>
        <p:txBody>
          <a:bodyPr>
            <a:normAutofit fontScale="90000"/>
          </a:bodyPr>
          <a:lstStyle/>
          <a:p>
            <a:r>
              <a:rPr lang="en-US" dirty="0" smtClean="0"/>
              <a:t>Social Emotional Intelligence Model</a:t>
            </a:r>
            <a:br>
              <a:rPr lang="en-US" dirty="0" smtClean="0"/>
            </a:br>
            <a:r>
              <a:rPr lang="en-US" dirty="0" smtClean="0"/>
              <a:t/>
            </a:r>
            <a:br>
              <a:rPr lang="en-US" dirty="0" smtClean="0"/>
            </a:br>
            <a:r>
              <a:rPr lang="en-US" dirty="0" smtClean="0"/>
              <a:t>- Daniel </a:t>
            </a:r>
            <a:r>
              <a:rPr lang="en-US" dirty="0" err="1" smtClean="0"/>
              <a:t>Goleman</a:t>
            </a:r>
            <a:endParaRPr lang="en-US" dirty="0"/>
          </a:p>
        </p:txBody>
      </p:sp>
      <p:pic>
        <p:nvPicPr>
          <p:cNvPr id="8" name="Picture Placeholder 7"/>
          <p:cNvPicPr>
            <a:picLocks noGrp="1" noChangeAspect="1"/>
          </p:cNvPicPr>
          <p:nvPr>
            <p:ph type="pic" idx="1"/>
          </p:nvPr>
        </p:nvPicPr>
        <p:blipFill>
          <a:blip r:embed="rId2"/>
          <a:srcRect t="11211" b="11211"/>
          <a:stretch>
            <a:fillRect/>
          </a:stretch>
        </p:blipFill>
        <p:spPr>
          <a:xfrm>
            <a:off x="1371599" y="2204237"/>
            <a:ext cx="5472000" cy="4104000"/>
          </a:xfrm>
        </p:spPr>
      </p:pic>
    </p:spTree>
    <p:extLst>
      <p:ext uri="{BB962C8B-B14F-4D97-AF65-F5344CB8AC3E}">
        <p14:creationId xmlns:p14="http://schemas.microsoft.com/office/powerpoint/2010/main" val="1675189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Continuum….</a:t>
            </a:r>
            <a:endParaRPr lang="en-US" dirty="0"/>
          </a:p>
        </p:txBody>
      </p:sp>
      <p:sp>
        <p:nvSpPr>
          <p:cNvPr id="3" name="Text Placeholder 2"/>
          <p:cNvSpPr>
            <a:spLocks noGrp="1"/>
          </p:cNvSpPr>
          <p:nvPr>
            <p:ph type="body"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447984343"/>
              </p:ext>
            </p:extLst>
          </p:nvPr>
        </p:nvGraphicFramePr>
        <p:xfrm>
          <a:off x="327759" y="1167537"/>
          <a:ext cx="8030127" cy="4293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5274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How Do We </a:t>
            </a:r>
            <a:r>
              <a:rPr lang="en-US" dirty="0" smtClean="0"/>
              <a:t>Use </a:t>
            </a:r>
            <a:r>
              <a:rPr lang="en-US" dirty="0"/>
              <a:t>SEI </a:t>
            </a:r>
            <a:r>
              <a:rPr lang="en-US" dirty="0" smtClean="0"/>
              <a:t>Lens?</a:t>
            </a:r>
            <a:endParaRPr lang="en-US" noProof="0" dirty="0"/>
          </a:p>
        </p:txBody>
      </p:sp>
      <p:sp>
        <p:nvSpPr>
          <p:cNvPr id="6" name="Tijdelijke aanduiding voor inhoud 5"/>
          <p:cNvSpPr>
            <a:spLocks noGrp="1"/>
          </p:cNvSpPr>
          <p:nvPr>
            <p:ph sz="half" idx="2"/>
          </p:nvPr>
        </p:nvSpPr>
        <p:spPr>
          <a:xfrm>
            <a:off x="917687" y="1927821"/>
            <a:ext cx="7461838" cy="3276601"/>
          </a:xfrm>
        </p:spPr>
        <p:txBody>
          <a:bodyPr>
            <a:normAutofit fontScale="85000" lnSpcReduction="10000"/>
          </a:bodyPr>
          <a:lstStyle/>
          <a:p>
            <a:r>
              <a:rPr lang="en-US" dirty="0" smtClean="0"/>
              <a:t>Make a “checklist” of what </a:t>
            </a:r>
            <a:r>
              <a:rPr lang="en-US" u="sng" dirty="0">
                <a:solidFill>
                  <a:srgbClr val="7F6900"/>
                </a:solidFill>
              </a:rPr>
              <a:t>we already know</a:t>
            </a:r>
            <a:r>
              <a:rPr lang="en-US" dirty="0">
                <a:solidFill>
                  <a:srgbClr val="7F6900"/>
                </a:solidFill>
              </a:rPr>
              <a:t> </a:t>
            </a:r>
            <a:r>
              <a:rPr lang="en-US" dirty="0"/>
              <a:t>about our student population. </a:t>
            </a:r>
            <a:endParaRPr lang="en-US" dirty="0" smtClean="0"/>
          </a:p>
          <a:p>
            <a:pPr marL="0" indent="0">
              <a:buNone/>
            </a:pPr>
            <a:endParaRPr lang="en-US" sz="1700" i="1" dirty="0"/>
          </a:p>
          <a:p>
            <a:pPr marL="0" indent="0" algn="ctr">
              <a:buNone/>
            </a:pPr>
            <a:r>
              <a:rPr lang="en-US" sz="1700" i="1" dirty="0" smtClean="0"/>
              <a:t>	What </a:t>
            </a:r>
            <a:r>
              <a:rPr lang="en-US" sz="1700" i="1" dirty="0"/>
              <a:t>are the constants? What is “true” about our student population and the </a:t>
            </a:r>
            <a:r>
              <a:rPr lang="en-US" sz="1700" i="1" dirty="0" smtClean="0"/>
              <a:t>	demands </a:t>
            </a:r>
            <a:r>
              <a:rPr lang="en-US" sz="1700" i="1" dirty="0"/>
              <a:t>of our academic programs each year</a:t>
            </a:r>
            <a:r>
              <a:rPr lang="en-US" sz="1700" i="1" dirty="0" smtClean="0"/>
              <a:t>? Is there a COMMON LANGUAGE/   CULTURE?</a:t>
            </a:r>
          </a:p>
          <a:p>
            <a:pPr marL="0" indent="0">
              <a:buNone/>
            </a:pPr>
            <a:endParaRPr lang="en-US" sz="1700" i="1" dirty="0"/>
          </a:p>
          <a:p>
            <a:r>
              <a:rPr lang="en-US" dirty="0" smtClean="0"/>
              <a:t>Consider </a:t>
            </a:r>
            <a:r>
              <a:rPr lang="en-US" u="sng" dirty="0" smtClean="0">
                <a:solidFill>
                  <a:srgbClr val="7F6900"/>
                </a:solidFill>
              </a:rPr>
              <a:t>what the IB wants </a:t>
            </a:r>
            <a:r>
              <a:rPr lang="en-US" dirty="0" smtClean="0"/>
              <a:t>its students to uncover or learn, as global citizens, as reflective learners, as critical thinkers?</a:t>
            </a:r>
          </a:p>
          <a:p>
            <a:endParaRPr lang="en-US" dirty="0" smtClean="0"/>
          </a:p>
          <a:p>
            <a:r>
              <a:rPr lang="en-US" dirty="0" smtClean="0"/>
              <a:t>Consider what the </a:t>
            </a:r>
            <a:r>
              <a:rPr lang="en-US" u="sng" dirty="0" smtClean="0">
                <a:solidFill>
                  <a:srgbClr val="7F6900"/>
                </a:solidFill>
              </a:rPr>
              <a:t>strengths </a:t>
            </a:r>
            <a:r>
              <a:rPr lang="en-US" u="sng" dirty="0">
                <a:solidFill>
                  <a:srgbClr val="7F6900"/>
                </a:solidFill>
              </a:rPr>
              <a:t>and weaknesses </a:t>
            </a:r>
            <a:r>
              <a:rPr lang="en-US" dirty="0" smtClean="0"/>
              <a:t>are of your students?</a:t>
            </a:r>
            <a:endParaRPr lang="en-US" dirty="0"/>
          </a:p>
          <a:p>
            <a:endParaRPr lang="en-US" dirty="0" smtClean="0"/>
          </a:p>
          <a:p>
            <a:r>
              <a:rPr lang="en-US" dirty="0" smtClean="0"/>
              <a:t>Consider how do our </a:t>
            </a:r>
            <a:r>
              <a:rPr lang="en-US" u="sng" dirty="0" smtClean="0">
                <a:solidFill>
                  <a:srgbClr val="7F6900"/>
                </a:solidFill>
              </a:rPr>
              <a:t>students </a:t>
            </a:r>
            <a:r>
              <a:rPr lang="en-US" u="sng" dirty="0">
                <a:solidFill>
                  <a:srgbClr val="7F6900"/>
                </a:solidFill>
              </a:rPr>
              <a:t>react and “receive” </a:t>
            </a:r>
            <a:r>
              <a:rPr lang="en-US" dirty="0"/>
              <a:t>peer opinions </a:t>
            </a:r>
            <a:r>
              <a:rPr lang="en-US" dirty="0" smtClean="0"/>
              <a:t>/critiques? Is there a spirit of collaboration or competition? Or both?</a:t>
            </a:r>
          </a:p>
          <a:p>
            <a:pPr marL="0" indent="0">
              <a:buNone/>
            </a:pPr>
            <a:endParaRPr lang="en-US" dirty="0" smtClean="0"/>
          </a:p>
          <a:p>
            <a:endParaRPr lang="nl-NL"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19998"/>
            <a:ext cx="5472000" cy="1444371"/>
          </a:xfrm>
        </p:spPr>
        <p:txBody>
          <a:bodyPr>
            <a:normAutofit fontScale="90000"/>
          </a:bodyPr>
          <a:lstStyle/>
          <a:p>
            <a:pPr algn="ctr"/>
            <a:r>
              <a:rPr lang="en-US" sz="3600" dirty="0" smtClean="0">
                <a:solidFill>
                  <a:srgbClr val="7F6900"/>
                </a:solidFill>
              </a:rPr>
              <a:t>LAB </a:t>
            </a:r>
            <a:r>
              <a:rPr lang="en-US" sz="3600" dirty="0">
                <a:solidFill>
                  <a:srgbClr val="7F6900"/>
                </a:solidFill>
              </a:rPr>
              <a:t>#</a:t>
            </a:r>
            <a:r>
              <a:rPr lang="en-US" sz="3600" dirty="0" smtClean="0">
                <a:solidFill>
                  <a:srgbClr val="7F6900"/>
                </a:solidFill>
              </a:rPr>
              <a:t>1: </a:t>
            </a:r>
            <a:br>
              <a:rPr lang="en-US" sz="3600" dirty="0" smtClean="0">
                <a:solidFill>
                  <a:srgbClr val="7F6900"/>
                </a:solidFill>
              </a:rPr>
            </a:br>
            <a:r>
              <a:rPr lang="en-US" sz="3600" dirty="0">
                <a:solidFill>
                  <a:srgbClr val="7F6900"/>
                </a:solidFill>
              </a:rPr>
              <a:t/>
            </a:r>
            <a:br>
              <a:rPr lang="en-US" sz="3600" dirty="0">
                <a:solidFill>
                  <a:srgbClr val="7F6900"/>
                </a:solidFill>
              </a:rPr>
            </a:br>
            <a:r>
              <a:rPr lang="en-US" sz="3600" dirty="0" smtClean="0"/>
              <a:t>CONSIDERATIONS</a:t>
            </a:r>
            <a:br>
              <a:rPr lang="en-US" sz="3600" dirty="0" smtClean="0"/>
            </a:br>
            <a:r>
              <a:rPr lang="en-US" sz="1600" dirty="0"/>
              <a:t>5</a:t>
            </a:r>
            <a:r>
              <a:rPr lang="en-US" sz="1600" dirty="0" smtClean="0"/>
              <a:t> min.</a:t>
            </a:r>
            <a:endParaRPr lang="en-US" sz="1600" dirty="0"/>
          </a:p>
        </p:txBody>
      </p:sp>
      <p:sp>
        <p:nvSpPr>
          <p:cNvPr id="6" name="TextBox 5"/>
          <p:cNvSpPr txBox="1"/>
          <p:nvPr/>
        </p:nvSpPr>
        <p:spPr>
          <a:xfrm>
            <a:off x="1608074" y="2877877"/>
            <a:ext cx="5083126" cy="3323987"/>
          </a:xfrm>
          <a:prstGeom prst="rect">
            <a:avLst/>
          </a:prstGeom>
          <a:noFill/>
        </p:spPr>
        <p:txBody>
          <a:bodyPr wrap="square" rtlCol="0">
            <a:spAutoFit/>
          </a:bodyPr>
          <a:lstStyle/>
          <a:p>
            <a:r>
              <a:rPr lang="en-US" sz="1600" dirty="0" smtClean="0"/>
              <a:t>*You are counseling/advising a group of students with regards to entry into the IB Diploma </a:t>
            </a:r>
            <a:r>
              <a:rPr lang="en-US" sz="1600" dirty="0" err="1" smtClean="0"/>
              <a:t>Programme</a:t>
            </a:r>
            <a:r>
              <a:rPr lang="en-US" sz="1600" dirty="0" smtClean="0"/>
              <a:t>. Given the various situations that can often happen with students, discuss in your pair/small group what you think is important to consider and why, as it relates the students’ success. </a:t>
            </a:r>
          </a:p>
          <a:p>
            <a:endParaRPr lang="en-US" sz="1600" dirty="0"/>
          </a:p>
          <a:p>
            <a:r>
              <a:rPr lang="en-US" sz="1600" dirty="0" smtClean="0"/>
              <a:t>Rate the “AREAS AFFECTED” on a scale of 1-7 and explain why.</a:t>
            </a:r>
          </a:p>
          <a:p>
            <a:r>
              <a:rPr lang="en-US" sz="1600" dirty="0" smtClean="0"/>
              <a:t> </a:t>
            </a:r>
          </a:p>
          <a:p>
            <a:r>
              <a:rPr lang="en-US" sz="1600" dirty="0" smtClean="0"/>
              <a:t>1=least important to be considered</a:t>
            </a:r>
          </a:p>
          <a:p>
            <a:r>
              <a:rPr lang="en-US" sz="1600" dirty="0"/>
              <a:t>7</a:t>
            </a:r>
            <a:r>
              <a:rPr lang="en-US" sz="1600" dirty="0" smtClean="0"/>
              <a:t>=most important to be considered</a:t>
            </a:r>
          </a:p>
          <a:p>
            <a:endParaRPr lang="en-US" dirty="0"/>
          </a:p>
        </p:txBody>
      </p:sp>
    </p:spTree>
    <p:extLst>
      <p:ext uri="{BB962C8B-B14F-4D97-AF65-F5344CB8AC3E}">
        <p14:creationId xmlns:p14="http://schemas.microsoft.com/office/powerpoint/2010/main" val="11367805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BA-4-3-En-Kenya Washington">
  <a:themeElements>
    <a:clrScheme name="IBA_Color">
      <a:dk1>
        <a:srgbClr val="004B8D"/>
      </a:dk1>
      <a:lt1>
        <a:sysClr val="window" lastClr="FFFFFF"/>
      </a:lt1>
      <a:dk2>
        <a:srgbClr val="000000"/>
      </a:dk2>
      <a:lt2>
        <a:srgbClr val="FFFFFF"/>
      </a:lt2>
      <a:accent1>
        <a:srgbClr val="4A74BB"/>
      </a:accent1>
      <a:accent2>
        <a:srgbClr val="FFD200"/>
      </a:accent2>
      <a:accent3>
        <a:srgbClr val="E02B1E"/>
      </a:accent3>
      <a:accent4>
        <a:srgbClr val="00B5CC"/>
      </a:accent4>
      <a:accent5>
        <a:srgbClr val="652D89"/>
      </a:accent5>
      <a:accent6>
        <a:srgbClr val="7E7E7E"/>
      </a:accent6>
      <a:hlink>
        <a:srgbClr val="004B8D"/>
      </a:hlink>
      <a:folHlink>
        <a:srgbClr val="004B8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IBA-4-3-En" id="{ABA52A82-6A11-134C-8329-4C645BB4FA2C}" vid="{0E6E258F-F62E-EE46-AC49-EDCBE1B2CD35}"/>
    </a:ext>
  </a:extLst>
</a:theme>
</file>

<file path=docProps/app.xml><?xml version="1.0" encoding="utf-8"?>
<Properties xmlns="http://schemas.openxmlformats.org/officeDocument/2006/extended-properties" xmlns:vt="http://schemas.openxmlformats.org/officeDocument/2006/docPropsVTypes">
  <Template>IBA-4-3-En-Kenya Washington.potx</Template>
  <TotalTime>547</TotalTime>
  <Words>963</Words>
  <Application>Microsoft Macintosh PowerPoint</Application>
  <PresentationFormat>On-screen Show (4:3)</PresentationFormat>
  <Paragraphs>156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IBA-4-3-En-Kenya Washington</vt:lpstr>
      <vt:lpstr>PowerPoint Presentation</vt:lpstr>
      <vt:lpstr>Social Emotional Considerations  for  IB Diploma Programme Students </vt:lpstr>
      <vt:lpstr>3 Goals</vt:lpstr>
      <vt:lpstr> @ UNIS</vt:lpstr>
      <vt:lpstr>Definition</vt:lpstr>
      <vt:lpstr>Social Emotional Intelligence Model  - Daniel Goleman</vt:lpstr>
      <vt:lpstr>A Continuum….</vt:lpstr>
      <vt:lpstr>How Do We Use SEI Lens?</vt:lpstr>
      <vt:lpstr>LAB #1:   CONSIDERATIONS 5 min.</vt:lpstr>
      <vt:lpstr>AREAS AFFECTED </vt:lpstr>
      <vt:lpstr>WHAT DID YOU CONSIDER?</vt:lpstr>
      <vt:lpstr>PowerPoint Presentation</vt:lpstr>
      <vt:lpstr>PowerPoint Presentation</vt:lpstr>
      <vt:lpstr>POSSIBLE SYSTEMS OF COLLABORTATIVE SUPPORT</vt:lpstr>
      <vt:lpstr>LAB #2:   Best Practice Labs 15 min.</vt:lpstr>
      <vt:lpstr>Scenario /Case Study </vt:lpstr>
      <vt:lpstr>Share Back….   LAB #2</vt:lpstr>
      <vt:lpstr>Sarah Kay on Mrs. Ribeiro - video </vt:lpstr>
      <vt:lpstr>SEL Programs are Proven to Improve: </vt:lpstr>
      <vt:lpstr>Kenya Washington kwashington@unis.org www.unis.org </vt:lpstr>
      <vt:lpstr>RESOURCES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Darko Krstevski</dc:creator>
  <cp:keywords/>
  <dc:description>Template version 1 - February 2014_x000d_Design: D...studio_x000d_Template: Ton Persoon</dc:description>
  <cp:lastModifiedBy>kenya washington</cp:lastModifiedBy>
  <cp:revision>50</cp:revision>
  <dcterms:created xsi:type="dcterms:W3CDTF">2016-03-22T10:18:58Z</dcterms:created>
  <dcterms:modified xsi:type="dcterms:W3CDTF">2016-07-16T17:40:30Z</dcterms:modified>
  <cp:category/>
</cp:coreProperties>
</file>