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71" r:id="rId4"/>
    <p:sldId id="266" r:id="rId5"/>
    <p:sldId id="273" r:id="rId6"/>
    <p:sldId id="277" r:id="rId7"/>
    <p:sldId id="278" r:id="rId8"/>
    <p:sldId id="279" r:id="rId9"/>
    <p:sldId id="287" r:id="rId10"/>
    <p:sldId id="300" r:id="rId11"/>
    <p:sldId id="301" r:id="rId12"/>
    <p:sldId id="302" r:id="rId13"/>
    <p:sldId id="280" r:id="rId14"/>
    <p:sldId id="274" r:id="rId15"/>
    <p:sldId id="303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286" r:id="rId29"/>
    <p:sldId id="275" r:id="rId30"/>
    <p:sldId id="281" r:id="rId31"/>
    <p:sldId id="276" r:id="rId32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1">
          <p15:clr>
            <a:srgbClr val="A4A3A4"/>
          </p15:clr>
        </p15:guide>
        <p15:guide id="2" orient="horz" pos="1344">
          <p15:clr>
            <a:srgbClr val="A4A3A4"/>
          </p15:clr>
        </p15:guide>
        <p15:guide id="3" orient="horz" pos="1392">
          <p15:clr>
            <a:srgbClr val="A4A3A4"/>
          </p15:clr>
        </p15:guide>
        <p15:guide id="4" orient="horz" pos="3856">
          <p15:clr>
            <a:srgbClr val="A4A3A4"/>
          </p15:clr>
        </p15:guide>
        <p15:guide id="5" pos="2880">
          <p15:clr>
            <a:srgbClr val="A4A3A4"/>
          </p15:clr>
        </p15:guide>
        <p15:guide id="6" pos="7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9" autoAdjust="0"/>
    <p:restoredTop sz="94698" autoAdjust="0"/>
  </p:normalViewPr>
  <p:slideViewPr>
    <p:cSldViewPr snapToGrid="0" snapToObjects="1">
      <p:cViewPr varScale="1">
        <p:scale>
          <a:sx n="107" d="100"/>
          <a:sy n="107" d="100"/>
        </p:scale>
        <p:origin x="108" y="372"/>
      </p:cViewPr>
      <p:guideLst>
        <p:guide orient="horz" pos="731"/>
        <p:guide orient="horz" pos="1344"/>
        <p:guide orient="horz" pos="1392"/>
        <p:guide orient="horz" pos="3856"/>
        <p:guide pos="2880"/>
        <p:guide pos="7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15116-7077-439B-83B6-26021B6B1759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AF6B0-F9EC-46A1-81C6-98E66097C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1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Community support – local colleges, JC’s, businesses, Key Club, Chamber of Commerce,</a:t>
            </a:r>
            <a:r>
              <a:rPr lang="en-US" baseline="0" dirty="0" smtClean="0"/>
              <a:t> Career based businesses,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AF6B0-F9EC-46A1-81C6-98E66097C7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92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Scheduling</a:t>
            </a:r>
            <a:r>
              <a:rPr lang="en-US" baseline="0" dirty="0" smtClean="0"/>
              <a:t> – graduation requirements: Econ, Logical science progression for college bound: Bio and </a:t>
            </a:r>
            <a:r>
              <a:rPr lang="en-US" baseline="0" dirty="0" err="1" smtClean="0"/>
              <a:t>Chem</a:t>
            </a:r>
            <a:r>
              <a:rPr lang="en-US" baseline="0" dirty="0" smtClean="0"/>
              <a:t> specifically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AF6B0-F9EC-46A1-81C6-98E66097C7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43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Creative Career: DP Art 2 </a:t>
            </a:r>
            <a:r>
              <a:rPr lang="en-US" dirty="0" err="1" smtClean="0"/>
              <a:t>Yrs</a:t>
            </a:r>
            <a:r>
              <a:rPr lang="en-US" dirty="0" smtClean="0"/>
              <a:t>, The Business of Art – Full Year 1, Portfolio Building</a:t>
            </a:r>
            <a:r>
              <a:rPr lang="en-US" baseline="0" dirty="0" smtClean="0"/>
              <a:t> Year 2 </a:t>
            </a:r>
            <a:r>
              <a:rPr lang="en-US" baseline="0" dirty="0" err="1" smtClean="0"/>
              <a:t>Sem</a:t>
            </a:r>
            <a:r>
              <a:rPr lang="en-US" baseline="0" dirty="0" smtClean="0"/>
              <a:t> 1, Exhibition Year 2 </a:t>
            </a:r>
            <a:r>
              <a:rPr lang="en-US" baseline="0" dirty="0" err="1" smtClean="0"/>
              <a:t>Sem</a:t>
            </a:r>
            <a:r>
              <a:rPr lang="en-US" baseline="0" dirty="0" smtClean="0"/>
              <a:t>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AF6B0-F9EC-46A1-81C6-98E66097C7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16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555646" y="6629930"/>
            <a:ext cx="1068334" cy="228070"/>
          </a:xfrm>
        </p:spPr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2C89652-6118-194A-A2A5-0F33353BC73A}" type="datetimeFigureOut">
              <a:rPr lang="en-US" noProof="0" smtClean="0"/>
              <a:pPr/>
              <a:t>8/11/2016</a:t>
            </a:fld>
            <a:endParaRPr lang="nl-NL" dirty="0" smtClean="0"/>
          </a:p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23980" y="6629930"/>
            <a:ext cx="406400" cy="228070"/>
          </a:xfrm>
        </p:spPr>
        <p:txBody>
          <a:bodyPr/>
          <a:lstStyle/>
          <a:p>
            <a:fld id="{365E7149-2CBC-7E42-B4F4-E2E7C22F4267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1319999"/>
            <a:ext cx="5472000" cy="56673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219200" y="1886737"/>
            <a:ext cx="5472000" cy="4104000"/>
          </a:xfrm>
          <a:solidFill>
            <a:schemeClr val="accent6">
              <a:lumMod val="40000"/>
              <a:lumOff val="60000"/>
            </a:schemeClr>
          </a:solidFill>
        </p:spPr>
        <p:txBody>
          <a:bodyPr tIns="180000"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843599" y="4960136"/>
            <a:ext cx="1843201" cy="1030601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2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9652-6118-194A-A2A5-0F33353BC73A}" type="datetimeFigureOut">
              <a:rPr lang="en-US" noProof="0" smtClean="0"/>
              <a:pPr/>
              <a:t>8/11/2016</a:t>
            </a:fld>
            <a:endParaRPr lang="en-US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7149-2CBC-7E42-B4F4-E2E7C22F426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327" y="3203572"/>
            <a:ext cx="8211787" cy="158856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40327" y="4792134"/>
            <a:ext cx="8211787" cy="872062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629930"/>
            <a:ext cx="1068334" cy="228070"/>
          </a:xfrm>
        </p:spPr>
        <p:txBody>
          <a:bodyPr/>
          <a:lstStyle/>
          <a:p>
            <a:fld id="{02C89652-6118-194A-A2A5-0F33353BC73A}" type="datetimeFigureOut">
              <a:rPr lang="en-US" noProof="0" smtClean="0"/>
              <a:pPr/>
              <a:t>8/11/2016</a:t>
            </a:fld>
            <a:endParaRPr lang="en-US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068334" y="6629930"/>
            <a:ext cx="406400" cy="228070"/>
          </a:xfrm>
        </p:spPr>
        <p:txBody>
          <a:bodyPr/>
          <a:lstStyle/>
          <a:p>
            <a:fld id="{365E7149-2CBC-7E42-B4F4-E2E7C22F426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9652-6118-194A-A2A5-0F33353BC73A}" type="datetimeFigureOut">
              <a:rPr lang="en-US" noProof="0" smtClean="0"/>
              <a:pPr/>
              <a:t>8/11/2016</a:t>
            </a:fld>
            <a:endParaRPr lang="en-US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7149-2CBC-7E42-B4F4-E2E7C22F426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39062" y="2184400"/>
            <a:ext cx="6447738" cy="1727200"/>
          </a:xfrm>
        </p:spPr>
        <p:txBody>
          <a:bodyPr anchor="t">
            <a:normAutofit/>
          </a:bodyPr>
          <a:lstStyle>
            <a:lvl1pPr algn="l">
              <a:defRPr sz="3600" b="1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239062" y="3911600"/>
            <a:ext cx="6447738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9652-6118-194A-A2A5-0F33353BC73A}" type="datetimeFigureOut">
              <a:rPr lang="en-US" noProof="0" smtClean="0"/>
              <a:pPr/>
              <a:t>8/11/2016</a:t>
            </a:fld>
            <a:endParaRPr lang="en-US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7149-2CBC-7E42-B4F4-E2E7C22F426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24962" y="2209799"/>
            <a:ext cx="3677238" cy="3916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11200" y="2209799"/>
            <a:ext cx="3675600" cy="3916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9652-6118-194A-A2A5-0F33353BC73A}" type="datetimeFigureOut">
              <a:rPr lang="en-US" noProof="0" smtClean="0"/>
              <a:pPr/>
              <a:t>8/11/2016</a:t>
            </a:fld>
            <a:endParaRPr lang="en-US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7149-2CBC-7E42-B4F4-E2E7C22F426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24962" y="2209800"/>
            <a:ext cx="3675600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24962" y="2849561"/>
            <a:ext cx="3675600" cy="32766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011200" y="2209800"/>
            <a:ext cx="3675600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011200" y="2849561"/>
            <a:ext cx="3675600" cy="327660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9652-6118-194A-A2A5-0F33353BC73A}" type="datetimeFigureOut">
              <a:rPr lang="en-US" noProof="0" smtClean="0"/>
              <a:pPr/>
              <a:t>8/11/2016</a:t>
            </a:fld>
            <a:endParaRPr lang="en-US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7149-2CBC-7E42-B4F4-E2E7C22F426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9652-6118-194A-A2A5-0F33353BC73A}" type="datetimeFigureOut">
              <a:rPr lang="en-US" noProof="0" smtClean="0"/>
              <a:pPr/>
              <a:t>8/11/2016</a:t>
            </a:fld>
            <a:endParaRPr lang="en-US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7149-2CBC-7E42-B4F4-E2E7C22F426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9652-6118-194A-A2A5-0F33353BC73A}" type="datetimeFigureOut">
              <a:rPr lang="en-US" noProof="0" smtClean="0"/>
              <a:pPr/>
              <a:t>8/11/2016</a:t>
            </a:fld>
            <a:endParaRPr lang="en-US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7149-2CBC-7E42-B4F4-E2E7C22F426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1283183"/>
            <a:ext cx="3225800" cy="1049336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0" y="1283183"/>
            <a:ext cx="4114800" cy="49657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219200" y="2332519"/>
            <a:ext cx="3225800" cy="39163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9652-6118-194A-A2A5-0F33353BC73A}" type="datetimeFigureOut">
              <a:rPr lang="en-US" noProof="0" smtClean="0"/>
              <a:pPr/>
              <a:t>8/11/2016</a:t>
            </a:fld>
            <a:endParaRPr lang="en-US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7149-2CBC-7E42-B4F4-E2E7C22F426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24962" y="1238390"/>
            <a:ext cx="7461838" cy="96884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24962" y="2289481"/>
            <a:ext cx="7461838" cy="390184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212066" y="576264"/>
            <a:ext cx="1068334" cy="2280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accent6"/>
                </a:solidFill>
              </a:defRPr>
            </a:lvl1pPr>
          </a:lstStyle>
          <a:p>
            <a:fld id="{02C89652-6118-194A-A2A5-0F33353BC73A}" type="datetimeFigureOut">
              <a:rPr lang="en-US" noProof="0" smtClean="0"/>
              <a:pPr/>
              <a:t>8/11/2016</a:t>
            </a:fld>
            <a:endParaRPr lang="en-US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239062" y="6475941"/>
            <a:ext cx="3611401" cy="2391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accent6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280400" y="576264"/>
            <a:ext cx="406400" cy="2280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accent6"/>
                </a:solidFill>
              </a:defRPr>
            </a:lvl1pPr>
          </a:lstStyle>
          <a:p>
            <a:fld id="{365E7149-2CBC-7E42-B4F4-E2E7C22F4267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1AB7EA"/>
          </a:solidFill>
          <a:latin typeface="Myriad Pro"/>
          <a:ea typeface="+mj-ea"/>
          <a:cs typeface="Myriad Pro"/>
        </a:defRPr>
      </a:lvl1pPr>
    </p:titleStyle>
    <p:bodyStyle>
      <a:lvl1pPr marL="288000" indent="-288000" algn="l" defTabSz="457200" rtl="0" eaLnBrk="1" latinLnBrk="0" hangingPunct="1">
        <a:lnSpc>
          <a:spcPct val="90000"/>
        </a:lnSpc>
        <a:spcBef>
          <a:spcPts val="400"/>
        </a:spcBef>
        <a:buClr>
          <a:schemeClr val="accent1"/>
        </a:buClr>
        <a:buSzPct val="140000"/>
        <a:buFont typeface="Arial"/>
        <a:buChar char="•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1pPr>
      <a:lvl2pPr marL="576000" indent="-288000" algn="l" defTabSz="457200" rtl="0" eaLnBrk="1" latinLnBrk="0" hangingPunct="1">
        <a:lnSpc>
          <a:spcPct val="90000"/>
        </a:lnSpc>
        <a:spcBef>
          <a:spcPts val="400"/>
        </a:spcBef>
        <a:buClr>
          <a:schemeClr val="tx1"/>
        </a:buClr>
        <a:buSzPct val="140000"/>
        <a:buFont typeface="Arial"/>
        <a:buChar char="•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2pPr>
      <a:lvl3pPr marL="864000" indent="-288000" algn="l" defTabSz="457200" rtl="0" eaLnBrk="1" latinLnBrk="0" hangingPunct="1">
        <a:lnSpc>
          <a:spcPct val="90000"/>
        </a:lnSpc>
        <a:spcBef>
          <a:spcPts val="400"/>
        </a:spcBef>
        <a:buClr>
          <a:schemeClr val="accent1"/>
        </a:buClr>
        <a:buSzPct val="140000"/>
        <a:buFont typeface="Arial"/>
        <a:buChar char="•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3pPr>
      <a:lvl4pPr marL="1152000" indent="-288000" algn="l" defTabSz="457200" rtl="0" eaLnBrk="1" latinLnBrk="0" hangingPunct="1">
        <a:lnSpc>
          <a:spcPct val="90000"/>
        </a:lnSpc>
        <a:spcBef>
          <a:spcPts val="400"/>
        </a:spcBef>
        <a:buFont typeface="Lucida Grande"/>
        <a:buChar char="–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4pPr>
      <a:lvl5pPr marL="1440000" indent="-288000" algn="l" defTabSz="457200" rtl="0" eaLnBrk="1" latinLnBrk="0" hangingPunct="1">
        <a:lnSpc>
          <a:spcPct val="90000"/>
        </a:lnSpc>
        <a:spcBef>
          <a:spcPts val="400"/>
        </a:spcBef>
        <a:buFont typeface="Lucida Grande"/>
        <a:buChar char="–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shouwen@jeffco.k12.co.u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svanscoy@jeffco.k12.co.us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blogs.ibo.org/blog/2014/08/14/four-questions-and-answers-about-the-ibcc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498" y="6294402"/>
            <a:ext cx="1834386" cy="54995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1198879" y="2098271"/>
            <a:ext cx="7713110" cy="419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74340" indent="-37434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Font typeface="Arial" pitchFamily="34" charset="0"/>
              <a:buChar char="•"/>
              <a:defRPr sz="2700">
                <a:solidFill>
                  <a:srgbClr val="004B8D"/>
                </a:solidFill>
                <a:latin typeface="Myriad Pro" pitchFamily="34" charset="0"/>
                <a:ea typeface="+mn-ea"/>
                <a:cs typeface="+mn-cs"/>
              </a:defRPr>
            </a:lvl1pPr>
            <a:lvl2pPr marL="757944" indent="-37897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Font typeface="Arial" pitchFamily="34" charset="0"/>
              <a:buChar char="•"/>
              <a:defRPr lang="nl-NL" sz="2300" dirty="0" smtClean="0">
                <a:solidFill>
                  <a:srgbClr val="004B8D"/>
                </a:solidFill>
                <a:latin typeface="+mn-lt"/>
              </a:defRPr>
            </a:lvl2pPr>
            <a:lvl3pPr marL="762050" indent="372669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buFont typeface="Arial" pitchFamily="34" charset="0"/>
              <a:buChar char="•"/>
              <a:defRPr sz="1900">
                <a:solidFill>
                  <a:srgbClr val="004B8D"/>
                </a:solidFill>
                <a:latin typeface="Arial" pitchFamily="34" charset="0"/>
                <a:cs typeface="Arial" pitchFamily="34" charset="0"/>
              </a:defRPr>
            </a:lvl3pPr>
            <a:lvl4pPr marL="2530138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defRPr sz="1700">
                <a:solidFill>
                  <a:schemeClr val="tx1"/>
                </a:solidFill>
                <a:latin typeface="+mj-lt"/>
              </a:defRPr>
            </a:lvl4pPr>
            <a:lvl5pPr marL="265046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5pPr>
            <a:lvl6pPr marL="1136916" indent="-378972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4B8D"/>
              </a:buClr>
              <a:buSzPct val="100000"/>
              <a:buFont typeface="Arial" pitchFamily="34" charset="0"/>
              <a:buChar char="•"/>
              <a:defRPr lang="en-GB" sz="1900" dirty="0" smtClean="0">
                <a:solidFill>
                  <a:srgbClr val="004B8D"/>
                </a:solidFill>
                <a:latin typeface="+mn-lt"/>
              </a:defRPr>
            </a:lvl6pPr>
            <a:lvl7pPr marL="36130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7pPr>
            <a:lvl8pPr marL="409434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8pPr>
            <a:lvl9pPr marL="45756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9pPr>
          </a:lstStyle>
          <a:p>
            <a:pPr lvl="1" defTabSz="914400">
              <a:spcAft>
                <a:spcPts val="600"/>
              </a:spcAft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Arial"/>
              </a:rPr>
              <a:t>Identify Coordinator/Pathway Leaders</a:t>
            </a:r>
            <a:endParaRPr kumimoji="0" lang="en-US" sz="2200" b="0" i="0" u="none" strike="noStrike" kern="0" cap="none" spc="0" normalizeH="0" noProof="0" dirty="0" smtClean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Arial"/>
            </a:endParaRPr>
          </a:p>
          <a:p>
            <a:pPr lvl="1" defTabSz="914400">
              <a:spcAft>
                <a:spcPts val="600"/>
              </a:spcAft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Arial"/>
              </a:rPr>
              <a:t>Engage Counseling</a:t>
            </a:r>
          </a:p>
          <a:p>
            <a:pPr lvl="1" defTabSz="914400">
              <a:spcAft>
                <a:spcPts val="600"/>
              </a:spcAft>
              <a:defRPr/>
            </a:pPr>
            <a:r>
              <a:rPr lang="en-US" sz="2200" kern="0" dirty="0" smtClean="0">
                <a:latin typeface="Arial"/>
              </a:rPr>
              <a:t>Engage District CTE  </a:t>
            </a:r>
            <a:r>
              <a:rPr lang="en-US" sz="2200" i="1" kern="0" dirty="0" smtClean="0">
                <a:latin typeface="Arial"/>
              </a:rPr>
              <a:t>and</a:t>
            </a:r>
            <a:r>
              <a:rPr lang="en-US" sz="2200" kern="0" dirty="0" smtClean="0">
                <a:latin typeface="Arial"/>
              </a:rPr>
              <a:t> Curriculum &amp; Instruction</a:t>
            </a:r>
          </a:p>
          <a:p>
            <a:pPr lvl="1" defTabSz="914400">
              <a:spcAft>
                <a:spcPts val="600"/>
              </a:spcAft>
              <a:defRPr/>
            </a:pP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Arial"/>
              </a:rPr>
              <a:t>Engage local College/University liaison</a:t>
            </a:r>
          </a:p>
          <a:p>
            <a:pPr lvl="1" defTabSz="914400">
              <a:spcAft>
                <a:spcPts val="600"/>
              </a:spcAft>
              <a:defRPr/>
            </a:pPr>
            <a:r>
              <a:rPr lang="en-US" sz="2200" kern="0" dirty="0" smtClean="0">
                <a:latin typeface="Arial"/>
              </a:rPr>
              <a:t>Establish </a:t>
            </a:r>
            <a:r>
              <a:rPr lang="en-US" sz="2200" kern="0" dirty="0" smtClean="0"/>
              <a:t>fit with the </a:t>
            </a:r>
            <a:r>
              <a:rPr lang="en-US" sz="2200" kern="0" dirty="0"/>
              <a:t>CP </a:t>
            </a:r>
            <a:r>
              <a:rPr lang="en-US" sz="2200" kern="0" dirty="0" smtClean="0"/>
              <a:t>requirements?</a:t>
            </a:r>
          </a:p>
          <a:p>
            <a:pPr lvl="1" defTabSz="914400">
              <a:spcAft>
                <a:spcPts val="600"/>
              </a:spcAft>
              <a:defRPr/>
            </a:pP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Arial"/>
              </a:rPr>
              <a:t>Connect with IB Americas Leadership</a:t>
            </a:r>
          </a:p>
          <a:p>
            <a:pPr lvl="1" defTabSz="914400">
              <a:spcAft>
                <a:spcPts val="400"/>
              </a:spcAft>
              <a:defRPr/>
            </a:pPr>
            <a:r>
              <a:rPr lang="en-US" sz="2200" kern="0" dirty="0" smtClean="0">
                <a:latin typeface="Arial"/>
              </a:rPr>
              <a:t>Identify support from existing CP/CTE programmes</a:t>
            </a:r>
          </a:p>
          <a:p>
            <a:pPr lvl="2" defTabSz="914400">
              <a:spcBef>
                <a:spcPts val="600"/>
              </a:spcBef>
              <a:defRPr/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Arial"/>
              </a:rPr>
              <a:t>Who does what you want to do?</a:t>
            </a:r>
          </a:p>
          <a:p>
            <a:pPr lvl="2" defTabSz="914400">
              <a:spcBef>
                <a:spcPts val="600"/>
              </a:spcBef>
              <a:defRPr/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Arial"/>
              </a:rPr>
              <a:t>Why did they choose those courses?</a:t>
            </a:r>
          </a:p>
          <a:p>
            <a:pPr lvl="2" defTabSz="914400">
              <a:spcBef>
                <a:spcPts val="600"/>
              </a:spcBef>
              <a:defRPr/>
            </a:pPr>
            <a:r>
              <a:rPr lang="en-US" sz="2000" kern="0" dirty="0" smtClean="0">
                <a:latin typeface="Arial"/>
              </a:rPr>
              <a:t>What are the differences/similarities between schools?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Arial"/>
            </a:endParaRPr>
          </a:p>
          <a:p>
            <a:pPr lvl="2" defTabSz="914400">
              <a:defRPr/>
            </a:pPr>
            <a:endParaRPr kumimoji="0" lang="en-US" sz="1800" b="0" i="0" u="none" strike="noStrike" kern="0" cap="none" spc="0" normalizeH="0" noProof="0" dirty="0" smtClean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Arial"/>
            </a:endParaRPr>
          </a:p>
          <a:p>
            <a:pPr lvl="1" defTabSz="914400">
              <a:defRPr/>
            </a:pPr>
            <a:endParaRPr kumimoji="0" lang="en-US" sz="2200" b="0" i="0" u="none" strike="noStrike" kern="0" cap="none" spc="0" normalizeH="0" noProof="0" dirty="0" smtClean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Arial"/>
            </a:endParaRPr>
          </a:p>
          <a:p>
            <a:pPr lvl="1" defTabSz="914400">
              <a:defRPr/>
            </a:pPr>
            <a:endParaRPr kumimoji="0" lang="en-US" sz="1600" b="0" i="0" u="none" strike="noStrike" kern="0" cap="none" spc="0" normalizeH="0" noProof="0" dirty="0" smtClean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Arial"/>
            </a:endParaRPr>
          </a:p>
          <a:p>
            <a:pPr lvl="2" defTabSz="914400">
              <a:defRPr/>
            </a:pPr>
            <a:endParaRPr kumimoji="0" lang="en-US" sz="1800" b="0" i="0" u="none" strike="noStrike" kern="0" cap="none" spc="0" normalizeH="0" noProof="0" dirty="0" smtClean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Arial"/>
            </a:endParaRPr>
          </a:p>
          <a:p>
            <a:pPr lvl="1" defTabSz="914400">
              <a:defRPr/>
            </a:pPr>
            <a:endParaRPr kumimoji="0" lang="en-US" sz="2200" b="0" i="0" u="none" strike="noStrike" kern="0" cap="none" spc="0" normalizeH="0" noProof="0" dirty="0" smtClean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Titel 3"/>
          <p:cNvSpPr>
            <a:spLocks noGrp="1"/>
          </p:cNvSpPr>
          <p:nvPr>
            <p:ph type="title"/>
          </p:nvPr>
        </p:nvSpPr>
        <p:spPr>
          <a:xfrm>
            <a:off x="1023582" y="1238391"/>
            <a:ext cx="7663221" cy="699592"/>
          </a:xfrm>
        </p:spPr>
        <p:txBody>
          <a:bodyPr>
            <a:normAutofit/>
          </a:bodyPr>
          <a:lstStyle/>
          <a:p>
            <a:r>
              <a:rPr lang="en-US" noProof="0" dirty="0" smtClean="0"/>
              <a:t>Developing </a:t>
            </a:r>
            <a:r>
              <a:rPr lang="en-US" dirty="0" smtClean="0"/>
              <a:t>Career-related Studies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0209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498" y="6294402"/>
            <a:ext cx="1834386" cy="549950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198879" y="1838958"/>
            <a:ext cx="7713110" cy="486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74340" indent="-37434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Font typeface="Arial" pitchFamily="34" charset="0"/>
              <a:buChar char="•"/>
              <a:defRPr sz="2700">
                <a:solidFill>
                  <a:srgbClr val="004B8D"/>
                </a:solidFill>
                <a:latin typeface="Myriad Pro" pitchFamily="34" charset="0"/>
                <a:ea typeface="+mn-ea"/>
                <a:cs typeface="+mn-cs"/>
              </a:defRPr>
            </a:lvl1pPr>
            <a:lvl2pPr marL="757944" indent="-37897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Font typeface="Arial" pitchFamily="34" charset="0"/>
              <a:buChar char="•"/>
              <a:defRPr lang="nl-NL" sz="2300" dirty="0" smtClean="0">
                <a:solidFill>
                  <a:srgbClr val="004B8D"/>
                </a:solidFill>
                <a:latin typeface="+mn-lt"/>
              </a:defRPr>
            </a:lvl2pPr>
            <a:lvl3pPr marL="762050" indent="372669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buFont typeface="Arial" pitchFamily="34" charset="0"/>
              <a:buChar char="•"/>
              <a:defRPr sz="1900">
                <a:solidFill>
                  <a:srgbClr val="004B8D"/>
                </a:solidFill>
                <a:latin typeface="Arial" pitchFamily="34" charset="0"/>
                <a:cs typeface="Arial" pitchFamily="34" charset="0"/>
              </a:defRPr>
            </a:lvl3pPr>
            <a:lvl4pPr marL="2530138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defRPr sz="1700">
                <a:solidFill>
                  <a:schemeClr val="tx1"/>
                </a:solidFill>
                <a:latin typeface="+mj-lt"/>
              </a:defRPr>
            </a:lvl4pPr>
            <a:lvl5pPr marL="265046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5pPr>
            <a:lvl6pPr marL="1136916" indent="-378972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4B8D"/>
              </a:buClr>
              <a:buSzPct val="100000"/>
              <a:buFont typeface="Arial" pitchFamily="34" charset="0"/>
              <a:buChar char="•"/>
              <a:defRPr lang="en-GB" sz="1900" dirty="0" smtClean="0">
                <a:solidFill>
                  <a:srgbClr val="004B8D"/>
                </a:solidFill>
                <a:latin typeface="+mn-lt"/>
              </a:defRPr>
            </a:lvl6pPr>
            <a:lvl7pPr marL="36130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7pPr>
            <a:lvl8pPr marL="409434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8pPr>
            <a:lvl9pPr marL="45756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9pPr>
          </a:lstStyle>
          <a:p>
            <a:pPr marL="378972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Sz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1351279" y="2088107"/>
            <a:ext cx="7713110" cy="476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74340" indent="-37434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Font typeface="Arial" pitchFamily="34" charset="0"/>
              <a:buChar char="•"/>
              <a:defRPr sz="2700">
                <a:solidFill>
                  <a:srgbClr val="004B8D"/>
                </a:solidFill>
                <a:latin typeface="Myriad Pro" pitchFamily="34" charset="0"/>
                <a:ea typeface="+mn-ea"/>
                <a:cs typeface="+mn-cs"/>
              </a:defRPr>
            </a:lvl1pPr>
            <a:lvl2pPr marL="757944" indent="-37897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Font typeface="Arial" pitchFamily="34" charset="0"/>
              <a:buChar char="•"/>
              <a:defRPr lang="nl-NL" sz="2300" dirty="0" smtClean="0">
                <a:solidFill>
                  <a:srgbClr val="004B8D"/>
                </a:solidFill>
                <a:latin typeface="+mn-lt"/>
              </a:defRPr>
            </a:lvl2pPr>
            <a:lvl3pPr marL="762050" indent="372669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buFont typeface="Arial" pitchFamily="34" charset="0"/>
              <a:buChar char="•"/>
              <a:defRPr sz="1900">
                <a:solidFill>
                  <a:srgbClr val="004B8D"/>
                </a:solidFill>
                <a:latin typeface="Arial" pitchFamily="34" charset="0"/>
                <a:cs typeface="Arial" pitchFamily="34" charset="0"/>
              </a:defRPr>
            </a:lvl3pPr>
            <a:lvl4pPr marL="2530138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defRPr sz="1700">
                <a:solidFill>
                  <a:schemeClr val="tx1"/>
                </a:solidFill>
                <a:latin typeface="+mj-lt"/>
              </a:defRPr>
            </a:lvl4pPr>
            <a:lvl5pPr marL="265046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5pPr>
            <a:lvl6pPr marL="1136916" indent="-378972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4B8D"/>
              </a:buClr>
              <a:buSzPct val="100000"/>
              <a:buFont typeface="Arial" pitchFamily="34" charset="0"/>
              <a:buChar char="•"/>
              <a:defRPr lang="en-GB" sz="1900" dirty="0" smtClean="0">
                <a:solidFill>
                  <a:srgbClr val="004B8D"/>
                </a:solidFill>
                <a:latin typeface="+mn-lt"/>
              </a:defRPr>
            </a:lvl6pPr>
            <a:lvl7pPr marL="36130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7pPr>
            <a:lvl8pPr marL="409434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8pPr>
            <a:lvl9pPr marL="45756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400" dirty="0"/>
              <a:t>What makes it successful at AIHS?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taff</a:t>
            </a:r>
          </a:p>
          <a:p>
            <a:pPr lvl="1"/>
            <a:r>
              <a:rPr lang="en-US" sz="2000" dirty="0" smtClean="0"/>
              <a:t>Flexibility in scheduling (think outside the box)</a:t>
            </a:r>
          </a:p>
          <a:p>
            <a:pPr lvl="2">
              <a:spcBef>
                <a:spcPts val="600"/>
              </a:spcBef>
            </a:pPr>
            <a:r>
              <a:rPr lang="en-US" sz="1800" dirty="0" smtClean="0"/>
              <a:t>New courses</a:t>
            </a:r>
          </a:p>
          <a:p>
            <a:pPr lvl="2">
              <a:spcBef>
                <a:spcPts val="600"/>
              </a:spcBef>
            </a:pPr>
            <a:r>
              <a:rPr lang="en-US" sz="1800" dirty="0" smtClean="0"/>
              <a:t>Cross year/semester scheduling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Where are there spaces? (Advisement)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Commitment to training ($)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Community Partnerships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Concurrency of Learning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Willing students</a:t>
            </a:r>
            <a:endParaRPr lang="en-US" sz="2000" dirty="0"/>
          </a:p>
        </p:txBody>
      </p:sp>
      <p:sp>
        <p:nvSpPr>
          <p:cNvPr id="10" name="Titel 3"/>
          <p:cNvSpPr>
            <a:spLocks noGrp="1"/>
          </p:cNvSpPr>
          <p:nvPr>
            <p:ph type="title"/>
          </p:nvPr>
        </p:nvSpPr>
        <p:spPr>
          <a:xfrm>
            <a:off x="1023582" y="1238391"/>
            <a:ext cx="7663221" cy="699592"/>
          </a:xfrm>
        </p:spPr>
        <p:txBody>
          <a:bodyPr>
            <a:normAutofit/>
          </a:bodyPr>
          <a:lstStyle/>
          <a:p>
            <a:r>
              <a:rPr lang="en-US" noProof="0" dirty="0" smtClean="0"/>
              <a:t>Developing </a:t>
            </a:r>
            <a:r>
              <a:rPr lang="en-US" dirty="0" smtClean="0"/>
              <a:t>Career-related Studies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1187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498" y="6294402"/>
            <a:ext cx="1834386" cy="549950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198879" y="2169994"/>
            <a:ext cx="7713110" cy="453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74340" indent="-37434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Font typeface="Arial" pitchFamily="34" charset="0"/>
              <a:buChar char="•"/>
              <a:defRPr sz="2700">
                <a:solidFill>
                  <a:srgbClr val="004B8D"/>
                </a:solidFill>
                <a:latin typeface="Myriad Pro" pitchFamily="34" charset="0"/>
                <a:ea typeface="+mn-ea"/>
                <a:cs typeface="+mn-cs"/>
              </a:defRPr>
            </a:lvl1pPr>
            <a:lvl2pPr marL="757944" indent="-37897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Font typeface="Arial" pitchFamily="34" charset="0"/>
              <a:buChar char="•"/>
              <a:defRPr lang="nl-NL" sz="2300" dirty="0" smtClean="0">
                <a:solidFill>
                  <a:srgbClr val="004B8D"/>
                </a:solidFill>
                <a:latin typeface="+mn-lt"/>
              </a:defRPr>
            </a:lvl2pPr>
            <a:lvl3pPr marL="762050" indent="372669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buFont typeface="Arial" pitchFamily="34" charset="0"/>
              <a:buChar char="•"/>
              <a:defRPr sz="1900">
                <a:solidFill>
                  <a:srgbClr val="004B8D"/>
                </a:solidFill>
                <a:latin typeface="Arial" pitchFamily="34" charset="0"/>
                <a:cs typeface="Arial" pitchFamily="34" charset="0"/>
              </a:defRPr>
            </a:lvl3pPr>
            <a:lvl4pPr marL="2530138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defRPr sz="1700">
                <a:solidFill>
                  <a:schemeClr val="tx1"/>
                </a:solidFill>
                <a:latin typeface="+mj-lt"/>
              </a:defRPr>
            </a:lvl4pPr>
            <a:lvl5pPr marL="265046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5pPr>
            <a:lvl6pPr marL="1136916" indent="-378972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4B8D"/>
              </a:buClr>
              <a:buSzPct val="100000"/>
              <a:buFont typeface="Arial" pitchFamily="34" charset="0"/>
              <a:buChar char="•"/>
              <a:defRPr lang="en-GB" sz="1900" dirty="0" smtClean="0">
                <a:solidFill>
                  <a:srgbClr val="004B8D"/>
                </a:solidFill>
                <a:latin typeface="+mn-lt"/>
              </a:defRPr>
            </a:lvl6pPr>
            <a:lvl7pPr marL="36130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7pPr>
            <a:lvl8pPr marL="409434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8pPr>
            <a:lvl9pPr marL="45756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400" dirty="0"/>
              <a:t>Revisions?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Changing courses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Changing schedules</a:t>
            </a:r>
          </a:p>
          <a:p>
            <a:pPr lvl="1">
              <a:spcAft>
                <a:spcPts val="1200"/>
              </a:spcAft>
            </a:pPr>
            <a:r>
              <a:rPr lang="en-US" sz="1800" dirty="0" smtClean="0"/>
              <a:t>Changing Staff</a:t>
            </a:r>
          </a:p>
          <a:p>
            <a:pPr>
              <a:spcAft>
                <a:spcPts val="600"/>
              </a:spcAft>
            </a:pPr>
            <a:r>
              <a:rPr lang="en-US" sz="2200" dirty="0" smtClean="0"/>
              <a:t>What to Watch Out for?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Is it sustainable? (costs, staffing…)</a:t>
            </a:r>
          </a:p>
          <a:p>
            <a:pPr lvl="1">
              <a:spcAft>
                <a:spcPts val="1200"/>
              </a:spcAft>
            </a:pPr>
            <a:r>
              <a:rPr lang="en-US" sz="1800" dirty="0" smtClean="0"/>
              <a:t>Is it too narrow or too broad in scope?</a:t>
            </a:r>
          </a:p>
          <a:p>
            <a:pPr>
              <a:spcAft>
                <a:spcPts val="600"/>
              </a:spcAft>
            </a:pPr>
            <a:r>
              <a:rPr lang="en-US" sz="2200" dirty="0" smtClean="0"/>
              <a:t>Best Part of Career-related Studies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Students seeing the application of their studies in real world settings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Courses building on/supporting each other = Transfer</a:t>
            </a:r>
          </a:p>
          <a:p>
            <a:pPr lvl="1">
              <a:spcAft>
                <a:spcPts val="600"/>
              </a:spcAft>
            </a:pPr>
            <a:endParaRPr lang="en-US" sz="1800" dirty="0"/>
          </a:p>
        </p:txBody>
      </p:sp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1023582" y="1238391"/>
            <a:ext cx="7663221" cy="699592"/>
          </a:xfrm>
        </p:spPr>
        <p:txBody>
          <a:bodyPr>
            <a:normAutofit/>
          </a:bodyPr>
          <a:lstStyle/>
          <a:p>
            <a:r>
              <a:rPr lang="en-US" noProof="0" dirty="0" smtClean="0"/>
              <a:t>Developing </a:t>
            </a:r>
            <a:r>
              <a:rPr lang="en-US" dirty="0" smtClean="0"/>
              <a:t>Career-related Studies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603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224965" y="1156503"/>
            <a:ext cx="7461838" cy="699592"/>
          </a:xfrm>
        </p:spPr>
        <p:txBody>
          <a:bodyPr>
            <a:normAutofit/>
          </a:bodyPr>
          <a:lstStyle/>
          <a:p>
            <a:pPr algn="ctr"/>
            <a:r>
              <a:rPr lang="en-US" sz="2000" noProof="0" dirty="0" smtClean="0"/>
              <a:t>Sample Schedule CP Health Careers Year 1</a:t>
            </a:r>
            <a:endParaRPr lang="en-US" sz="2000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498" y="6294402"/>
            <a:ext cx="1834386" cy="549950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198879" y="1838958"/>
            <a:ext cx="7713110" cy="486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74340" indent="-37434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Font typeface="Arial" pitchFamily="34" charset="0"/>
              <a:buChar char="•"/>
              <a:defRPr sz="2700">
                <a:solidFill>
                  <a:srgbClr val="004B8D"/>
                </a:solidFill>
                <a:latin typeface="Myriad Pro" pitchFamily="34" charset="0"/>
                <a:ea typeface="+mn-ea"/>
                <a:cs typeface="+mn-cs"/>
              </a:defRPr>
            </a:lvl1pPr>
            <a:lvl2pPr marL="757944" indent="-37897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Font typeface="Arial" pitchFamily="34" charset="0"/>
              <a:buChar char="•"/>
              <a:defRPr lang="nl-NL" sz="2300" dirty="0" smtClean="0">
                <a:solidFill>
                  <a:srgbClr val="004B8D"/>
                </a:solidFill>
                <a:latin typeface="+mn-lt"/>
              </a:defRPr>
            </a:lvl2pPr>
            <a:lvl3pPr marL="762050" indent="372669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buFont typeface="Arial" pitchFamily="34" charset="0"/>
              <a:buChar char="•"/>
              <a:defRPr sz="1900">
                <a:solidFill>
                  <a:srgbClr val="004B8D"/>
                </a:solidFill>
                <a:latin typeface="Arial" pitchFamily="34" charset="0"/>
                <a:cs typeface="Arial" pitchFamily="34" charset="0"/>
              </a:defRPr>
            </a:lvl3pPr>
            <a:lvl4pPr marL="2530138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defRPr sz="1700">
                <a:solidFill>
                  <a:schemeClr val="tx1"/>
                </a:solidFill>
                <a:latin typeface="+mj-lt"/>
              </a:defRPr>
            </a:lvl4pPr>
            <a:lvl5pPr marL="265046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5pPr>
            <a:lvl6pPr marL="1136916" indent="-378972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4B8D"/>
              </a:buClr>
              <a:buSzPct val="100000"/>
              <a:buFont typeface="Arial" pitchFamily="34" charset="0"/>
              <a:buChar char="•"/>
              <a:defRPr lang="en-GB" sz="1900" dirty="0" smtClean="0">
                <a:solidFill>
                  <a:srgbClr val="004B8D"/>
                </a:solidFill>
                <a:latin typeface="+mn-lt"/>
              </a:defRPr>
            </a:lvl6pPr>
            <a:lvl7pPr marL="36130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7pPr>
            <a:lvl8pPr marL="409434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8pPr>
            <a:lvl9pPr marL="45756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9pPr>
          </a:lstStyle>
          <a:p>
            <a:pPr marL="378972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Sz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148377"/>
              </p:ext>
            </p:extLst>
          </p:nvPr>
        </p:nvGraphicFramePr>
        <p:xfrm>
          <a:off x="382137" y="1569491"/>
          <a:ext cx="8304665" cy="45601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0402"/>
                <a:gridCol w="3617236"/>
                <a:gridCol w="3697027"/>
              </a:tblGrid>
              <a:tr h="425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Term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S1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Term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S2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</a:tr>
              <a:tr h="4614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01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02056G05012-101 Algebra II </a:t>
                      </a:r>
                      <a:r>
                        <a:rPr lang="en-US" sz="1100" dirty="0" smtClean="0">
                          <a:effectLst/>
                        </a:rPr>
                        <a:t>(Day ALL (M-T-F), BLUE (Odd - Wed))</a:t>
                      </a:r>
                      <a:r>
                        <a:rPr lang="en-US" sz="1100" baseline="0" dirty="0" smtClean="0">
                          <a:effectLst/>
                        </a:rPr>
                        <a:t>                            </a:t>
                      </a:r>
                      <a:r>
                        <a:rPr lang="en-US" sz="1100" dirty="0" smtClean="0">
                          <a:effectLst/>
                        </a:rPr>
                        <a:t>Hierro           </a:t>
                      </a:r>
                      <a:r>
                        <a:rPr lang="en-US" sz="1100" dirty="0" err="1">
                          <a:effectLst/>
                        </a:rPr>
                        <a:t>Rm</a:t>
                      </a:r>
                      <a:r>
                        <a:rPr lang="en-US" sz="1100" dirty="0">
                          <a:effectLst/>
                        </a:rPr>
                        <a:t>: 213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02056G05022-1011 Algebra II </a:t>
                      </a:r>
                      <a:r>
                        <a:rPr lang="en-US" sz="1100" dirty="0" smtClean="0">
                          <a:effectLst/>
                        </a:rPr>
                        <a:t>(Day ALL (M-T-F), BLUE (Odd - Wed))</a:t>
                      </a:r>
                      <a:r>
                        <a:rPr lang="en-US" sz="1100" baseline="0" dirty="0" smtClean="0">
                          <a:effectLst/>
                        </a:rPr>
                        <a:t>                 </a:t>
                      </a:r>
                      <a:r>
                        <a:rPr lang="en-US" sz="1100" dirty="0" err="1" smtClean="0">
                          <a:effectLst/>
                        </a:rPr>
                        <a:t>Suazo</a:t>
                      </a:r>
                      <a:r>
                        <a:rPr lang="en-US" sz="1100" dirty="0" smtClean="0">
                          <a:effectLst/>
                        </a:rPr>
                        <a:t>            </a:t>
                      </a:r>
                      <a:r>
                        <a:rPr lang="en-US" sz="1100" dirty="0" err="1">
                          <a:effectLst/>
                        </a:rPr>
                        <a:t>Rm</a:t>
                      </a:r>
                      <a:r>
                        <a:rPr lang="en-US" sz="1100" dirty="0">
                          <a:effectLst/>
                        </a:rPr>
                        <a:t>: 212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</a:tr>
              <a:tr h="4256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02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01003G05012-102 English/Lang Arts 11 (Day ALL (M-T-F), WHITE (Even - </a:t>
                      </a:r>
                      <a:r>
                        <a:rPr lang="en-US" sz="1100" dirty="0" err="1">
                          <a:effectLst/>
                        </a:rPr>
                        <a:t>Thur</a:t>
                      </a:r>
                      <a:r>
                        <a:rPr lang="en-US" sz="1100" dirty="0" smtClean="0">
                          <a:effectLst/>
                        </a:rPr>
                        <a:t>))</a:t>
                      </a:r>
                      <a:r>
                        <a:rPr lang="en-US" sz="1100" baseline="0" dirty="0" smtClean="0">
                          <a:effectLst/>
                        </a:rPr>
                        <a:t>       </a:t>
                      </a:r>
                      <a:r>
                        <a:rPr lang="en-US" sz="1100" dirty="0" smtClean="0">
                          <a:effectLst/>
                        </a:rPr>
                        <a:t>Wiencrot      </a:t>
                      </a:r>
                      <a:r>
                        <a:rPr lang="en-US" sz="1100" dirty="0" err="1">
                          <a:effectLst/>
                        </a:rPr>
                        <a:t>Rm</a:t>
                      </a:r>
                      <a:r>
                        <a:rPr lang="en-US" sz="1100" dirty="0">
                          <a:effectLst/>
                        </a:rPr>
                        <a:t>: 215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01003G05022-102 English/Lang Arts 11 (Day ALL (M-T-F), WHITE (Even - </a:t>
                      </a:r>
                      <a:r>
                        <a:rPr lang="en-US" sz="1100" dirty="0" err="1">
                          <a:effectLst/>
                        </a:rPr>
                        <a:t>Thur</a:t>
                      </a:r>
                      <a:r>
                        <a:rPr lang="en-US" sz="1100" dirty="0" smtClean="0">
                          <a:effectLst/>
                        </a:rPr>
                        <a:t>))</a:t>
                      </a:r>
                      <a:r>
                        <a:rPr lang="en-US" sz="1100" baseline="0" dirty="0" smtClean="0">
                          <a:effectLst/>
                        </a:rPr>
                        <a:t>      </a:t>
                      </a:r>
                      <a:r>
                        <a:rPr lang="en-US" sz="1100" dirty="0" smtClean="0">
                          <a:effectLst/>
                        </a:rPr>
                        <a:t>Wiencrot       </a:t>
                      </a:r>
                      <a:r>
                        <a:rPr lang="en-US" sz="1100" dirty="0" err="1">
                          <a:effectLst/>
                        </a:rPr>
                        <a:t>Rm</a:t>
                      </a:r>
                      <a:r>
                        <a:rPr lang="en-US" sz="1100" dirty="0">
                          <a:effectLst/>
                        </a:rPr>
                        <a:t>: 215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</a:tr>
              <a:tr h="6082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03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03053H05014-101 IB Sports/Exercise/Health </a:t>
                      </a:r>
                      <a:r>
                        <a:rPr lang="en-US" sz="1100" b="1" dirty="0" err="1">
                          <a:solidFill>
                            <a:srgbClr val="00B050"/>
                          </a:solidFill>
                          <a:effectLst/>
                        </a:rPr>
                        <a:t>Sci</a:t>
                      </a: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 (Day ALL (M-T-F), BLUE (Odd - Wed))</a:t>
                      </a:r>
                      <a:b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</a:b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Houwen, Stephen A     </a:t>
                      </a:r>
                      <a:r>
                        <a:rPr lang="en-US" sz="1100" b="1" dirty="0" err="1">
                          <a:solidFill>
                            <a:srgbClr val="00B050"/>
                          </a:solidFill>
                          <a:effectLst/>
                        </a:rPr>
                        <a:t>Rm</a:t>
                      </a: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: A215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03053H05024-101 IB Sports/Exercise/Health </a:t>
                      </a:r>
                      <a:r>
                        <a:rPr lang="en-US" sz="1100" b="1" dirty="0" err="1">
                          <a:solidFill>
                            <a:srgbClr val="00B050"/>
                          </a:solidFill>
                          <a:effectLst/>
                        </a:rPr>
                        <a:t>Sci</a:t>
                      </a: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 (Day ALL (M-T-F), BLUE (Odd - Wed))</a:t>
                      </a:r>
                      <a:b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</a:b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Houwen, Stephen A      </a:t>
                      </a:r>
                      <a:r>
                        <a:rPr lang="en-US" sz="1100" b="1" dirty="0" err="1">
                          <a:solidFill>
                            <a:srgbClr val="00B050"/>
                          </a:solidFill>
                          <a:effectLst/>
                        </a:rPr>
                        <a:t>Rm</a:t>
                      </a: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: A215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</a:tr>
              <a:tr h="6082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04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14154G05011-101 IBCC </a:t>
                      </a:r>
                      <a:r>
                        <a:rPr lang="en-US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Intro to Health Careers</a:t>
                      </a:r>
                      <a:endParaRPr lang="en-US" sz="11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Houwen         </a:t>
                      </a:r>
                      <a:r>
                        <a:rPr lang="en-US" sz="11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Rm</a:t>
                      </a:r>
                      <a:r>
                        <a:rPr lang="en-US" sz="1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: </a:t>
                      </a:r>
                      <a:r>
                        <a:rPr lang="en-US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A215 </a:t>
                      </a:r>
                      <a:endParaRPr lang="en-US" sz="11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14154G05022-204 IBCC Bilingual Med </a:t>
                      </a:r>
                      <a:r>
                        <a:rPr lang="en-US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Term</a:t>
                      </a:r>
                      <a:r>
                        <a:rPr lang="en-US" sz="1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(Day ALL (M-T-F), WHITE (Even - </a:t>
                      </a:r>
                      <a:r>
                        <a:rPr lang="en-US" sz="11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Thur</a:t>
                      </a:r>
                      <a:r>
                        <a:rPr lang="en-US" sz="1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))</a:t>
                      </a:r>
                      <a:br>
                        <a:rPr lang="en-US" sz="1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en-US" sz="1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Phipps Orive      </a:t>
                      </a:r>
                      <a:r>
                        <a:rPr lang="en-US" sz="11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Rm</a:t>
                      </a:r>
                      <a:r>
                        <a:rPr lang="en-US" sz="1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: 104</a:t>
                      </a:r>
                      <a:endParaRPr lang="en-US" sz="11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</a:tr>
              <a:tr h="4130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Advisory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  <a:effectLst/>
                        </a:rPr>
                        <a:t>22151G05033-101 IBCC Core 1</a:t>
                      </a:r>
                      <a:br>
                        <a:rPr lang="en-US" sz="1100" b="1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en-US" sz="1100" b="1">
                          <a:solidFill>
                            <a:srgbClr val="FF0000"/>
                          </a:solidFill>
                          <a:effectLst/>
                        </a:rPr>
                        <a:t>Houwen/Orive              Rm: A215</a:t>
                      </a:r>
                      <a:endParaRPr lang="en-US" sz="11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22151G05042-201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PPS</a:t>
                      </a:r>
                      <a:r>
                        <a:rPr lang="en-US" sz="11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               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Curtis             </a:t>
                      </a:r>
                      <a:r>
                        <a:rPr lang="en-US" sz="1100" b="1" dirty="0" err="1" smtClean="0">
                          <a:solidFill>
                            <a:srgbClr val="FF0000"/>
                          </a:solidFill>
                          <a:effectLst/>
                        </a:rPr>
                        <a:t>Rm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: 217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</a:tr>
              <a:tr h="5463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05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04056H05012-101 AP European History (Day ALL (M-T-F), BLUE (Odd - Wed</a:t>
                      </a:r>
                      <a:r>
                        <a:rPr lang="en-US" sz="1100" dirty="0" smtClean="0">
                          <a:effectLst/>
                        </a:rPr>
                        <a:t>))</a:t>
                      </a:r>
                      <a:r>
                        <a:rPr lang="en-US" sz="1100" baseline="0" dirty="0" smtClean="0">
                          <a:effectLst/>
                        </a:rPr>
                        <a:t>      </a:t>
                      </a:r>
                      <a:r>
                        <a:rPr lang="en-US" sz="1100" dirty="0" smtClean="0">
                          <a:effectLst/>
                        </a:rPr>
                        <a:t>Faughnan        </a:t>
                      </a:r>
                      <a:r>
                        <a:rPr lang="en-US" sz="1100" dirty="0" err="1">
                          <a:effectLst/>
                        </a:rPr>
                        <a:t>Rm</a:t>
                      </a:r>
                      <a:r>
                        <a:rPr lang="en-US" sz="1100" dirty="0">
                          <a:effectLst/>
                        </a:rPr>
                        <a:t>: A124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04056H05022-101 AP European History (Day ALL (</a:t>
                      </a:r>
                      <a:r>
                        <a:rPr lang="en-US" sz="1100" dirty="0" smtClean="0">
                          <a:effectLst/>
                        </a:rPr>
                        <a:t>M-T--F</a:t>
                      </a:r>
                      <a:r>
                        <a:rPr lang="en-US" sz="1100" dirty="0">
                          <a:effectLst/>
                        </a:rPr>
                        <a:t>), BLUE (Odd - Wed</a:t>
                      </a:r>
                      <a:r>
                        <a:rPr lang="en-US" sz="1100" dirty="0" smtClean="0">
                          <a:effectLst/>
                        </a:rPr>
                        <a:t>))</a:t>
                      </a:r>
                      <a:r>
                        <a:rPr lang="en-US" sz="1100" baseline="0" dirty="0" smtClean="0">
                          <a:effectLst/>
                        </a:rPr>
                        <a:t>        </a:t>
                      </a:r>
                      <a:r>
                        <a:rPr lang="en-US" sz="1100" dirty="0" smtClean="0">
                          <a:effectLst/>
                        </a:rPr>
                        <a:t>Faughnan           </a:t>
                      </a:r>
                      <a:r>
                        <a:rPr lang="en-US" sz="1100" dirty="0" err="1">
                          <a:effectLst/>
                        </a:rPr>
                        <a:t>Rm</a:t>
                      </a:r>
                      <a:r>
                        <a:rPr lang="en-US" sz="1100" dirty="0">
                          <a:effectLst/>
                        </a:rPr>
                        <a:t>: A124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</a:tr>
              <a:tr h="6207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06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B050"/>
                          </a:solidFill>
                          <a:effectLst/>
                        </a:rPr>
                        <a:t>06103G05012-106 DP Language B - Spanish (Day ALL (M-T-F), WHITE (Even - Thur))</a:t>
                      </a:r>
                      <a:br>
                        <a:rPr lang="en-US" sz="1100" b="1">
                          <a:solidFill>
                            <a:srgbClr val="00B050"/>
                          </a:solidFill>
                          <a:effectLst/>
                        </a:rPr>
                      </a:br>
                      <a:r>
                        <a:rPr lang="en-US" sz="1100" b="1">
                          <a:solidFill>
                            <a:srgbClr val="00B050"/>
                          </a:solidFill>
                          <a:effectLst/>
                        </a:rPr>
                        <a:t>Quezada, Eva E       Rm: 103</a:t>
                      </a:r>
                      <a:endParaRPr lang="en-US" sz="1100" b="1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06103G05022-106 DP Language B - Spanish  (Day ALL (M-T-F), WHITE (Even - </a:t>
                      </a:r>
                      <a:r>
                        <a:rPr lang="en-US" sz="1100" b="1" dirty="0" err="1">
                          <a:solidFill>
                            <a:srgbClr val="00B050"/>
                          </a:solidFill>
                          <a:effectLst/>
                        </a:rPr>
                        <a:t>Thur</a:t>
                      </a: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))</a:t>
                      </a:r>
                      <a:b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</a:b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Quezada, Eva E       </a:t>
                      </a:r>
                      <a:r>
                        <a:rPr lang="en-US" sz="1100" b="1" dirty="0" err="1">
                          <a:solidFill>
                            <a:srgbClr val="00B050"/>
                          </a:solidFill>
                          <a:effectLst/>
                        </a:rPr>
                        <a:t>Rm</a:t>
                      </a: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: 103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</a:tr>
              <a:tr h="4130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07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99805H05014-107 IB Theater Arts</a:t>
                      </a:r>
                      <a:b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</a:b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LaBelle       </a:t>
                      </a:r>
                      <a:r>
                        <a:rPr lang="en-US" sz="1100" b="1" dirty="0" err="1">
                          <a:solidFill>
                            <a:srgbClr val="00B050"/>
                          </a:solidFill>
                          <a:effectLst/>
                        </a:rPr>
                        <a:t>Rm</a:t>
                      </a: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: Drama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99805H05024-207 IB Theater Arts</a:t>
                      </a:r>
                      <a:b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</a:b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LaBelle       </a:t>
                      </a:r>
                      <a:r>
                        <a:rPr lang="en-US" sz="1100" b="1" dirty="0" err="1">
                          <a:solidFill>
                            <a:srgbClr val="00B050"/>
                          </a:solidFill>
                          <a:effectLst/>
                        </a:rPr>
                        <a:t>Rm</a:t>
                      </a: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: Drama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88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498" y="6294402"/>
            <a:ext cx="1834386" cy="549950"/>
          </a:xfrm>
          <a:prstGeom prst="rect">
            <a:avLst/>
          </a:prstGeom>
        </p:spPr>
      </p:pic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1224965" y="1156503"/>
            <a:ext cx="7461838" cy="699592"/>
          </a:xfrm>
        </p:spPr>
        <p:txBody>
          <a:bodyPr>
            <a:normAutofit/>
          </a:bodyPr>
          <a:lstStyle/>
          <a:p>
            <a:pPr algn="ctr"/>
            <a:r>
              <a:rPr lang="en-US" sz="2000" noProof="0" dirty="0" smtClean="0"/>
              <a:t>Sample Schedule CP Health Careers Year 1</a:t>
            </a:r>
            <a:endParaRPr lang="en-US" sz="2000" noProof="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986411"/>
              </p:ext>
            </p:extLst>
          </p:nvPr>
        </p:nvGraphicFramePr>
        <p:xfrm>
          <a:off x="367653" y="1483920"/>
          <a:ext cx="8319150" cy="47766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1459"/>
                <a:gridCol w="3518763"/>
                <a:gridCol w="3788928"/>
              </a:tblGrid>
              <a:tr h="4007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Term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S1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Term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S2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</a:tr>
              <a:tr h="4900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01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02056G05012-101 Pre-Calculus (Day ALL (M-T-F), BLUE (Odd - Wed</a:t>
                      </a:r>
                      <a:r>
                        <a:rPr lang="en-US" sz="1100" dirty="0" smtClean="0">
                          <a:effectLst/>
                        </a:rPr>
                        <a:t>))</a:t>
                      </a:r>
                      <a:r>
                        <a:rPr lang="en-US" sz="1100" baseline="0" dirty="0" smtClean="0">
                          <a:effectLst/>
                        </a:rPr>
                        <a:t>             </a:t>
                      </a:r>
                      <a:r>
                        <a:rPr lang="en-US" sz="1100" dirty="0" smtClean="0">
                          <a:effectLst/>
                        </a:rPr>
                        <a:t>Graham           </a:t>
                      </a:r>
                      <a:r>
                        <a:rPr lang="en-US" sz="1100" dirty="0" err="1">
                          <a:effectLst/>
                        </a:rPr>
                        <a:t>Rm</a:t>
                      </a:r>
                      <a:r>
                        <a:rPr lang="en-US" sz="1100" dirty="0">
                          <a:effectLst/>
                        </a:rPr>
                        <a:t>: 211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02056G05022-1011 Pre-Calculus (Day ALL (M-T-F), BLUE (Odd - Wed</a:t>
                      </a:r>
                      <a:r>
                        <a:rPr lang="en-US" sz="1100" dirty="0" smtClean="0">
                          <a:effectLst/>
                        </a:rPr>
                        <a:t>))</a:t>
                      </a:r>
                      <a:r>
                        <a:rPr lang="en-US" sz="1100" baseline="0" dirty="0" smtClean="0">
                          <a:effectLst/>
                        </a:rPr>
                        <a:t>                       </a:t>
                      </a:r>
                      <a:r>
                        <a:rPr lang="en-US" sz="1100" dirty="0" smtClean="0">
                          <a:effectLst/>
                        </a:rPr>
                        <a:t>Graham           </a:t>
                      </a:r>
                      <a:r>
                        <a:rPr lang="en-US" sz="1100" dirty="0" err="1">
                          <a:effectLst/>
                        </a:rPr>
                        <a:t>Rm</a:t>
                      </a:r>
                      <a:r>
                        <a:rPr lang="en-US" sz="1100" dirty="0">
                          <a:effectLst/>
                        </a:rPr>
                        <a:t>: 211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</a:tr>
              <a:tr h="5845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02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01004H05012-101 English/Lang Arts 12 Hon (Day ALL (M-T-F), BLUE (Odd - Wed))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Thunselle     Rm: 216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01004H05022-101 English/Lang Arts 12 Hon (Day ALL (M-T-F), BLUE (Odd - Wed))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Thunselle       Rm: 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</a:tr>
              <a:tr h="5845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03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03053H05014-101 IB Sports/Exercise/Health </a:t>
                      </a:r>
                      <a:r>
                        <a:rPr lang="en-US" sz="1100" b="1" dirty="0" err="1">
                          <a:solidFill>
                            <a:srgbClr val="00B050"/>
                          </a:solidFill>
                          <a:effectLst/>
                        </a:rPr>
                        <a:t>Sci</a:t>
                      </a: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 (Day ALL (M-T-F), BLUE (Odd - Wed))</a:t>
                      </a:r>
                      <a:b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</a:b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Houwen, Stephen A     </a:t>
                      </a:r>
                      <a:r>
                        <a:rPr lang="en-US" sz="1100" b="1" dirty="0" err="1">
                          <a:solidFill>
                            <a:srgbClr val="00B050"/>
                          </a:solidFill>
                          <a:effectLst/>
                        </a:rPr>
                        <a:t>Rm</a:t>
                      </a: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: A215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03053H05024-101 IB Sports/Exercise/Health </a:t>
                      </a:r>
                      <a:r>
                        <a:rPr lang="en-US" sz="1100" b="1" dirty="0" err="1">
                          <a:solidFill>
                            <a:srgbClr val="00B050"/>
                          </a:solidFill>
                          <a:effectLst/>
                        </a:rPr>
                        <a:t>Sci</a:t>
                      </a: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 (Day ALL (M-T-F), BLUE (Odd - Wed))</a:t>
                      </a:r>
                      <a:b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</a:b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Houwen, Stephen A      </a:t>
                      </a:r>
                      <a:r>
                        <a:rPr lang="en-US" sz="1100" b="1" dirty="0" err="1">
                          <a:solidFill>
                            <a:srgbClr val="00B050"/>
                          </a:solidFill>
                          <a:effectLst/>
                        </a:rPr>
                        <a:t>Rm</a:t>
                      </a: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: A215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</a:tr>
              <a:tr h="5845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04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14154G05012-104 IBCC Bilingual Med </a:t>
                      </a:r>
                      <a:r>
                        <a:rPr lang="en-US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Term</a:t>
                      </a:r>
                      <a:r>
                        <a:rPr lang="en-US" sz="1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(Day ALL (M-T-F), WHITE (Even - </a:t>
                      </a:r>
                      <a:r>
                        <a:rPr lang="en-US" sz="11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Thur</a:t>
                      </a:r>
                      <a:r>
                        <a:rPr lang="en-US" sz="1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))</a:t>
                      </a:r>
                      <a:br>
                        <a:rPr lang="en-US" sz="1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en-US" sz="1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Phipps Orive       </a:t>
                      </a:r>
                      <a:r>
                        <a:rPr lang="en-US" sz="11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Rm</a:t>
                      </a:r>
                      <a:r>
                        <a:rPr lang="en-US" sz="1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: 104</a:t>
                      </a:r>
                      <a:endParaRPr lang="en-US" sz="11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14154G05012-101 IBCC </a:t>
                      </a:r>
                      <a:r>
                        <a:rPr lang="en-US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Emergency</a:t>
                      </a:r>
                      <a:r>
                        <a:rPr lang="en-US" sz="11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Medical Responder</a:t>
                      </a:r>
                      <a:endParaRPr lang="en-US" sz="11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Weakland</a:t>
                      </a:r>
                      <a:r>
                        <a:rPr lang="en-US" sz="1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     </a:t>
                      </a:r>
                      <a:r>
                        <a:rPr lang="en-US" sz="11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Rm</a:t>
                      </a:r>
                      <a:r>
                        <a:rPr lang="en-US" sz="1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: 216</a:t>
                      </a:r>
                      <a:endParaRPr lang="en-US" sz="11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</a:tr>
              <a:tr h="5726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Advisory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A215 22151G05032-101 IBCC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PPS</a:t>
                      </a:r>
                      <a:r>
                        <a:rPr lang="en-US" sz="11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                        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Curtis               </a:t>
                      </a:r>
                      <a:r>
                        <a:rPr lang="en-US" sz="1100" b="1" dirty="0" err="1">
                          <a:solidFill>
                            <a:srgbClr val="FF0000"/>
                          </a:solidFill>
                          <a:effectLst/>
                        </a:rPr>
                        <a:t>Rm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: 217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22151G05033-101 IBCC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Core 2 Reflective 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Project /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Language</a:t>
                      </a:r>
                      <a:r>
                        <a:rPr lang="en-US" sz="11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                  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</a:rPr>
                        <a:t>Houwen/Orive              </a:t>
                      </a:r>
                      <a:r>
                        <a:rPr lang="en-US" sz="1100" b="1" dirty="0" err="1">
                          <a:solidFill>
                            <a:srgbClr val="FF0000"/>
                          </a:solidFill>
                          <a:effectLst/>
                        </a:rPr>
                        <a:t>Rm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: A215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</a:tr>
              <a:tr h="4007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05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04201G05011-107 Economics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Faughnan        Rm: A124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04254G05011-204 Psychology (Day ALL (M-T-F), 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Faughnan, John Francis      Rm: A124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</a:tr>
              <a:tr h="5845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06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B050"/>
                          </a:solidFill>
                          <a:effectLst/>
                        </a:rPr>
                        <a:t>06103G05013-106 DP Language B - Spanish  (Day ALL (M-T-F), WHITE (Even - Thur))</a:t>
                      </a:r>
                      <a:br>
                        <a:rPr lang="en-US" sz="1100" b="1">
                          <a:solidFill>
                            <a:srgbClr val="00B050"/>
                          </a:solidFill>
                          <a:effectLst/>
                        </a:rPr>
                      </a:br>
                      <a:r>
                        <a:rPr lang="en-US" sz="1100" b="1">
                          <a:solidFill>
                            <a:srgbClr val="00B050"/>
                          </a:solidFill>
                          <a:effectLst/>
                        </a:rPr>
                        <a:t>Quezada, Eva E       Rm: 103</a:t>
                      </a:r>
                      <a:endParaRPr lang="en-US" sz="1100" b="1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06103G05023-106 DP Language B - Spanish  (Day ALL (M-T-F), WHITE (Even - </a:t>
                      </a:r>
                      <a:r>
                        <a:rPr lang="en-US" sz="1100" b="1" dirty="0" err="1">
                          <a:solidFill>
                            <a:srgbClr val="00B050"/>
                          </a:solidFill>
                          <a:effectLst/>
                        </a:rPr>
                        <a:t>Thur</a:t>
                      </a: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))</a:t>
                      </a:r>
                      <a:b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</a:b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Quezada, Eva E       </a:t>
                      </a:r>
                      <a:r>
                        <a:rPr lang="en-US" sz="1100" b="1" dirty="0" err="1">
                          <a:solidFill>
                            <a:srgbClr val="00B050"/>
                          </a:solidFill>
                          <a:effectLst/>
                        </a:rPr>
                        <a:t>Rm</a:t>
                      </a: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: 103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</a:tr>
              <a:tr h="4007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07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99805H05014-108 IB Theater Arts</a:t>
                      </a:r>
                      <a:b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</a:b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LaBelle       </a:t>
                      </a:r>
                      <a:r>
                        <a:rPr lang="en-US" sz="1100" b="1" dirty="0" err="1">
                          <a:solidFill>
                            <a:srgbClr val="00B050"/>
                          </a:solidFill>
                          <a:effectLst/>
                        </a:rPr>
                        <a:t>Rm</a:t>
                      </a: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: Drama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99805H05024-208 IB Theater Arts</a:t>
                      </a:r>
                      <a:b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</a:b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LaBelle       </a:t>
                      </a:r>
                      <a:r>
                        <a:rPr lang="en-US" sz="1100" b="1" dirty="0" err="1">
                          <a:solidFill>
                            <a:srgbClr val="00B050"/>
                          </a:solidFill>
                          <a:effectLst/>
                        </a:rPr>
                        <a:t>Rm</a:t>
                      </a: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: Drama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33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are our strengths as a school?</a:t>
            </a:r>
          </a:p>
          <a:p>
            <a:r>
              <a:rPr lang="en-US" sz="2400" dirty="0" smtClean="0"/>
              <a:t>What are our needs?</a:t>
            </a:r>
          </a:p>
          <a:p>
            <a:r>
              <a:rPr lang="en-US" sz="2400" dirty="0" smtClean="0"/>
              <a:t>Who is our support?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861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224965" y="1238391"/>
            <a:ext cx="7461838" cy="699592"/>
          </a:xfrm>
        </p:spPr>
        <p:txBody>
          <a:bodyPr/>
          <a:lstStyle/>
          <a:p>
            <a:r>
              <a:rPr lang="en-US" noProof="0" dirty="0" smtClean="0"/>
              <a:t>The Reflective Project</a:t>
            </a:r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498" y="6294402"/>
            <a:ext cx="1834386" cy="549950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091822" y="1838958"/>
            <a:ext cx="8052178" cy="486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74340" indent="-37434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Font typeface="Arial" pitchFamily="34" charset="0"/>
              <a:buChar char="•"/>
              <a:defRPr sz="2700">
                <a:solidFill>
                  <a:srgbClr val="004B8D"/>
                </a:solidFill>
                <a:latin typeface="Myriad Pro" pitchFamily="34" charset="0"/>
                <a:ea typeface="+mn-ea"/>
                <a:cs typeface="+mn-cs"/>
              </a:defRPr>
            </a:lvl1pPr>
            <a:lvl2pPr marL="757944" indent="-37897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Font typeface="Arial" pitchFamily="34" charset="0"/>
              <a:buChar char="•"/>
              <a:defRPr lang="nl-NL" sz="2300" dirty="0" smtClean="0">
                <a:solidFill>
                  <a:srgbClr val="004B8D"/>
                </a:solidFill>
                <a:latin typeface="+mn-lt"/>
              </a:defRPr>
            </a:lvl2pPr>
            <a:lvl3pPr marL="762050" indent="372669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buFont typeface="Arial" pitchFamily="34" charset="0"/>
              <a:buChar char="•"/>
              <a:defRPr sz="1900">
                <a:solidFill>
                  <a:srgbClr val="004B8D"/>
                </a:solidFill>
                <a:latin typeface="Arial" pitchFamily="34" charset="0"/>
                <a:cs typeface="Arial" pitchFamily="34" charset="0"/>
              </a:defRPr>
            </a:lvl3pPr>
            <a:lvl4pPr marL="2530138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defRPr sz="1700">
                <a:solidFill>
                  <a:schemeClr val="tx1"/>
                </a:solidFill>
                <a:latin typeface="+mj-lt"/>
              </a:defRPr>
            </a:lvl4pPr>
            <a:lvl5pPr marL="265046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5pPr>
            <a:lvl6pPr marL="1136916" indent="-378972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4B8D"/>
              </a:buClr>
              <a:buSzPct val="100000"/>
              <a:buFont typeface="Arial" pitchFamily="34" charset="0"/>
              <a:buChar char="•"/>
              <a:defRPr lang="en-GB" sz="1900" dirty="0" smtClean="0">
                <a:solidFill>
                  <a:srgbClr val="004B8D"/>
                </a:solidFill>
                <a:latin typeface="+mn-lt"/>
              </a:defRPr>
            </a:lvl6pPr>
            <a:lvl7pPr marL="36130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7pPr>
            <a:lvl8pPr marL="409434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8pPr>
            <a:lvl9pPr marL="45756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9pPr>
          </a:lstStyle>
          <a:p>
            <a:r>
              <a:rPr lang="en-US" sz="2200" dirty="0"/>
              <a:t>Establish Community Connections for job shadow/internships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Identify issues that occur in those settings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Identify ethical questions surrounding those issues</a:t>
            </a:r>
          </a:p>
          <a:p>
            <a:pPr>
              <a:spcAft>
                <a:spcPts val="0"/>
              </a:spcAft>
            </a:pPr>
            <a:r>
              <a:rPr lang="en-US" sz="2200" dirty="0"/>
              <a:t>Provide in-school support system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Identify and train RP Coordinators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Develop 2-year timeline with designated intermediate checkpoints</a:t>
            </a:r>
          </a:p>
          <a:p>
            <a:r>
              <a:rPr lang="en-US" sz="2200" dirty="0"/>
              <a:t>Develop an IB CP Core class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Meets 30 minutes per day, 5 days per week for 2 </a:t>
            </a:r>
            <a:r>
              <a:rPr lang="en-US" sz="2000" dirty="0" smtClean="0"/>
              <a:t>split 		      	    semesters</a:t>
            </a:r>
            <a:endParaRPr lang="en-US" sz="2000" dirty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Supports RP, Language Development and Service Learning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“Sandwiched” around 2 semester PPS course</a:t>
            </a:r>
          </a:p>
        </p:txBody>
      </p:sp>
    </p:spTree>
    <p:extLst>
      <p:ext uri="{BB962C8B-B14F-4D97-AF65-F5344CB8AC3E}">
        <p14:creationId xmlns:p14="http://schemas.microsoft.com/office/powerpoint/2010/main" val="256309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224965" y="1238391"/>
            <a:ext cx="7461838" cy="699592"/>
          </a:xfrm>
        </p:spPr>
        <p:txBody>
          <a:bodyPr/>
          <a:lstStyle/>
          <a:p>
            <a:r>
              <a:rPr lang="en-US" dirty="0" smtClean="0"/>
              <a:t>The R</a:t>
            </a:r>
            <a:r>
              <a:rPr lang="en-US" noProof="0" dirty="0" err="1" smtClean="0"/>
              <a:t>eflective</a:t>
            </a:r>
            <a:r>
              <a:rPr lang="en-US" noProof="0" dirty="0" smtClean="0"/>
              <a:t> Project</a:t>
            </a:r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498" y="6294402"/>
            <a:ext cx="1834386" cy="549950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198879" y="1838958"/>
            <a:ext cx="7713110" cy="486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74340" indent="-37434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Font typeface="Arial" pitchFamily="34" charset="0"/>
              <a:buChar char="•"/>
              <a:defRPr sz="2700">
                <a:solidFill>
                  <a:srgbClr val="004B8D"/>
                </a:solidFill>
                <a:latin typeface="Myriad Pro" pitchFamily="34" charset="0"/>
                <a:ea typeface="+mn-ea"/>
                <a:cs typeface="+mn-cs"/>
              </a:defRPr>
            </a:lvl1pPr>
            <a:lvl2pPr marL="757944" indent="-37897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Font typeface="Arial" pitchFamily="34" charset="0"/>
              <a:buChar char="•"/>
              <a:defRPr lang="nl-NL" sz="2300" dirty="0" smtClean="0">
                <a:solidFill>
                  <a:srgbClr val="004B8D"/>
                </a:solidFill>
                <a:latin typeface="+mn-lt"/>
              </a:defRPr>
            </a:lvl2pPr>
            <a:lvl3pPr marL="762050" indent="372669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buFont typeface="Arial" pitchFamily="34" charset="0"/>
              <a:buChar char="•"/>
              <a:defRPr sz="1900">
                <a:solidFill>
                  <a:srgbClr val="004B8D"/>
                </a:solidFill>
                <a:latin typeface="Arial" pitchFamily="34" charset="0"/>
                <a:cs typeface="Arial" pitchFamily="34" charset="0"/>
              </a:defRPr>
            </a:lvl3pPr>
            <a:lvl4pPr marL="2530138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defRPr sz="1700">
                <a:solidFill>
                  <a:schemeClr val="tx1"/>
                </a:solidFill>
                <a:latin typeface="+mj-lt"/>
              </a:defRPr>
            </a:lvl4pPr>
            <a:lvl5pPr marL="265046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5pPr>
            <a:lvl6pPr marL="1136916" indent="-378972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4B8D"/>
              </a:buClr>
              <a:buSzPct val="100000"/>
              <a:buFont typeface="Arial" pitchFamily="34" charset="0"/>
              <a:buChar char="•"/>
              <a:defRPr lang="en-GB" sz="1900" dirty="0" smtClean="0">
                <a:solidFill>
                  <a:srgbClr val="004B8D"/>
                </a:solidFill>
                <a:latin typeface="+mn-lt"/>
              </a:defRPr>
            </a:lvl6pPr>
            <a:lvl7pPr marL="36130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7pPr>
            <a:lvl8pPr marL="409434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8pPr>
            <a:lvl9pPr marL="45756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400" dirty="0"/>
              <a:t>What makes it successful at AIHS?</a:t>
            </a:r>
          </a:p>
          <a:p>
            <a:pPr lvl="1"/>
            <a:r>
              <a:rPr lang="en-US" sz="2000" dirty="0"/>
              <a:t>Having the PPS/CP Core class-time is very helpful keeping students on track, providing for support and instruction in research and writing technical skills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Having a team allows us to access a wider range of experience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Revisions?</a:t>
            </a:r>
          </a:p>
          <a:p>
            <a:pPr lvl="1">
              <a:spcAft>
                <a:spcPts val="0"/>
              </a:spcAft>
            </a:pPr>
            <a:r>
              <a:rPr lang="en-US" sz="2000" dirty="0"/>
              <a:t>With multiple </a:t>
            </a:r>
            <a:r>
              <a:rPr lang="en-US" sz="2000" dirty="0" smtClean="0"/>
              <a:t>staff, </a:t>
            </a:r>
            <a:r>
              <a:rPr lang="en-US" sz="2000" dirty="0"/>
              <a:t>make sure responsibilities are clear from the start</a:t>
            </a:r>
          </a:p>
          <a:p>
            <a:pPr lvl="1">
              <a:spcAft>
                <a:spcPts val="0"/>
              </a:spcAft>
            </a:pPr>
            <a:r>
              <a:rPr lang="en-US" sz="2000" dirty="0"/>
              <a:t>More due dates for </a:t>
            </a:r>
            <a:r>
              <a:rPr lang="en-US" sz="2000" dirty="0" smtClean="0"/>
              <a:t>students – further divide process</a:t>
            </a:r>
            <a:endParaRPr lang="en-US" sz="2000" dirty="0"/>
          </a:p>
          <a:p>
            <a:pPr lvl="1">
              <a:spcAft>
                <a:spcPts val="600"/>
              </a:spcAft>
            </a:pPr>
            <a:r>
              <a:rPr lang="en-US" sz="2000" dirty="0"/>
              <a:t>Train supervisors sooner </a:t>
            </a:r>
          </a:p>
        </p:txBody>
      </p:sp>
    </p:spTree>
    <p:extLst>
      <p:ext uri="{BB962C8B-B14F-4D97-AF65-F5344CB8AC3E}">
        <p14:creationId xmlns:p14="http://schemas.microsoft.com/office/powerpoint/2010/main" val="182313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224965" y="1238391"/>
            <a:ext cx="7461838" cy="699592"/>
          </a:xfrm>
        </p:spPr>
        <p:txBody>
          <a:bodyPr/>
          <a:lstStyle/>
          <a:p>
            <a:r>
              <a:rPr lang="en-US" noProof="0" dirty="0" smtClean="0"/>
              <a:t>The Reflective Project</a:t>
            </a:r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498" y="6294402"/>
            <a:ext cx="1834386" cy="549950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198879" y="1838958"/>
            <a:ext cx="7713110" cy="486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74340" indent="-37434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Font typeface="Arial" pitchFamily="34" charset="0"/>
              <a:buChar char="•"/>
              <a:defRPr sz="2700">
                <a:solidFill>
                  <a:srgbClr val="004B8D"/>
                </a:solidFill>
                <a:latin typeface="Myriad Pro" pitchFamily="34" charset="0"/>
                <a:ea typeface="+mn-ea"/>
                <a:cs typeface="+mn-cs"/>
              </a:defRPr>
            </a:lvl1pPr>
            <a:lvl2pPr marL="757944" indent="-37897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Font typeface="Arial" pitchFamily="34" charset="0"/>
              <a:buChar char="•"/>
              <a:defRPr lang="nl-NL" sz="2300" dirty="0" smtClean="0">
                <a:solidFill>
                  <a:srgbClr val="004B8D"/>
                </a:solidFill>
                <a:latin typeface="+mn-lt"/>
              </a:defRPr>
            </a:lvl2pPr>
            <a:lvl3pPr marL="762050" indent="372669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buFont typeface="Arial" pitchFamily="34" charset="0"/>
              <a:buChar char="•"/>
              <a:defRPr sz="1900">
                <a:solidFill>
                  <a:srgbClr val="004B8D"/>
                </a:solidFill>
                <a:latin typeface="Arial" pitchFamily="34" charset="0"/>
                <a:cs typeface="Arial" pitchFamily="34" charset="0"/>
              </a:defRPr>
            </a:lvl3pPr>
            <a:lvl4pPr marL="2530138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defRPr sz="1700">
                <a:solidFill>
                  <a:schemeClr val="tx1"/>
                </a:solidFill>
                <a:latin typeface="+mj-lt"/>
              </a:defRPr>
            </a:lvl4pPr>
            <a:lvl5pPr marL="265046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5pPr>
            <a:lvl6pPr marL="1136916" indent="-378972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4B8D"/>
              </a:buClr>
              <a:buSzPct val="100000"/>
              <a:buFont typeface="Arial" pitchFamily="34" charset="0"/>
              <a:buChar char="•"/>
              <a:defRPr lang="en-GB" sz="1900" dirty="0" smtClean="0">
                <a:solidFill>
                  <a:srgbClr val="004B8D"/>
                </a:solidFill>
                <a:latin typeface="+mn-lt"/>
              </a:defRPr>
            </a:lvl6pPr>
            <a:lvl7pPr marL="36130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7pPr>
            <a:lvl8pPr marL="409434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8pPr>
            <a:lvl9pPr marL="45756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200" dirty="0"/>
              <a:t>What to Watch Out for: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Students need their research questions checked before they begin research</a:t>
            </a:r>
          </a:p>
          <a:p>
            <a:pPr lvl="2">
              <a:spcBef>
                <a:spcPts val="0"/>
              </a:spcBef>
            </a:pPr>
            <a:r>
              <a:rPr lang="en-US" sz="2000" dirty="0"/>
              <a:t>What is your root question?</a:t>
            </a:r>
          </a:p>
          <a:p>
            <a:pPr lvl="2">
              <a:spcBef>
                <a:spcPts val="0"/>
              </a:spcBef>
            </a:pPr>
            <a:r>
              <a:rPr lang="en-US" sz="2000" dirty="0"/>
              <a:t>Is it an ethical issue?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Are there multiple perspectives?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Difficulty finding information</a:t>
            </a:r>
          </a:p>
          <a:p>
            <a:pPr lvl="2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r>
              <a:rPr lang="en-US" sz="2200" dirty="0"/>
              <a:t>Favorite Part of RP?</a:t>
            </a:r>
          </a:p>
          <a:p>
            <a:pPr lvl="1"/>
            <a:r>
              <a:rPr lang="en-US" sz="2000" dirty="0"/>
              <a:t>Seeing students be open-minded as they wrestle with difficult topics</a:t>
            </a:r>
          </a:p>
          <a:p>
            <a:pPr lvl="1"/>
            <a:r>
              <a:rPr lang="en-US" sz="2000" dirty="0"/>
              <a:t>The emphasis the RP puts on 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106977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224965" y="1238391"/>
            <a:ext cx="7461838" cy="699592"/>
          </a:xfrm>
        </p:spPr>
        <p:txBody>
          <a:bodyPr/>
          <a:lstStyle/>
          <a:p>
            <a:r>
              <a:rPr lang="en-US" noProof="0" dirty="0" smtClean="0"/>
              <a:t>Personal and Professional Skills</a:t>
            </a:r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498" y="6294402"/>
            <a:ext cx="1834386" cy="549950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198879" y="1838958"/>
            <a:ext cx="7713110" cy="486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74340" indent="-37434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Font typeface="Arial" pitchFamily="34" charset="0"/>
              <a:buChar char="•"/>
              <a:defRPr sz="2700">
                <a:solidFill>
                  <a:srgbClr val="004B8D"/>
                </a:solidFill>
                <a:latin typeface="Myriad Pro" pitchFamily="34" charset="0"/>
                <a:ea typeface="+mn-ea"/>
                <a:cs typeface="+mn-cs"/>
              </a:defRPr>
            </a:lvl1pPr>
            <a:lvl2pPr marL="757944" indent="-37897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Font typeface="Arial" pitchFamily="34" charset="0"/>
              <a:buChar char="•"/>
              <a:defRPr lang="nl-NL" sz="2300" dirty="0" smtClean="0">
                <a:solidFill>
                  <a:srgbClr val="004B8D"/>
                </a:solidFill>
                <a:latin typeface="+mn-lt"/>
              </a:defRPr>
            </a:lvl2pPr>
            <a:lvl3pPr marL="762050" indent="372669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buFont typeface="Arial" pitchFamily="34" charset="0"/>
              <a:buChar char="•"/>
              <a:defRPr sz="1900">
                <a:solidFill>
                  <a:srgbClr val="004B8D"/>
                </a:solidFill>
                <a:latin typeface="Arial" pitchFamily="34" charset="0"/>
                <a:cs typeface="Arial" pitchFamily="34" charset="0"/>
              </a:defRPr>
            </a:lvl3pPr>
            <a:lvl4pPr marL="2530138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defRPr sz="1700">
                <a:solidFill>
                  <a:schemeClr val="tx1"/>
                </a:solidFill>
                <a:latin typeface="+mj-lt"/>
              </a:defRPr>
            </a:lvl4pPr>
            <a:lvl5pPr marL="265046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5pPr>
            <a:lvl6pPr marL="1136916" indent="-378972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4B8D"/>
              </a:buClr>
              <a:buSzPct val="100000"/>
              <a:buFont typeface="Arial" pitchFamily="34" charset="0"/>
              <a:buChar char="•"/>
              <a:defRPr lang="en-GB" sz="1900" dirty="0" smtClean="0">
                <a:solidFill>
                  <a:srgbClr val="004B8D"/>
                </a:solidFill>
                <a:latin typeface="+mn-lt"/>
              </a:defRPr>
            </a:lvl6pPr>
            <a:lvl7pPr marL="36130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7pPr>
            <a:lvl8pPr marL="409434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8pPr>
            <a:lvl9pPr marL="45756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200" dirty="0"/>
              <a:t>2 semester split year format</a:t>
            </a:r>
          </a:p>
          <a:p>
            <a:pPr>
              <a:spcAft>
                <a:spcPts val="600"/>
              </a:spcAft>
            </a:pPr>
            <a:r>
              <a:rPr lang="en-US" sz="2200" dirty="0" smtClean="0"/>
              <a:t>Instructor has background in AtL in PYP and MYP</a:t>
            </a:r>
          </a:p>
          <a:p>
            <a:pPr>
              <a:spcAft>
                <a:spcPts val="600"/>
              </a:spcAft>
            </a:pPr>
            <a:r>
              <a:rPr lang="en-US" sz="2200" dirty="0" smtClean="0"/>
              <a:t>Curriculum </a:t>
            </a:r>
            <a:r>
              <a:rPr lang="en-US" sz="2200" dirty="0"/>
              <a:t>developed in-house as outlined in the PPS </a:t>
            </a:r>
            <a:r>
              <a:rPr lang="en-US" sz="2200" dirty="0" smtClean="0"/>
              <a:t>Guide</a:t>
            </a:r>
          </a:p>
          <a:p>
            <a:pPr>
              <a:spcAft>
                <a:spcPts val="600"/>
              </a:spcAft>
            </a:pPr>
            <a:r>
              <a:rPr lang="en-US" sz="2200" dirty="0" smtClean="0"/>
              <a:t>CP </a:t>
            </a:r>
            <a:r>
              <a:rPr lang="en-US" sz="2200" dirty="0"/>
              <a:t>Core 1 and Core 2 classes bookend the PPS </a:t>
            </a:r>
            <a:r>
              <a:rPr lang="en-US" sz="2200" dirty="0" smtClean="0"/>
              <a:t>course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Supports students in all areas of the CP core</a:t>
            </a:r>
          </a:p>
          <a:p>
            <a:pPr lvl="2">
              <a:spcBef>
                <a:spcPts val="0"/>
              </a:spcBef>
            </a:pPr>
            <a:r>
              <a:rPr lang="en-US" sz="1800" dirty="0" smtClean="0"/>
              <a:t>Cross </a:t>
            </a:r>
            <a:r>
              <a:rPr lang="en-US" sz="1800" dirty="0"/>
              <a:t>curricular planning </a:t>
            </a:r>
            <a:r>
              <a:rPr lang="en-US" sz="1800" dirty="0" smtClean="0"/>
              <a:t>provides support </a:t>
            </a:r>
            <a:r>
              <a:rPr lang="en-US" sz="1800" dirty="0"/>
              <a:t>without </a:t>
            </a:r>
            <a:r>
              <a:rPr lang="en-US" sz="1800" dirty="0" smtClean="0"/>
              <a:t>significant   </a:t>
            </a:r>
          </a:p>
          <a:p>
            <a:pPr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duplication           </a:t>
            </a:r>
          </a:p>
          <a:p>
            <a:pPr>
              <a:spcAft>
                <a:spcPts val="600"/>
              </a:spcAft>
            </a:pPr>
            <a:r>
              <a:rPr lang="en-US" sz="2200" dirty="0" smtClean="0"/>
              <a:t>Application </a:t>
            </a:r>
            <a:r>
              <a:rPr lang="en-US" sz="2200" dirty="0"/>
              <a:t>of content and concepts based on </a:t>
            </a:r>
            <a:r>
              <a:rPr lang="en-US" sz="2200" dirty="0" smtClean="0"/>
              <a:t>field/professional expectations</a:t>
            </a:r>
            <a:endParaRPr lang="en-US" sz="2200" dirty="0"/>
          </a:p>
          <a:p>
            <a:r>
              <a:rPr lang="en-US" sz="2200" dirty="0"/>
              <a:t>Significant time spent on addressing the areas of ethics </a:t>
            </a:r>
            <a:r>
              <a:rPr lang="en-US" sz="2200" dirty="0" smtClean="0"/>
              <a:t>    and </a:t>
            </a:r>
            <a:r>
              <a:rPr lang="en-US" sz="2200" dirty="0"/>
              <a:t>cultural awareness as they apply to career fields</a:t>
            </a:r>
          </a:p>
        </p:txBody>
      </p:sp>
    </p:spTree>
    <p:extLst>
      <p:ext uri="{BB962C8B-B14F-4D97-AF65-F5344CB8AC3E}">
        <p14:creationId xmlns:p14="http://schemas.microsoft.com/office/powerpoint/2010/main" val="230249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540327" y="3203573"/>
            <a:ext cx="8211787" cy="1341132"/>
          </a:xfrm>
        </p:spPr>
        <p:txBody>
          <a:bodyPr/>
          <a:lstStyle/>
          <a:p>
            <a:r>
              <a:rPr lang="en-US" noProof="0" dirty="0" smtClean="0"/>
              <a:t>Building the CP</a:t>
            </a:r>
            <a:br>
              <a:rPr lang="en-US" noProof="0" dirty="0" smtClean="0"/>
            </a:br>
            <a:r>
              <a:rPr lang="en-US" dirty="0" smtClean="0"/>
              <a:t>From the Ground Up</a:t>
            </a:r>
            <a:endParaRPr lang="en-US" noProof="0" dirty="0"/>
          </a:p>
        </p:txBody>
      </p:sp>
      <p:sp>
        <p:nvSpPr>
          <p:cNvPr id="5" name="Subtitel 4"/>
          <p:cNvSpPr>
            <a:spLocks noGrp="1"/>
          </p:cNvSpPr>
          <p:nvPr>
            <p:ph type="subTitle" idx="1"/>
          </p:nvPr>
        </p:nvSpPr>
        <p:spPr>
          <a:xfrm>
            <a:off x="540327" y="4573766"/>
            <a:ext cx="8211787" cy="872062"/>
          </a:xfrm>
        </p:spPr>
        <p:txBody>
          <a:bodyPr/>
          <a:lstStyle/>
          <a:p>
            <a:r>
              <a:rPr lang="nl-NL" dirty="0" smtClean="0"/>
              <a:t>Alameda International Junior/Senior High School</a:t>
            </a:r>
          </a:p>
          <a:p>
            <a:r>
              <a:rPr lang="nl-NL" dirty="0" smtClean="0"/>
              <a:t>Susie VanScoyk – Principal</a:t>
            </a:r>
          </a:p>
          <a:p>
            <a:r>
              <a:rPr lang="nl-NL" dirty="0" smtClean="0"/>
              <a:t>Steve Houwen – IBCP Coordinator</a:t>
            </a:r>
            <a:endParaRPr lang="nl-N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1" y="6188020"/>
            <a:ext cx="2189225" cy="656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224965" y="1238391"/>
            <a:ext cx="7461838" cy="699592"/>
          </a:xfrm>
        </p:spPr>
        <p:txBody>
          <a:bodyPr/>
          <a:lstStyle/>
          <a:p>
            <a:r>
              <a:rPr lang="en-US" noProof="0" dirty="0" smtClean="0"/>
              <a:t>Personal and Professional Skills</a:t>
            </a:r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498" y="6294402"/>
            <a:ext cx="1834386" cy="549950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198879" y="1838958"/>
            <a:ext cx="7713110" cy="486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74340" indent="-37434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Font typeface="Arial" pitchFamily="34" charset="0"/>
              <a:buChar char="•"/>
              <a:defRPr sz="2700">
                <a:solidFill>
                  <a:srgbClr val="004B8D"/>
                </a:solidFill>
                <a:latin typeface="Myriad Pro" pitchFamily="34" charset="0"/>
                <a:ea typeface="+mn-ea"/>
                <a:cs typeface="+mn-cs"/>
              </a:defRPr>
            </a:lvl1pPr>
            <a:lvl2pPr marL="757944" indent="-37897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Font typeface="Arial" pitchFamily="34" charset="0"/>
              <a:buChar char="•"/>
              <a:defRPr lang="nl-NL" sz="2300" dirty="0" smtClean="0">
                <a:solidFill>
                  <a:srgbClr val="004B8D"/>
                </a:solidFill>
                <a:latin typeface="+mn-lt"/>
              </a:defRPr>
            </a:lvl2pPr>
            <a:lvl3pPr marL="762050" indent="372669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buFont typeface="Arial" pitchFamily="34" charset="0"/>
              <a:buChar char="•"/>
              <a:defRPr sz="1900">
                <a:solidFill>
                  <a:srgbClr val="004B8D"/>
                </a:solidFill>
                <a:latin typeface="Arial" pitchFamily="34" charset="0"/>
                <a:cs typeface="Arial" pitchFamily="34" charset="0"/>
              </a:defRPr>
            </a:lvl3pPr>
            <a:lvl4pPr marL="2530138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defRPr sz="1700">
                <a:solidFill>
                  <a:schemeClr val="tx1"/>
                </a:solidFill>
                <a:latin typeface="+mj-lt"/>
              </a:defRPr>
            </a:lvl4pPr>
            <a:lvl5pPr marL="265046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5pPr>
            <a:lvl6pPr marL="1136916" indent="-378972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4B8D"/>
              </a:buClr>
              <a:buSzPct val="100000"/>
              <a:buFont typeface="Arial" pitchFamily="34" charset="0"/>
              <a:buChar char="•"/>
              <a:defRPr lang="en-GB" sz="1900" dirty="0" smtClean="0">
                <a:solidFill>
                  <a:srgbClr val="004B8D"/>
                </a:solidFill>
                <a:latin typeface="+mn-lt"/>
              </a:defRPr>
            </a:lvl6pPr>
            <a:lvl7pPr marL="36130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7pPr>
            <a:lvl8pPr marL="409434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8pPr>
            <a:lvl9pPr marL="45756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200" dirty="0"/>
              <a:t>What makes it successful at AIHS?</a:t>
            </a:r>
          </a:p>
          <a:p>
            <a:pPr lvl="1"/>
            <a:r>
              <a:rPr lang="en-US" sz="2000" dirty="0" smtClean="0"/>
              <a:t>Built a strong culture of support – ethical discussions are personal</a:t>
            </a:r>
            <a:endParaRPr lang="en-US" sz="2000" dirty="0"/>
          </a:p>
          <a:p>
            <a:pPr lvl="1"/>
            <a:r>
              <a:rPr lang="en-US" sz="2000" dirty="0"/>
              <a:t>Teaches the thinking needed to do the </a:t>
            </a:r>
            <a:r>
              <a:rPr lang="en-US" sz="2000" dirty="0" smtClean="0"/>
              <a:t>RP</a:t>
            </a:r>
          </a:p>
          <a:p>
            <a:pPr lvl="1"/>
            <a:r>
              <a:rPr lang="en-US" sz="2000" dirty="0" smtClean="0"/>
              <a:t>The guide is the sandbox – you decide what “toys” to bring in</a:t>
            </a:r>
          </a:p>
          <a:p>
            <a:pPr lvl="2"/>
            <a:r>
              <a:rPr lang="en-US" sz="1800" dirty="0" smtClean="0"/>
              <a:t>Target the needs of the student</a:t>
            </a:r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en-US" sz="1800" dirty="0" smtClean="0"/>
              <a:t>Drive the units/activities back to the career field</a:t>
            </a:r>
            <a:endParaRPr lang="en-US" sz="2200" dirty="0"/>
          </a:p>
          <a:p>
            <a:pPr>
              <a:spcAft>
                <a:spcPts val="600"/>
              </a:spcAft>
            </a:pPr>
            <a:r>
              <a:rPr lang="en-US" sz="2200" dirty="0"/>
              <a:t>Revision?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Have students do inquiry into what employers are </a:t>
            </a:r>
            <a:r>
              <a:rPr lang="en-US" sz="2000" dirty="0" smtClean="0"/>
              <a:t>looking    for </a:t>
            </a:r>
            <a:r>
              <a:rPr lang="en-US" sz="2000" dirty="0"/>
              <a:t>and structure both the </a:t>
            </a:r>
            <a:r>
              <a:rPr lang="en-US" sz="2000" dirty="0" smtClean="0"/>
              <a:t>units and </a:t>
            </a:r>
            <a:r>
              <a:rPr lang="en-US" sz="2000" dirty="0" err="1" smtClean="0"/>
              <a:t>gradebook</a:t>
            </a:r>
            <a:r>
              <a:rPr lang="en-US" sz="2000" dirty="0" smtClean="0"/>
              <a:t> </a:t>
            </a:r>
            <a:r>
              <a:rPr lang="en-US" sz="2000" dirty="0"/>
              <a:t>around that</a:t>
            </a:r>
          </a:p>
          <a:p>
            <a:pPr lvl="1"/>
            <a:r>
              <a:rPr lang="en-US" sz="2000" dirty="0"/>
              <a:t>Be more explicit in helping students to see how they can be practicing those expectations while in high school</a:t>
            </a:r>
          </a:p>
        </p:txBody>
      </p:sp>
    </p:spTree>
    <p:extLst>
      <p:ext uri="{BB962C8B-B14F-4D97-AF65-F5344CB8AC3E}">
        <p14:creationId xmlns:p14="http://schemas.microsoft.com/office/powerpoint/2010/main" val="137238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224965" y="1238391"/>
            <a:ext cx="7461838" cy="699592"/>
          </a:xfrm>
        </p:spPr>
        <p:txBody>
          <a:bodyPr/>
          <a:lstStyle/>
          <a:p>
            <a:r>
              <a:rPr lang="en-US" noProof="0" dirty="0" smtClean="0"/>
              <a:t>Personal and Professional Skills</a:t>
            </a:r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498" y="6294402"/>
            <a:ext cx="1834386" cy="549950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198879" y="1838958"/>
            <a:ext cx="7713110" cy="486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74340" indent="-37434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Font typeface="Arial" pitchFamily="34" charset="0"/>
              <a:buChar char="•"/>
              <a:defRPr sz="2700">
                <a:solidFill>
                  <a:srgbClr val="004B8D"/>
                </a:solidFill>
                <a:latin typeface="Myriad Pro" pitchFamily="34" charset="0"/>
                <a:ea typeface="+mn-ea"/>
                <a:cs typeface="+mn-cs"/>
              </a:defRPr>
            </a:lvl1pPr>
            <a:lvl2pPr marL="757944" indent="-37897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Font typeface="Arial" pitchFamily="34" charset="0"/>
              <a:buChar char="•"/>
              <a:defRPr lang="nl-NL" sz="2300" dirty="0" smtClean="0">
                <a:solidFill>
                  <a:srgbClr val="004B8D"/>
                </a:solidFill>
                <a:latin typeface="+mn-lt"/>
              </a:defRPr>
            </a:lvl2pPr>
            <a:lvl3pPr marL="762050" indent="372669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buFont typeface="Arial" pitchFamily="34" charset="0"/>
              <a:buChar char="•"/>
              <a:defRPr sz="1900">
                <a:solidFill>
                  <a:srgbClr val="004B8D"/>
                </a:solidFill>
                <a:latin typeface="Arial" pitchFamily="34" charset="0"/>
                <a:cs typeface="Arial" pitchFamily="34" charset="0"/>
              </a:defRPr>
            </a:lvl3pPr>
            <a:lvl4pPr marL="2530138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defRPr sz="1700">
                <a:solidFill>
                  <a:schemeClr val="tx1"/>
                </a:solidFill>
                <a:latin typeface="+mj-lt"/>
              </a:defRPr>
            </a:lvl4pPr>
            <a:lvl5pPr marL="265046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5pPr>
            <a:lvl6pPr marL="1136916" indent="-378972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4B8D"/>
              </a:buClr>
              <a:buSzPct val="100000"/>
              <a:buFont typeface="Arial" pitchFamily="34" charset="0"/>
              <a:buChar char="•"/>
              <a:defRPr lang="en-GB" sz="1900" dirty="0" smtClean="0">
                <a:solidFill>
                  <a:srgbClr val="004B8D"/>
                </a:solidFill>
                <a:latin typeface="+mn-lt"/>
              </a:defRPr>
            </a:lvl6pPr>
            <a:lvl7pPr marL="36130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7pPr>
            <a:lvl8pPr marL="409434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8pPr>
            <a:lvl9pPr marL="45756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200" dirty="0"/>
              <a:t>What to Watch Out for:</a:t>
            </a:r>
          </a:p>
          <a:p>
            <a:pPr lvl="1"/>
            <a:r>
              <a:rPr lang="en-US" sz="2000" dirty="0"/>
              <a:t>Since there are no specified Internal or </a:t>
            </a:r>
            <a:r>
              <a:rPr lang="en-US" sz="2000" dirty="0" smtClean="0"/>
              <a:t>External </a:t>
            </a:r>
            <a:r>
              <a:rPr lang="en-US" sz="2000" dirty="0"/>
              <a:t>A</a:t>
            </a:r>
            <a:r>
              <a:rPr lang="en-US" sz="2000" dirty="0" smtClean="0"/>
              <a:t>ssessments </a:t>
            </a:r>
            <a:r>
              <a:rPr lang="en-US" sz="2000" dirty="0"/>
              <a:t>or moderation, a very clear message needs to be sent about how course grade and success in the course are not necessarily the same thing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Perhaps build in “performance reviews” associated with identified employer expectations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Favorite Part of PPS:</a:t>
            </a:r>
          </a:p>
          <a:p>
            <a:pPr lvl="1">
              <a:spcAft>
                <a:spcPts val="0"/>
              </a:spcAft>
            </a:pPr>
            <a:r>
              <a:rPr lang="en-US" sz="2000" dirty="0"/>
              <a:t>No IAs or EAs! </a:t>
            </a:r>
          </a:p>
          <a:p>
            <a:pPr lvl="1">
              <a:spcAft>
                <a:spcPts val="0"/>
              </a:spcAft>
            </a:pPr>
            <a:r>
              <a:rPr lang="en-US" sz="2000" dirty="0"/>
              <a:t>Interesting to learn about career </a:t>
            </a:r>
            <a:r>
              <a:rPr lang="en-US" sz="2000" dirty="0" smtClean="0"/>
              <a:t>                                        fields </a:t>
            </a:r>
            <a:r>
              <a:rPr lang="en-US" sz="2000" dirty="0"/>
              <a:t>and </a:t>
            </a:r>
            <a:r>
              <a:rPr lang="en-US" sz="2000" dirty="0" smtClean="0"/>
              <a:t>their ethical dilemmas.</a:t>
            </a:r>
            <a:endParaRPr lang="en-US" sz="2000" dirty="0"/>
          </a:p>
          <a:p>
            <a:pPr lvl="1">
              <a:spcAft>
                <a:spcPts val="0"/>
              </a:spcAft>
            </a:pPr>
            <a:r>
              <a:rPr lang="en-US" sz="2000" dirty="0"/>
              <a:t>Reading and discussing some of the texts is fascinating!</a:t>
            </a:r>
          </a:p>
        </p:txBody>
      </p:sp>
    </p:spTree>
    <p:extLst>
      <p:ext uri="{BB962C8B-B14F-4D97-AF65-F5344CB8AC3E}">
        <p14:creationId xmlns:p14="http://schemas.microsoft.com/office/powerpoint/2010/main" val="284654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224965" y="1238391"/>
            <a:ext cx="7461838" cy="699592"/>
          </a:xfrm>
        </p:spPr>
        <p:txBody>
          <a:bodyPr/>
          <a:lstStyle/>
          <a:p>
            <a:r>
              <a:rPr lang="en-US" noProof="0" dirty="0" smtClean="0"/>
              <a:t>Language Development</a:t>
            </a:r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498" y="6294402"/>
            <a:ext cx="1834386" cy="549950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198879" y="1838958"/>
            <a:ext cx="7713110" cy="486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74340" indent="-37434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Font typeface="Arial" pitchFamily="34" charset="0"/>
              <a:buChar char="•"/>
              <a:defRPr sz="2700">
                <a:solidFill>
                  <a:srgbClr val="004B8D"/>
                </a:solidFill>
                <a:latin typeface="Myriad Pro" pitchFamily="34" charset="0"/>
                <a:ea typeface="+mn-ea"/>
                <a:cs typeface="+mn-cs"/>
              </a:defRPr>
            </a:lvl1pPr>
            <a:lvl2pPr marL="757944" indent="-37897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Font typeface="Arial" pitchFamily="34" charset="0"/>
              <a:buChar char="•"/>
              <a:defRPr lang="nl-NL" sz="2300" dirty="0" smtClean="0">
                <a:solidFill>
                  <a:srgbClr val="004B8D"/>
                </a:solidFill>
                <a:latin typeface="+mn-lt"/>
              </a:defRPr>
            </a:lvl2pPr>
            <a:lvl3pPr marL="762050" indent="372669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buFont typeface="Arial" pitchFamily="34" charset="0"/>
              <a:buChar char="•"/>
              <a:defRPr sz="1900">
                <a:solidFill>
                  <a:srgbClr val="004B8D"/>
                </a:solidFill>
                <a:latin typeface="Arial" pitchFamily="34" charset="0"/>
                <a:cs typeface="Arial" pitchFamily="34" charset="0"/>
              </a:defRPr>
            </a:lvl3pPr>
            <a:lvl4pPr marL="2530138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defRPr sz="1700">
                <a:solidFill>
                  <a:schemeClr val="tx1"/>
                </a:solidFill>
                <a:latin typeface="+mj-lt"/>
              </a:defRPr>
            </a:lvl4pPr>
            <a:lvl5pPr marL="265046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5pPr>
            <a:lvl6pPr marL="1136916" indent="-378972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4B8D"/>
              </a:buClr>
              <a:buSzPct val="100000"/>
              <a:buFont typeface="Arial" pitchFamily="34" charset="0"/>
              <a:buChar char="•"/>
              <a:defRPr lang="en-GB" sz="1900" dirty="0" smtClean="0">
                <a:solidFill>
                  <a:srgbClr val="004B8D"/>
                </a:solidFill>
                <a:latin typeface="+mn-lt"/>
              </a:defRPr>
            </a:lvl6pPr>
            <a:lvl7pPr marL="36130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7pPr>
            <a:lvl8pPr marL="409434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8pPr>
            <a:lvl9pPr marL="45756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200" dirty="0"/>
              <a:t>Some base needs</a:t>
            </a:r>
          </a:p>
          <a:p>
            <a:pPr lvl="1"/>
            <a:r>
              <a:rPr lang="en-US" sz="2000" dirty="0"/>
              <a:t>Many students are bi-lingual, but may not be bi-literate</a:t>
            </a:r>
          </a:p>
          <a:p>
            <a:pPr lvl="1"/>
            <a:r>
              <a:rPr lang="en-US" sz="2000" dirty="0"/>
              <a:t>Career field language is a weakness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Multiple second languages are attempted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Some answers</a:t>
            </a:r>
          </a:p>
          <a:p>
            <a:pPr lvl="1"/>
            <a:r>
              <a:rPr lang="en-US" sz="2000" dirty="0"/>
              <a:t>Support is built in for health career students through the </a:t>
            </a:r>
            <a:r>
              <a:rPr lang="en-US" sz="2000" dirty="0" smtClean="0"/>
              <a:t>     Bi-lingual </a:t>
            </a:r>
            <a:r>
              <a:rPr lang="en-US" sz="2000" dirty="0"/>
              <a:t>Medical Terminology class</a:t>
            </a:r>
          </a:p>
          <a:p>
            <a:pPr lvl="1"/>
            <a:r>
              <a:rPr lang="en-US" sz="2000" dirty="0"/>
              <a:t>Additional support and portfolio development is addressed in the CP Core/PPS course alignment</a:t>
            </a:r>
          </a:p>
          <a:p>
            <a:pPr lvl="1"/>
            <a:r>
              <a:rPr lang="en-US" sz="2000" dirty="0"/>
              <a:t>Multiple language teachers assist </a:t>
            </a:r>
            <a:r>
              <a:rPr lang="en-US" sz="2000" dirty="0" smtClean="0"/>
              <a:t>students</a:t>
            </a:r>
          </a:p>
          <a:p>
            <a:pPr lvl="1"/>
            <a:r>
              <a:rPr lang="en-US" sz="2000" dirty="0" smtClean="0"/>
              <a:t>Students </a:t>
            </a:r>
            <a:r>
              <a:rPr lang="en-US" sz="2000" dirty="0"/>
              <a:t>are encouraged to practice language in the field </a:t>
            </a:r>
            <a:r>
              <a:rPr lang="en-US" sz="2000" dirty="0" smtClean="0"/>
              <a:t>through career-related </a:t>
            </a:r>
            <a:r>
              <a:rPr lang="en-US" sz="2000" dirty="0"/>
              <a:t>experiences and service learning</a:t>
            </a:r>
          </a:p>
          <a:p>
            <a:pPr marL="378972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Sz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417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224965" y="1238391"/>
            <a:ext cx="7461838" cy="699592"/>
          </a:xfrm>
        </p:spPr>
        <p:txBody>
          <a:bodyPr/>
          <a:lstStyle/>
          <a:p>
            <a:r>
              <a:rPr lang="en-US" dirty="0"/>
              <a:t>Language Development</a:t>
            </a:r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498" y="6294402"/>
            <a:ext cx="1834386" cy="549950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198879" y="1838958"/>
            <a:ext cx="7713110" cy="486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74340" indent="-37434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Font typeface="Arial" pitchFamily="34" charset="0"/>
              <a:buChar char="•"/>
              <a:defRPr sz="2700">
                <a:solidFill>
                  <a:srgbClr val="004B8D"/>
                </a:solidFill>
                <a:latin typeface="Myriad Pro" pitchFamily="34" charset="0"/>
                <a:ea typeface="+mn-ea"/>
                <a:cs typeface="+mn-cs"/>
              </a:defRPr>
            </a:lvl1pPr>
            <a:lvl2pPr marL="757944" indent="-37897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Font typeface="Arial" pitchFamily="34" charset="0"/>
              <a:buChar char="•"/>
              <a:defRPr lang="nl-NL" sz="2300" dirty="0" smtClean="0">
                <a:solidFill>
                  <a:srgbClr val="004B8D"/>
                </a:solidFill>
                <a:latin typeface="+mn-lt"/>
              </a:defRPr>
            </a:lvl2pPr>
            <a:lvl3pPr marL="762050" indent="372669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buFont typeface="Arial" pitchFamily="34" charset="0"/>
              <a:buChar char="•"/>
              <a:defRPr sz="1900">
                <a:solidFill>
                  <a:srgbClr val="004B8D"/>
                </a:solidFill>
                <a:latin typeface="Arial" pitchFamily="34" charset="0"/>
                <a:cs typeface="Arial" pitchFamily="34" charset="0"/>
              </a:defRPr>
            </a:lvl3pPr>
            <a:lvl4pPr marL="2530138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defRPr sz="1700">
                <a:solidFill>
                  <a:schemeClr val="tx1"/>
                </a:solidFill>
                <a:latin typeface="+mj-lt"/>
              </a:defRPr>
            </a:lvl4pPr>
            <a:lvl5pPr marL="265046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5pPr>
            <a:lvl6pPr marL="1136916" indent="-378972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4B8D"/>
              </a:buClr>
              <a:buSzPct val="100000"/>
              <a:buFont typeface="Arial" pitchFamily="34" charset="0"/>
              <a:buChar char="•"/>
              <a:defRPr lang="en-GB" sz="1900" dirty="0" smtClean="0">
                <a:solidFill>
                  <a:srgbClr val="004B8D"/>
                </a:solidFill>
                <a:latin typeface="+mn-lt"/>
              </a:defRPr>
            </a:lvl6pPr>
            <a:lvl7pPr marL="36130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7pPr>
            <a:lvl8pPr marL="409434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8pPr>
            <a:lvl9pPr marL="45756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200" dirty="0"/>
              <a:t>What makes it successful at AIHS?</a:t>
            </a:r>
          </a:p>
          <a:p>
            <a:pPr lvl="1"/>
            <a:r>
              <a:rPr lang="en-US" sz="2000" dirty="0"/>
              <a:t>Student choice with language portfolio and multiple language levels allow for a high level of differentiation</a:t>
            </a:r>
          </a:p>
          <a:p>
            <a:pPr lvl="1"/>
            <a:r>
              <a:rPr lang="en-US" sz="2000" dirty="0"/>
              <a:t>Support can be structured effectively through both years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Language B instructional staff, MYP and DP, is on board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Revisions?</a:t>
            </a:r>
          </a:p>
          <a:p>
            <a:pPr lvl="1"/>
            <a:r>
              <a:rPr lang="en-US" sz="2000" dirty="0"/>
              <a:t>Deeper integration with service learning in order for language development to gain relevance and applicability.</a:t>
            </a:r>
          </a:p>
          <a:p>
            <a:pPr lvl="1"/>
            <a:r>
              <a:rPr lang="en-US" sz="2000" dirty="0"/>
              <a:t>Provide native </a:t>
            </a:r>
            <a:r>
              <a:rPr lang="en-US" sz="2000" dirty="0" smtClean="0"/>
              <a:t>speakers                                                         for business partners </a:t>
            </a:r>
            <a:r>
              <a:rPr lang="en-US" sz="2000" dirty="0"/>
              <a:t>as part </a:t>
            </a:r>
            <a:r>
              <a:rPr lang="en-US" sz="2000" dirty="0" smtClean="0"/>
              <a:t>of                                  internship </a:t>
            </a:r>
            <a:r>
              <a:rPr lang="en-US" sz="2000" dirty="0"/>
              <a:t>opportunities</a:t>
            </a:r>
          </a:p>
        </p:txBody>
      </p:sp>
    </p:spTree>
    <p:extLst>
      <p:ext uri="{BB962C8B-B14F-4D97-AF65-F5344CB8AC3E}">
        <p14:creationId xmlns:p14="http://schemas.microsoft.com/office/powerpoint/2010/main" val="166692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224965" y="1238391"/>
            <a:ext cx="7461838" cy="699592"/>
          </a:xfrm>
        </p:spPr>
        <p:txBody>
          <a:bodyPr/>
          <a:lstStyle/>
          <a:p>
            <a:r>
              <a:rPr lang="en-US" dirty="0"/>
              <a:t>Language Development</a:t>
            </a:r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498" y="6294402"/>
            <a:ext cx="1834386" cy="549950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198879" y="1838958"/>
            <a:ext cx="7713110" cy="486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74340" indent="-37434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Font typeface="Arial" pitchFamily="34" charset="0"/>
              <a:buChar char="•"/>
              <a:defRPr sz="2700">
                <a:solidFill>
                  <a:srgbClr val="004B8D"/>
                </a:solidFill>
                <a:latin typeface="Myriad Pro" pitchFamily="34" charset="0"/>
                <a:ea typeface="+mn-ea"/>
                <a:cs typeface="+mn-cs"/>
              </a:defRPr>
            </a:lvl1pPr>
            <a:lvl2pPr marL="757944" indent="-37897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Font typeface="Arial" pitchFamily="34" charset="0"/>
              <a:buChar char="•"/>
              <a:defRPr lang="nl-NL" sz="2300" dirty="0" smtClean="0">
                <a:solidFill>
                  <a:srgbClr val="004B8D"/>
                </a:solidFill>
                <a:latin typeface="+mn-lt"/>
              </a:defRPr>
            </a:lvl2pPr>
            <a:lvl3pPr marL="762050" indent="372669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buFont typeface="Arial" pitchFamily="34" charset="0"/>
              <a:buChar char="•"/>
              <a:defRPr sz="1900">
                <a:solidFill>
                  <a:srgbClr val="004B8D"/>
                </a:solidFill>
                <a:latin typeface="Arial" pitchFamily="34" charset="0"/>
                <a:cs typeface="Arial" pitchFamily="34" charset="0"/>
              </a:defRPr>
            </a:lvl3pPr>
            <a:lvl4pPr marL="2530138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defRPr sz="1700">
                <a:solidFill>
                  <a:schemeClr val="tx1"/>
                </a:solidFill>
                <a:latin typeface="+mj-lt"/>
              </a:defRPr>
            </a:lvl4pPr>
            <a:lvl5pPr marL="265046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5pPr>
            <a:lvl6pPr marL="1136916" indent="-378972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4B8D"/>
              </a:buClr>
              <a:buSzPct val="100000"/>
              <a:buFont typeface="Arial" pitchFamily="34" charset="0"/>
              <a:buChar char="•"/>
              <a:defRPr lang="en-GB" sz="1900" dirty="0" smtClean="0">
                <a:solidFill>
                  <a:srgbClr val="004B8D"/>
                </a:solidFill>
                <a:latin typeface="+mn-lt"/>
              </a:defRPr>
            </a:lvl6pPr>
            <a:lvl7pPr marL="36130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7pPr>
            <a:lvl8pPr marL="409434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8pPr>
            <a:lvl9pPr marL="45756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200" dirty="0"/>
              <a:t>What to Watch Out for:</a:t>
            </a:r>
          </a:p>
          <a:p>
            <a:pPr lvl="1"/>
            <a:r>
              <a:rPr lang="en-US" sz="2000" dirty="0"/>
              <a:t>Provide sufficient support structures over the 2 </a:t>
            </a:r>
            <a:r>
              <a:rPr lang="en-US" sz="2000" dirty="0" smtClean="0"/>
              <a:t>years</a:t>
            </a:r>
          </a:p>
          <a:p>
            <a:pPr lvl="1"/>
            <a:r>
              <a:rPr lang="en-US" sz="2000" dirty="0" smtClean="0"/>
              <a:t>Native/Non-native differentiation</a:t>
            </a:r>
            <a:endParaRPr lang="en-US" sz="2000" dirty="0"/>
          </a:p>
          <a:p>
            <a:pPr lvl="1">
              <a:spcAft>
                <a:spcPts val="1200"/>
              </a:spcAft>
            </a:pPr>
            <a:r>
              <a:rPr lang="en-US" sz="2000" dirty="0"/>
              <a:t>Build in enough time for good reflection and </a:t>
            </a:r>
            <a:r>
              <a:rPr lang="en-US" sz="2000" dirty="0" smtClean="0"/>
              <a:t>focused </a:t>
            </a:r>
            <a:r>
              <a:rPr lang="en-US" sz="2000" dirty="0"/>
              <a:t>action </a:t>
            </a:r>
            <a:r>
              <a:rPr lang="en-US" sz="2000" dirty="0" smtClean="0"/>
              <a:t>steps after </a:t>
            </a:r>
            <a:r>
              <a:rPr lang="en-US" sz="2000" dirty="0"/>
              <a:t>reflection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F</a:t>
            </a:r>
            <a:r>
              <a:rPr lang="en-US" sz="2200" dirty="0" smtClean="0"/>
              <a:t>avorite </a:t>
            </a:r>
            <a:r>
              <a:rPr lang="en-US" sz="2200" dirty="0"/>
              <a:t>part of Language Development?</a:t>
            </a:r>
          </a:p>
          <a:p>
            <a:pPr lvl="1"/>
            <a:r>
              <a:rPr lang="en-US" sz="2000" dirty="0"/>
              <a:t>Working with individual students on their learning and growth</a:t>
            </a:r>
          </a:p>
          <a:p>
            <a:pPr lvl="1"/>
            <a:r>
              <a:rPr lang="en-US" sz="2000" dirty="0"/>
              <a:t>How their thinking develops through </a:t>
            </a:r>
            <a:r>
              <a:rPr lang="en-US" sz="2000" dirty="0" smtClean="0"/>
              <a:t>presentation and communication</a:t>
            </a:r>
            <a:endParaRPr lang="en-US" sz="2000" dirty="0"/>
          </a:p>
          <a:p>
            <a:pPr lvl="1"/>
            <a:r>
              <a:rPr lang="en-US" sz="2000" dirty="0"/>
              <a:t>Seeing them mature in their </a:t>
            </a:r>
            <a:r>
              <a:rPr lang="en-US" sz="2000" dirty="0" smtClean="0"/>
              <a:t>understanding: </a:t>
            </a:r>
            <a:r>
              <a:rPr lang="en-US" sz="2000" dirty="0"/>
              <a:t>W</a:t>
            </a:r>
            <a:r>
              <a:rPr lang="en-US" sz="2000" dirty="0" smtClean="0"/>
              <a:t>hat </a:t>
            </a:r>
            <a:r>
              <a:rPr lang="en-US" sz="2000" dirty="0"/>
              <a:t>they are doing is building not only their critical thinking </a:t>
            </a:r>
            <a:r>
              <a:rPr lang="en-US" sz="2000" dirty="0" smtClean="0"/>
              <a:t>but </a:t>
            </a:r>
            <a:r>
              <a:rPr lang="en-US" sz="2000" dirty="0"/>
              <a:t>also their professional skill sets at every </a:t>
            </a:r>
            <a:r>
              <a:rPr lang="en-US" sz="2000" dirty="0" smtClean="0"/>
              <a:t>step.</a:t>
            </a:r>
          </a:p>
          <a:p>
            <a:pPr lvl="1"/>
            <a:r>
              <a:rPr lang="en-US" sz="2000" dirty="0" smtClean="0"/>
              <a:t>Students seeing applicability </a:t>
            </a:r>
            <a:r>
              <a:rPr lang="en-US" sz="2000" dirty="0"/>
              <a:t>and relevance is golden.</a:t>
            </a:r>
          </a:p>
        </p:txBody>
      </p:sp>
    </p:spTree>
    <p:extLst>
      <p:ext uri="{BB962C8B-B14F-4D97-AF65-F5344CB8AC3E}">
        <p14:creationId xmlns:p14="http://schemas.microsoft.com/office/powerpoint/2010/main" val="306894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224965" y="1238391"/>
            <a:ext cx="7461838" cy="699592"/>
          </a:xfrm>
        </p:spPr>
        <p:txBody>
          <a:bodyPr/>
          <a:lstStyle/>
          <a:p>
            <a:r>
              <a:rPr lang="en-US" noProof="0" dirty="0" smtClean="0"/>
              <a:t>Service Learning</a:t>
            </a:r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498" y="6294402"/>
            <a:ext cx="1834386" cy="549950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198879" y="1838958"/>
            <a:ext cx="7713110" cy="486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74340" indent="-37434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Font typeface="Arial" pitchFamily="34" charset="0"/>
              <a:buChar char="•"/>
              <a:defRPr sz="2700">
                <a:solidFill>
                  <a:srgbClr val="004B8D"/>
                </a:solidFill>
                <a:latin typeface="Myriad Pro" pitchFamily="34" charset="0"/>
                <a:ea typeface="+mn-ea"/>
                <a:cs typeface="+mn-cs"/>
              </a:defRPr>
            </a:lvl1pPr>
            <a:lvl2pPr marL="757944" indent="-37897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Font typeface="Arial" pitchFamily="34" charset="0"/>
              <a:buChar char="•"/>
              <a:defRPr lang="nl-NL" sz="2300" dirty="0" smtClean="0">
                <a:solidFill>
                  <a:srgbClr val="004B8D"/>
                </a:solidFill>
                <a:latin typeface="+mn-lt"/>
              </a:defRPr>
            </a:lvl2pPr>
            <a:lvl3pPr marL="762050" indent="372669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buFont typeface="Arial" pitchFamily="34" charset="0"/>
              <a:buChar char="•"/>
              <a:defRPr sz="1900">
                <a:solidFill>
                  <a:srgbClr val="004B8D"/>
                </a:solidFill>
                <a:latin typeface="Arial" pitchFamily="34" charset="0"/>
                <a:cs typeface="Arial" pitchFamily="34" charset="0"/>
              </a:defRPr>
            </a:lvl3pPr>
            <a:lvl4pPr marL="2530138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defRPr sz="1700">
                <a:solidFill>
                  <a:schemeClr val="tx1"/>
                </a:solidFill>
                <a:latin typeface="+mj-lt"/>
              </a:defRPr>
            </a:lvl4pPr>
            <a:lvl5pPr marL="265046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5pPr>
            <a:lvl6pPr marL="1136916" indent="-378972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4B8D"/>
              </a:buClr>
              <a:buSzPct val="100000"/>
              <a:buFont typeface="Arial" pitchFamily="34" charset="0"/>
              <a:buChar char="•"/>
              <a:defRPr lang="en-GB" sz="1900" dirty="0" smtClean="0">
                <a:solidFill>
                  <a:srgbClr val="004B8D"/>
                </a:solidFill>
                <a:latin typeface="+mn-lt"/>
              </a:defRPr>
            </a:lvl6pPr>
            <a:lvl7pPr marL="36130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7pPr>
            <a:lvl8pPr marL="409434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8pPr>
            <a:lvl9pPr marL="45756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200" dirty="0"/>
              <a:t>Established and staffed a dedicated Service Learning Coordinator for the school</a:t>
            </a:r>
          </a:p>
          <a:p>
            <a:pPr lvl="1"/>
            <a:r>
              <a:rPr lang="en-US" sz="2000" dirty="0"/>
              <a:t>Coordinates </a:t>
            </a:r>
            <a:r>
              <a:rPr lang="en-US" sz="2000" dirty="0" smtClean="0"/>
              <a:t>All Service learning – MYP, CP and DP CAS</a:t>
            </a:r>
            <a:endParaRPr lang="en-US" sz="2000" dirty="0"/>
          </a:p>
          <a:p>
            <a:pPr lvl="1">
              <a:spcAft>
                <a:spcPts val="1200"/>
              </a:spcAft>
            </a:pPr>
            <a:r>
              <a:rPr lang="en-US" sz="2000" dirty="0"/>
              <a:t>Assists CP Coordinator with establishing contacts for Job Shadow and Internship opportunities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Project and Internship Base</a:t>
            </a:r>
          </a:p>
          <a:p>
            <a:pPr lvl="1"/>
            <a:r>
              <a:rPr lang="en-US" sz="2000" dirty="0"/>
              <a:t>Blood Drives, Health Fair, Distribution of Dental Products, Production of multilingual materials for local spay/neuter clinic</a:t>
            </a:r>
          </a:p>
          <a:p>
            <a:pPr lvl="1"/>
            <a:r>
              <a:rPr lang="en-US" sz="2000" dirty="0"/>
              <a:t>Internships and Job Shadows with student developed and led projects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Hoops to </a:t>
            </a:r>
            <a:r>
              <a:rPr lang="en-US" sz="2000" dirty="0" smtClean="0"/>
              <a:t>Hope: </a:t>
            </a:r>
            <a:r>
              <a:rPr lang="en-US" sz="2000" dirty="0"/>
              <a:t>Croquet with Alzheimer’s Patients</a:t>
            </a:r>
          </a:p>
          <a:p>
            <a:r>
              <a:rPr lang="en-US" sz="2200" dirty="0"/>
              <a:t>Project based not hours based – </a:t>
            </a:r>
            <a:r>
              <a:rPr lang="en-US" sz="2200" i="1" dirty="0"/>
              <a:t>Service</a:t>
            </a:r>
            <a:r>
              <a:rPr lang="en-US" sz="2200" dirty="0"/>
              <a:t> and </a:t>
            </a:r>
            <a:r>
              <a:rPr lang="en-US" sz="2200" i="1" dirty="0"/>
              <a:t>Learning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784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224965" y="1238391"/>
            <a:ext cx="7461838" cy="699592"/>
          </a:xfrm>
        </p:spPr>
        <p:txBody>
          <a:bodyPr/>
          <a:lstStyle/>
          <a:p>
            <a:r>
              <a:rPr lang="en-US" dirty="0"/>
              <a:t>Service Learning</a:t>
            </a:r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498" y="6294402"/>
            <a:ext cx="1834386" cy="549950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198879" y="1838958"/>
            <a:ext cx="7713110" cy="486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74340" indent="-37434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Font typeface="Arial" pitchFamily="34" charset="0"/>
              <a:buChar char="•"/>
              <a:defRPr sz="2700">
                <a:solidFill>
                  <a:srgbClr val="004B8D"/>
                </a:solidFill>
                <a:latin typeface="Myriad Pro" pitchFamily="34" charset="0"/>
                <a:ea typeface="+mn-ea"/>
                <a:cs typeface="+mn-cs"/>
              </a:defRPr>
            </a:lvl1pPr>
            <a:lvl2pPr marL="757944" indent="-37897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Font typeface="Arial" pitchFamily="34" charset="0"/>
              <a:buChar char="•"/>
              <a:defRPr lang="nl-NL" sz="2300" dirty="0" smtClean="0">
                <a:solidFill>
                  <a:srgbClr val="004B8D"/>
                </a:solidFill>
                <a:latin typeface="+mn-lt"/>
              </a:defRPr>
            </a:lvl2pPr>
            <a:lvl3pPr marL="762050" indent="372669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buFont typeface="Arial" pitchFamily="34" charset="0"/>
              <a:buChar char="•"/>
              <a:defRPr sz="1900">
                <a:solidFill>
                  <a:srgbClr val="004B8D"/>
                </a:solidFill>
                <a:latin typeface="Arial" pitchFamily="34" charset="0"/>
                <a:cs typeface="Arial" pitchFamily="34" charset="0"/>
              </a:defRPr>
            </a:lvl3pPr>
            <a:lvl4pPr marL="2530138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defRPr sz="1700">
                <a:solidFill>
                  <a:schemeClr val="tx1"/>
                </a:solidFill>
                <a:latin typeface="+mj-lt"/>
              </a:defRPr>
            </a:lvl4pPr>
            <a:lvl5pPr marL="265046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5pPr>
            <a:lvl6pPr marL="1136916" indent="-378972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4B8D"/>
              </a:buClr>
              <a:buSzPct val="100000"/>
              <a:buFont typeface="Arial" pitchFamily="34" charset="0"/>
              <a:buChar char="•"/>
              <a:defRPr lang="en-GB" sz="1900" dirty="0" smtClean="0">
                <a:solidFill>
                  <a:srgbClr val="004B8D"/>
                </a:solidFill>
                <a:latin typeface="+mn-lt"/>
              </a:defRPr>
            </a:lvl6pPr>
            <a:lvl7pPr marL="36130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7pPr>
            <a:lvl8pPr marL="409434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8pPr>
            <a:lvl9pPr marL="45756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200" dirty="0"/>
              <a:t>What Makes it Successful at AIHS?</a:t>
            </a:r>
          </a:p>
          <a:p>
            <a:pPr lvl="1"/>
            <a:r>
              <a:rPr lang="en-US" sz="2000" dirty="0"/>
              <a:t>Building-wide, programme-wide focus: “Its what we do.”</a:t>
            </a:r>
          </a:p>
          <a:p>
            <a:pPr lvl="1"/>
            <a:r>
              <a:rPr lang="en-US" sz="2000" dirty="0"/>
              <a:t>Dedicated Service Learning Coordinator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Basic understanding of </a:t>
            </a:r>
            <a:r>
              <a:rPr lang="en-US" sz="2000" i="1" dirty="0"/>
              <a:t>Service Learning </a:t>
            </a:r>
            <a:r>
              <a:rPr lang="en-US" sz="2000" dirty="0"/>
              <a:t>and not </a:t>
            </a:r>
            <a:r>
              <a:rPr lang="en-US" sz="2000" i="1" dirty="0"/>
              <a:t>Volunteer Hours</a:t>
            </a:r>
          </a:p>
          <a:p>
            <a:r>
              <a:rPr lang="en-US" sz="2000" dirty="0"/>
              <a:t> </a:t>
            </a:r>
            <a:r>
              <a:rPr lang="en-US" sz="2200" dirty="0"/>
              <a:t>Revisions?</a:t>
            </a:r>
          </a:p>
          <a:p>
            <a:pPr lvl="1"/>
            <a:r>
              <a:rPr lang="en-US" sz="2000" dirty="0"/>
              <a:t>Have students identify community needs – we’re growing into this</a:t>
            </a:r>
          </a:p>
          <a:p>
            <a:pPr lvl="1"/>
            <a:r>
              <a:rPr lang="en-US" sz="2000" dirty="0"/>
              <a:t>Encourage earlier engagement so students don’t get focused on simple completion of </a:t>
            </a:r>
            <a:r>
              <a:rPr lang="en-US" sz="2000" dirty="0" smtClean="0"/>
              <a:t>hours</a:t>
            </a:r>
          </a:p>
          <a:p>
            <a:pPr lvl="1"/>
            <a:r>
              <a:rPr lang="en-US" sz="2000" dirty="0" smtClean="0"/>
              <a:t>Internship/Job Shadow Fair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936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224965" y="1238391"/>
            <a:ext cx="7461838" cy="699592"/>
          </a:xfrm>
        </p:spPr>
        <p:txBody>
          <a:bodyPr/>
          <a:lstStyle/>
          <a:p>
            <a:r>
              <a:rPr lang="en-US" dirty="0"/>
              <a:t>Service Learning</a:t>
            </a:r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498" y="6294402"/>
            <a:ext cx="1834386" cy="549950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198879" y="1838958"/>
            <a:ext cx="7713110" cy="486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74340" indent="-37434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Font typeface="Arial" pitchFamily="34" charset="0"/>
              <a:buChar char="•"/>
              <a:defRPr sz="2700">
                <a:solidFill>
                  <a:srgbClr val="004B8D"/>
                </a:solidFill>
                <a:latin typeface="Myriad Pro" pitchFamily="34" charset="0"/>
                <a:ea typeface="+mn-ea"/>
                <a:cs typeface="+mn-cs"/>
              </a:defRPr>
            </a:lvl1pPr>
            <a:lvl2pPr marL="757944" indent="-37897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Font typeface="Arial" pitchFamily="34" charset="0"/>
              <a:buChar char="•"/>
              <a:defRPr lang="nl-NL" sz="2300" dirty="0" smtClean="0">
                <a:solidFill>
                  <a:srgbClr val="004B8D"/>
                </a:solidFill>
                <a:latin typeface="+mn-lt"/>
              </a:defRPr>
            </a:lvl2pPr>
            <a:lvl3pPr marL="762050" indent="372669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buFont typeface="Arial" pitchFamily="34" charset="0"/>
              <a:buChar char="•"/>
              <a:defRPr sz="1900">
                <a:solidFill>
                  <a:srgbClr val="004B8D"/>
                </a:solidFill>
                <a:latin typeface="Arial" pitchFamily="34" charset="0"/>
                <a:cs typeface="Arial" pitchFamily="34" charset="0"/>
              </a:defRPr>
            </a:lvl3pPr>
            <a:lvl4pPr marL="2530138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defRPr sz="1700">
                <a:solidFill>
                  <a:schemeClr val="tx1"/>
                </a:solidFill>
                <a:latin typeface="+mj-lt"/>
              </a:defRPr>
            </a:lvl4pPr>
            <a:lvl5pPr marL="265046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5pPr>
            <a:lvl6pPr marL="1136916" indent="-378972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4B8D"/>
              </a:buClr>
              <a:buSzPct val="100000"/>
              <a:buFont typeface="Arial" pitchFamily="34" charset="0"/>
              <a:buChar char="•"/>
              <a:defRPr lang="en-GB" sz="1900" dirty="0" smtClean="0">
                <a:solidFill>
                  <a:srgbClr val="004B8D"/>
                </a:solidFill>
                <a:latin typeface="+mn-lt"/>
              </a:defRPr>
            </a:lvl6pPr>
            <a:lvl7pPr marL="36130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7pPr>
            <a:lvl8pPr marL="409434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8pPr>
            <a:lvl9pPr marL="45756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200" dirty="0"/>
              <a:t>What to Watch Out for:</a:t>
            </a:r>
          </a:p>
          <a:p>
            <a:pPr lvl="1"/>
            <a:r>
              <a:rPr lang="en-US" sz="2000" dirty="0" smtClean="0"/>
              <a:t>Getting a late </a:t>
            </a:r>
            <a:r>
              <a:rPr lang="en-US" sz="2000" dirty="0"/>
              <a:t>start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Overextending student commitments or taking on projects that will “stall.” You have to walk the line with students between discouraging risk and making reasonable commitments.</a:t>
            </a:r>
          </a:p>
          <a:p>
            <a:pPr>
              <a:spcAft>
                <a:spcPts val="1200"/>
              </a:spcAft>
            </a:pPr>
            <a:r>
              <a:rPr lang="en-US" sz="2200" dirty="0" smtClean="0"/>
              <a:t>Favorite </a:t>
            </a:r>
            <a:r>
              <a:rPr lang="en-US" sz="2200" dirty="0"/>
              <a:t>Part of Service Learning?</a:t>
            </a:r>
          </a:p>
          <a:p>
            <a:pPr lvl="1">
              <a:spcAft>
                <a:spcPts val="0"/>
              </a:spcAft>
            </a:pPr>
            <a:r>
              <a:rPr lang="en-US" sz="2000" dirty="0"/>
              <a:t>Focusing students on things outside of themselves</a:t>
            </a:r>
          </a:p>
          <a:p>
            <a:pPr lvl="1">
              <a:spcAft>
                <a:spcPts val="0"/>
              </a:spcAft>
            </a:pPr>
            <a:r>
              <a:rPr lang="en-US" sz="2000" dirty="0"/>
              <a:t>Seeing students take on larger and larger parts of community involvement</a:t>
            </a:r>
          </a:p>
          <a:p>
            <a:pPr lvl="1">
              <a:spcAft>
                <a:spcPts val="0"/>
              </a:spcAft>
            </a:pPr>
            <a:r>
              <a:rPr lang="en-US" sz="2000" dirty="0"/>
              <a:t>Watching students grow in their awareness of their ability to positively impact the world around them</a:t>
            </a:r>
          </a:p>
        </p:txBody>
      </p:sp>
    </p:spTree>
    <p:extLst>
      <p:ext uri="{BB962C8B-B14F-4D97-AF65-F5344CB8AC3E}">
        <p14:creationId xmlns:p14="http://schemas.microsoft.com/office/powerpoint/2010/main" val="280513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224965" y="1238391"/>
            <a:ext cx="7461838" cy="699592"/>
          </a:xfrm>
        </p:spPr>
        <p:txBody>
          <a:bodyPr/>
          <a:lstStyle/>
          <a:p>
            <a:r>
              <a:rPr lang="en-US" noProof="0" dirty="0" smtClean="0"/>
              <a:t>Turn and Talk</a:t>
            </a:r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498" y="6294402"/>
            <a:ext cx="1834386" cy="549950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198879" y="1838958"/>
            <a:ext cx="7713110" cy="486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74340" indent="-37434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Font typeface="Arial" pitchFamily="34" charset="0"/>
              <a:buChar char="•"/>
              <a:defRPr sz="2700">
                <a:solidFill>
                  <a:srgbClr val="004B8D"/>
                </a:solidFill>
                <a:latin typeface="Myriad Pro" pitchFamily="34" charset="0"/>
                <a:ea typeface="+mn-ea"/>
                <a:cs typeface="+mn-cs"/>
              </a:defRPr>
            </a:lvl1pPr>
            <a:lvl2pPr marL="757944" indent="-37897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Font typeface="Arial" pitchFamily="34" charset="0"/>
              <a:buChar char="•"/>
              <a:defRPr lang="nl-NL" sz="2300" dirty="0" smtClean="0">
                <a:solidFill>
                  <a:srgbClr val="004B8D"/>
                </a:solidFill>
                <a:latin typeface="+mn-lt"/>
              </a:defRPr>
            </a:lvl2pPr>
            <a:lvl3pPr marL="762050" indent="372669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buFont typeface="Arial" pitchFamily="34" charset="0"/>
              <a:buChar char="•"/>
              <a:defRPr sz="1900">
                <a:solidFill>
                  <a:srgbClr val="004B8D"/>
                </a:solidFill>
                <a:latin typeface="Arial" pitchFamily="34" charset="0"/>
                <a:cs typeface="Arial" pitchFamily="34" charset="0"/>
              </a:defRPr>
            </a:lvl3pPr>
            <a:lvl4pPr marL="2530138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defRPr sz="1700">
                <a:solidFill>
                  <a:schemeClr val="tx1"/>
                </a:solidFill>
                <a:latin typeface="+mj-lt"/>
              </a:defRPr>
            </a:lvl4pPr>
            <a:lvl5pPr marL="265046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5pPr>
            <a:lvl6pPr marL="1136916" indent="-378972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4B8D"/>
              </a:buClr>
              <a:buSzPct val="100000"/>
              <a:buFont typeface="Arial" pitchFamily="34" charset="0"/>
              <a:buChar char="•"/>
              <a:defRPr lang="en-GB" sz="1900" dirty="0" smtClean="0">
                <a:solidFill>
                  <a:srgbClr val="004B8D"/>
                </a:solidFill>
                <a:latin typeface="+mn-lt"/>
              </a:defRPr>
            </a:lvl6pPr>
            <a:lvl7pPr marL="36130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7pPr>
            <a:lvl8pPr marL="409434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8pPr>
            <a:lvl9pPr marL="45756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9pPr>
          </a:lstStyle>
          <a:p>
            <a:pPr lvl="1">
              <a:spcAft>
                <a:spcPts val="600"/>
              </a:spcAft>
            </a:pPr>
            <a:r>
              <a:rPr lang="en-US" sz="2400" dirty="0"/>
              <a:t>Who might best lead?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2000" dirty="0"/>
              <a:t>CP Coordinator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2000" dirty="0"/>
              <a:t>Pathway Coordinator(s</a:t>
            </a:r>
            <a:r>
              <a:rPr lang="en-US" sz="2000" dirty="0" smtClean="0"/>
              <a:t>)/Instructors</a:t>
            </a:r>
            <a:endParaRPr lang="en-US" sz="2000" dirty="0"/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2000" dirty="0"/>
              <a:t>PPS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2000" dirty="0"/>
              <a:t>Language Development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2000" dirty="0"/>
              <a:t>Reflective Project</a:t>
            </a:r>
          </a:p>
          <a:p>
            <a:pPr lvl="2">
              <a:spcBef>
                <a:spcPts val="600"/>
              </a:spcBef>
              <a:spcAft>
                <a:spcPts val="0"/>
              </a:spcAft>
            </a:pPr>
            <a:r>
              <a:rPr lang="en-US" sz="2000" dirty="0"/>
              <a:t>Service Learning</a:t>
            </a:r>
          </a:p>
          <a:p>
            <a:pPr marL="378972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Sz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73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65653" y="1292983"/>
            <a:ext cx="7461838" cy="699592"/>
          </a:xfrm>
        </p:spPr>
        <p:txBody>
          <a:bodyPr>
            <a:normAutofit/>
          </a:bodyPr>
          <a:lstStyle/>
          <a:p>
            <a:r>
              <a:rPr lang="en-US" sz="3000" noProof="0" dirty="0" smtClean="0"/>
              <a:t>Summarizing the Keys:</a:t>
            </a:r>
            <a:endParaRPr lang="en-US" sz="3000" noProof="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020242" y="1897038"/>
            <a:ext cx="7461838" cy="4503761"/>
          </a:xfrm>
        </p:spPr>
        <p:txBody>
          <a:bodyPr>
            <a:normAutofit fontScale="85000" lnSpcReduction="20000"/>
          </a:bodyPr>
          <a:lstStyle/>
          <a:p>
            <a:r>
              <a:rPr lang="nl-NL" sz="2400" dirty="0" smtClean="0"/>
              <a:t>Commitment</a:t>
            </a:r>
          </a:p>
          <a:p>
            <a:pPr lvl="1"/>
            <a:r>
              <a:rPr lang="nl-NL" sz="2100" dirty="0" smtClean="0"/>
              <a:t>District</a:t>
            </a:r>
          </a:p>
          <a:p>
            <a:pPr lvl="1"/>
            <a:r>
              <a:rPr lang="nl-NL" sz="2100" dirty="0" smtClean="0"/>
              <a:t>Staff</a:t>
            </a:r>
          </a:p>
          <a:p>
            <a:pPr lvl="1">
              <a:spcAft>
                <a:spcPts val="600"/>
              </a:spcAft>
            </a:pPr>
            <a:r>
              <a:rPr lang="nl-NL" sz="2100" dirty="0" smtClean="0"/>
              <a:t>Students</a:t>
            </a:r>
          </a:p>
          <a:p>
            <a:r>
              <a:rPr lang="nl-NL" sz="2400" dirty="0" smtClean="0"/>
              <a:t>Flexibility</a:t>
            </a:r>
          </a:p>
          <a:p>
            <a:pPr lvl="1"/>
            <a:r>
              <a:rPr lang="nl-NL" sz="2100" dirty="0" smtClean="0"/>
              <a:t>Scheduling</a:t>
            </a:r>
          </a:p>
          <a:p>
            <a:pPr lvl="1"/>
            <a:r>
              <a:rPr lang="nl-NL" sz="2100" dirty="0" smtClean="0"/>
              <a:t>Courses</a:t>
            </a:r>
          </a:p>
          <a:p>
            <a:pPr lvl="1">
              <a:spcAft>
                <a:spcPts val="600"/>
              </a:spcAft>
            </a:pPr>
            <a:r>
              <a:rPr lang="nl-NL" sz="2100" dirty="0" smtClean="0"/>
              <a:t>Pathways</a:t>
            </a:r>
          </a:p>
          <a:p>
            <a:r>
              <a:rPr lang="nl-NL" sz="2400" dirty="0"/>
              <a:t>Resources</a:t>
            </a:r>
          </a:p>
          <a:p>
            <a:pPr lvl="1"/>
            <a:r>
              <a:rPr lang="nl-NL" sz="2100" dirty="0" smtClean="0"/>
              <a:t>Financial</a:t>
            </a:r>
          </a:p>
          <a:p>
            <a:pPr lvl="1"/>
            <a:r>
              <a:rPr lang="nl-NL" sz="2100" dirty="0" smtClean="0"/>
              <a:t>Training</a:t>
            </a:r>
            <a:endParaRPr lang="nl-NL" sz="2100" dirty="0"/>
          </a:p>
          <a:p>
            <a:pPr lvl="1"/>
            <a:r>
              <a:rPr lang="nl-NL" sz="2100" dirty="0" smtClean="0"/>
              <a:t>Staffing</a:t>
            </a:r>
          </a:p>
          <a:p>
            <a:pPr lvl="1">
              <a:spcAft>
                <a:spcPts val="600"/>
              </a:spcAft>
            </a:pPr>
            <a:r>
              <a:rPr lang="nl-NL" sz="2100" dirty="0" smtClean="0"/>
              <a:t>Community</a:t>
            </a:r>
            <a:endParaRPr lang="nl-NL" sz="2100" dirty="0"/>
          </a:p>
          <a:p>
            <a:r>
              <a:rPr lang="nl-NL" sz="2400" dirty="0" smtClean="0"/>
              <a:t>Community Connections</a:t>
            </a:r>
          </a:p>
          <a:p>
            <a:pPr lvl="1"/>
            <a:r>
              <a:rPr lang="nl-NL" sz="2100" dirty="0" smtClean="0"/>
              <a:t>Business</a:t>
            </a:r>
          </a:p>
          <a:p>
            <a:pPr lvl="1"/>
            <a:r>
              <a:rPr lang="nl-NL" sz="2100" dirty="0" smtClean="0"/>
              <a:t>Post-Secondary</a:t>
            </a:r>
          </a:p>
          <a:p>
            <a:pPr lvl="1"/>
            <a:r>
              <a:rPr lang="nl-NL" sz="2100" dirty="0" smtClean="0"/>
              <a:t>Parents</a:t>
            </a:r>
            <a:endParaRPr lang="nl-NL" sz="2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498" y="6294402"/>
            <a:ext cx="1834386" cy="5499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139" y="1992576"/>
            <a:ext cx="4740618" cy="313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4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18615" y="1252039"/>
            <a:ext cx="8168185" cy="699592"/>
          </a:xfrm>
        </p:spPr>
        <p:txBody>
          <a:bodyPr/>
          <a:lstStyle/>
          <a:p>
            <a:pPr algn="ctr"/>
            <a:r>
              <a:rPr lang="en-US" noProof="0" dirty="0" smtClean="0"/>
              <a:t>Purpose:</a:t>
            </a:r>
            <a:endParaRPr lang="en-US" noProof="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518615" y="2071113"/>
            <a:ext cx="8168185" cy="39018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200" dirty="0" smtClean="0"/>
              <a:t>To support the development of the IB Career-related Programme</a:t>
            </a:r>
          </a:p>
          <a:p>
            <a:pPr marL="0" indent="0" algn="ctr">
              <a:buNone/>
            </a:pPr>
            <a:r>
              <a:rPr lang="nl-NL" sz="2200" dirty="0" smtClean="0"/>
              <a:t>In schools </a:t>
            </a:r>
            <a:r>
              <a:rPr lang="nl-NL" sz="2200" dirty="0"/>
              <a:t>which have </a:t>
            </a:r>
            <a:r>
              <a:rPr lang="nl-NL" sz="2200" dirty="0" smtClean="0"/>
              <a:t>minimal </a:t>
            </a:r>
            <a:r>
              <a:rPr lang="nl-NL" sz="2200" dirty="0"/>
              <a:t>CTE </a:t>
            </a:r>
            <a:r>
              <a:rPr lang="nl-NL" sz="2200" dirty="0" smtClean="0"/>
              <a:t>development</a:t>
            </a:r>
          </a:p>
          <a:p>
            <a:pPr marL="0" indent="0" algn="ctr">
              <a:buNone/>
            </a:pPr>
            <a:r>
              <a:rPr lang="nl-NL" sz="2200" dirty="0" smtClean="0"/>
              <a:t>or currently lack CTE programs.</a:t>
            </a:r>
            <a:endParaRPr lang="nl-NL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847" y="6294402"/>
            <a:ext cx="1834386" cy="54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9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2125495"/>
            <a:ext cx="9144000" cy="699592"/>
          </a:xfrm>
        </p:spPr>
        <p:txBody>
          <a:bodyPr/>
          <a:lstStyle/>
          <a:p>
            <a:pPr algn="ctr"/>
            <a:r>
              <a:rPr lang="en-US" noProof="0" dirty="0" smtClean="0"/>
              <a:t>Questions?</a:t>
            </a:r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498" y="6294402"/>
            <a:ext cx="1834386" cy="549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6036" y="3616657"/>
            <a:ext cx="7315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Contacts:</a:t>
            </a:r>
          </a:p>
          <a:p>
            <a:r>
              <a:rPr lang="en-US" dirty="0"/>
              <a:t>Steve Houwen – IBCP Coordinator: </a:t>
            </a:r>
            <a:r>
              <a:rPr lang="en-US" dirty="0" smtClean="0">
                <a:hlinkClick r:id="rId3"/>
              </a:rPr>
              <a:t>shouwen@jeffco.k12.co.us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Susie Van Scoyk – Principal: </a:t>
            </a:r>
            <a:r>
              <a:rPr lang="en-US" dirty="0" smtClean="0">
                <a:hlinkClick r:id="rId4"/>
              </a:rPr>
              <a:t>svanscoy@jeffco.k12.co.us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22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65653" y="1470407"/>
            <a:ext cx="7461838" cy="699592"/>
          </a:xfrm>
        </p:spPr>
        <p:txBody>
          <a:bodyPr/>
          <a:lstStyle/>
          <a:p>
            <a:r>
              <a:rPr lang="en-US" dirty="0" smtClean="0"/>
              <a:t>Useful Links</a:t>
            </a:r>
            <a:endParaRPr lang="en-US" noProof="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020242" y="2289481"/>
            <a:ext cx="7461838" cy="3901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i="1" dirty="0" smtClean="0"/>
              <a:t>Four Questions and Answers about the IBCC (CP)</a:t>
            </a:r>
          </a:p>
          <a:p>
            <a:pPr marL="0" indent="0">
              <a:buNone/>
            </a:pPr>
            <a:r>
              <a:rPr lang="nl-NL" dirty="0" smtClean="0">
                <a:hlinkClick r:id="rId2"/>
              </a:rPr>
              <a:t>http</a:t>
            </a:r>
            <a:r>
              <a:rPr lang="nl-NL" dirty="0">
                <a:hlinkClick r:id="rId2"/>
              </a:rPr>
              <a:t>://blogs.ibo.org/blog/2014/08/14/four-questions-and-answers-about-the-ibcc</a:t>
            </a:r>
            <a:r>
              <a:rPr lang="nl-NL" dirty="0" smtClean="0">
                <a:hlinkClick r:id="rId2"/>
              </a:rPr>
              <a:t>/</a:t>
            </a:r>
            <a:endParaRPr lang="nl-NL" dirty="0" smtClean="0"/>
          </a:p>
          <a:p>
            <a:pPr marL="0" indent="0" algn="ctr">
              <a:buNone/>
            </a:pPr>
            <a:endParaRPr lang="nl-NL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498" y="6294402"/>
            <a:ext cx="1834386" cy="54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5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224962" y="1238391"/>
            <a:ext cx="7461838" cy="590410"/>
          </a:xfrm>
        </p:spPr>
        <p:txBody>
          <a:bodyPr/>
          <a:lstStyle/>
          <a:p>
            <a:r>
              <a:rPr lang="en-US" noProof="0" dirty="0" smtClean="0"/>
              <a:t>Alameda International Profile:</a:t>
            </a:r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495" y="6295141"/>
            <a:ext cx="1834386" cy="549950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224962" y="1828801"/>
            <a:ext cx="7727969" cy="435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74340" indent="-37434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Font typeface="Arial" pitchFamily="34" charset="0"/>
              <a:buChar char="•"/>
              <a:defRPr sz="2700">
                <a:solidFill>
                  <a:srgbClr val="004B8D"/>
                </a:solidFill>
                <a:latin typeface="Myriad Pro" pitchFamily="34" charset="0"/>
                <a:ea typeface="+mn-ea"/>
                <a:cs typeface="+mn-cs"/>
              </a:defRPr>
            </a:lvl1pPr>
            <a:lvl2pPr marL="757944" indent="-37897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Font typeface="Arial" pitchFamily="34" charset="0"/>
              <a:buChar char="•"/>
              <a:defRPr lang="nl-NL" sz="2300" dirty="0" smtClean="0">
                <a:solidFill>
                  <a:srgbClr val="004B8D"/>
                </a:solidFill>
                <a:latin typeface="+mn-lt"/>
              </a:defRPr>
            </a:lvl2pPr>
            <a:lvl3pPr marL="762050" indent="372669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buFont typeface="Arial" pitchFamily="34" charset="0"/>
              <a:buChar char="•"/>
              <a:defRPr sz="1900">
                <a:solidFill>
                  <a:srgbClr val="004B8D"/>
                </a:solidFill>
                <a:latin typeface="Arial" pitchFamily="34" charset="0"/>
                <a:cs typeface="Arial" pitchFamily="34" charset="0"/>
              </a:defRPr>
            </a:lvl3pPr>
            <a:lvl4pPr marL="2530138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defRPr sz="1700">
                <a:solidFill>
                  <a:schemeClr val="tx1"/>
                </a:solidFill>
                <a:latin typeface="+mj-lt"/>
              </a:defRPr>
            </a:lvl4pPr>
            <a:lvl5pPr marL="265046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5pPr>
            <a:lvl6pPr marL="1136916" indent="-378972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4B8D"/>
              </a:buClr>
              <a:buSzPct val="100000"/>
              <a:buFont typeface="Arial" pitchFamily="34" charset="0"/>
              <a:buChar char="•"/>
              <a:defRPr lang="en-GB" sz="1900" dirty="0" smtClean="0">
                <a:solidFill>
                  <a:srgbClr val="004B8D"/>
                </a:solidFill>
                <a:latin typeface="+mn-lt"/>
              </a:defRPr>
            </a:lvl6pPr>
            <a:lvl7pPr marL="36130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7pPr>
            <a:lvl8pPr marL="409434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8pPr>
            <a:lvl9pPr marL="45756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9pPr>
          </a:lstStyle>
          <a:p>
            <a:pPr lvl="0" defTabSz="914400">
              <a:defRPr/>
            </a:pPr>
            <a:r>
              <a:rPr lang="en-US" sz="2000" kern="0" dirty="0"/>
              <a:t>Denver Urban/Suburban Transitional Community</a:t>
            </a:r>
          </a:p>
          <a:p>
            <a:pPr marL="374340" marR="0" lvl="0" indent="-37434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</a:rPr>
              <a:t>IB Continuum School</a:t>
            </a:r>
          </a:p>
          <a:p>
            <a:pPr marL="374340" marR="0" lvl="0" indent="-37434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</a:rPr>
              <a:t>MYP/DP Authorization 2010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Arial"/>
            </a:endParaRPr>
          </a:p>
          <a:p>
            <a:pPr indent="-378972" defTabSz="914400">
              <a:defRPr/>
            </a:pPr>
            <a:r>
              <a:rPr lang="en-US" sz="2000" kern="0" dirty="0" smtClean="0">
                <a:latin typeface="Arial"/>
              </a:rPr>
              <a:t>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Arial"/>
              </a:rPr>
              <a:t>P first cohort graduation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Arial"/>
              </a:rPr>
              <a:t>– May 2012</a:t>
            </a:r>
          </a:p>
          <a:p>
            <a:pPr indent="-378972" defTabSz="914400">
              <a:defRPr/>
            </a:pPr>
            <a:r>
              <a:rPr lang="en-US" sz="2000" kern="0" dirty="0" smtClean="0">
                <a:latin typeface="Arial"/>
              </a:rPr>
              <a:t>CP first cohort graduation – May 2016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4B8D"/>
              </a:solidFill>
              <a:effectLst/>
              <a:uLnTx/>
              <a:uFillTx/>
            </a:endParaRPr>
          </a:p>
          <a:p>
            <a:pPr marL="374340" marR="0" lvl="0" indent="-37434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</a:rPr>
              <a:t>Demographics: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028479"/>
              </p:ext>
            </p:extLst>
          </p:nvPr>
        </p:nvGraphicFramePr>
        <p:xfrm>
          <a:off x="1224962" y="4137287"/>
          <a:ext cx="742436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4787"/>
                <a:gridCol w="2474787"/>
                <a:gridCol w="2474787"/>
              </a:tblGrid>
              <a:tr h="3134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2009-2010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2015-2016</a:t>
                      </a:r>
                      <a:endParaRPr lang="en-US" dirty="0"/>
                    </a:p>
                  </a:txBody>
                  <a:tcPr/>
                </a:tc>
              </a:tr>
              <a:tr h="313495">
                <a:tc>
                  <a:txBody>
                    <a:bodyPr/>
                    <a:lstStyle/>
                    <a:p>
                      <a:r>
                        <a:rPr lang="en-US" dirty="0" smtClean="0"/>
                        <a:t>Minority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85.9%</a:t>
                      </a:r>
                      <a:endParaRPr lang="en-US" dirty="0"/>
                    </a:p>
                  </a:txBody>
                  <a:tcPr/>
                </a:tc>
              </a:tr>
              <a:tr h="313495">
                <a:tc>
                  <a:txBody>
                    <a:bodyPr/>
                    <a:lstStyle/>
                    <a:p>
                      <a:r>
                        <a:rPr lang="en-US" dirty="0" smtClean="0"/>
                        <a:t>Free/Reduced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86.4%</a:t>
                      </a:r>
                      <a:endParaRPr lang="en-US" dirty="0"/>
                    </a:p>
                  </a:txBody>
                  <a:tcPr/>
                </a:tc>
              </a:tr>
              <a:tr h="313495">
                <a:tc>
                  <a:txBody>
                    <a:bodyPr/>
                    <a:lstStyle/>
                    <a:p>
                      <a:r>
                        <a:rPr lang="en-US" dirty="0" smtClean="0"/>
                        <a:t>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51.5%</a:t>
                      </a:r>
                      <a:endParaRPr lang="en-US" dirty="0"/>
                    </a:p>
                  </a:txBody>
                  <a:tcPr/>
                </a:tc>
              </a:tr>
              <a:tr h="313495">
                <a:tc>
                  <a:txBody>
                    <a:bodyPr/>
                    <a:lstStyle/>
                    <a:p>
                      <a:r>
                        <a:rPr lang="en-US" dirty="0" smtClean="0"/>
                        <a:t>On-Time Graduation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92.9% (14-15)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19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224965" y="1238391"/>
            <a:ext cx="7461838" cy="699592"/>
          </a:xfrm>
        </p:spPr>
        <p:txBody>
          <a:bodyPr/>
          <a:lstStyle/>
          <a:p>
            <a:r>
              <a:rPr lang="en-US" noProof="0" dirty="0" smtClean="0"/>
              <a:t>Alameda Profile</a:t>
            </a:r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498" y="6294402"/>
            <a:ext cx="1834386" cy="549950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198879" y="1838958"/>
            <a:ext cx="7713110" cy="486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74340" indent="-37434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Font typeface="Arial" pitchFamily="34" charset="0"/>
              <a:buChar char="•"/>
              <a:defRPr sz="2700">
                <a:solidFill>
                  <a:srgbClr val="004B8D"/>
                </a:solidFill>
                <a:latin typeface="Myriad Pro" pitchFamily="34" charset="0"/>
                <a:ea typeface="+mn-ea"/>
                <a:cs typeface="+mn-cs"/>
              </a:defRPr>
            </a:lvl1pPr>
            <a:lvl2pPr marL="757944" indent="-37897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Font typeface="Arial" pitchFamily="34" charset="0"/>
              <a:buChar char="•"/>
              <a:defRPr lang="nl-NL" sz="2300" dirty="0" smtClean="0">
                <a:solidFill>
                  <a:srgbClr val="004B8D"/>
                </a:solidFill>
                <a:latin typeface="+mn-lt"/>
              </a:defRPr>
            </a:lvl2pPr>
            <a:lvl3pPr marL="762050" indent="372669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buFont typeface="Arial" pitchFamily="34" charset="0"/>
              <a:buChar char="•"/>
              <a:defRPr sz="1900">
                <a:solidFill>
                  <a:srgbClr val="004B8D"/>
                </a:solidFill>
                <a:latin typeface="Arial" pitchFamily="34" charset="0"/>
                <a:cs typeface="Arial" pitchFamily="34" charset="0"/>
              </a:defRPr>
            </a:lvl3pPr>
            <a:lvl4pPr marL="2530138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defRPr sz="1700">
                <a:solidFill>
                  <a:schemeClr val="tx1"/>
                </a:solidFill>
                <a:latin typeface="+mj-lt"/>
              </a:defRPr>
            </a:lvl4pPr>
            <a:lvl5pPr marL="265046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5pPr>
            <a:lvl6pPr marL="1136916" indent="-378972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4B8D"/>
              </a:buClr>
              <a:buSzPct val="100000"/>
              <a:buFont typeface="Arial" pitchFamily="34" charset="0"/>
              <a:buChar char="•"/>
              <a:defRPr lang="en-GB" sz="1900" dirty="0" smtClean="0">
                <a:solidFill>
                  <a:srgbClr val="004B8D"/>
                </a:solidFill>
                <a:latin typeface="+mn-lt"/>
              </a:defRPr>
            </a:lvl6pPr>
            <a:lvl7pPr marL="36130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7pPr>
            <a:lvl8pPr marL="409434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8pPr>
            <a:lvl9pPr marL="45756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9pPr>
          </a:lstStyle>
          <a:p>
            <a:pPr marL="374340" marR="0" lvl="0" indent="-37434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4B8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</a:rPr>
              <a:t>Access for All</a:t>
            </a:r>
          </a:p>
          <a:p>
            <a:pPr marL="757944" marR="0" lvl="1" indent="-37897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Arial"/>
              </a:rPr>
              <a:t>We recognize the benefits of an IB education for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Arial"/>
              </a:rPr>
              <a:t>all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Arial"/>
              </a:rPr>
              <a:t> students</a:t>
            </a:r>
          </a:p>
          <a:p>
            <a:pPr marL="757944" marR="0" lvl="1" indent="-37897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Arial"/>
              </a:rPr>
              <a:t>We encourage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Arial"/>
              </a:rPr>
              <a:t>all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Arial"/>
              </a:rPr>
              <a:t> students to take an educational risk</a:t>
            </a:r>
          </a:p>
          <a:p>
            <a:pPr marL="757944" marR="0" lvl="1" indent="-37897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4B8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Arial"/>
              </a:rPr>
              <a:t>We recognize the positive future benefits for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Arial"/>
              </a:rPr>
              <a:t>all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Arial"/>
              </a:rPr>
              <a:t> students who participate in IB studies</a:t>
            </a:r>
          </a:p>
          <a:p>
            <a:pPr marL="374340" marR="0" lvl="0" indent="-37434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4B8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</a:rPr>
              <a:t>Service Learning</a:t>
            </a:r>
          </a:p>
          <a:p>
            <a:pPr marL="757944" marR="0" lvl="1" indent="-37897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Myriad Pro"/>
              </a:rPr>
              <a:t>Building-Wide approach with a dedicated coordinator for MYP/DP/CP</a:t>
            </a:r>
          </a:p>
          <a:p>
            <a:pPr marL="757944" marR="0" lvl="1" indent="-37897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4B8D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Myriad Pro"/>
              </a:rPr>
              <a:t>SL coordinator works with CP coordinator and pathway leads in developing service learning as well as internship/job shadow opportunities</a:t>
            </a:r>
          </a:p>
          <a:p>
            <a:pPr indent="-378972" defTabSz="914400"/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Myriad Pro"/>
              </a:rPr>
              <a:t>Whole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Myriad Pro"/>
              </a:rPr>
              <a:t> School IB Philosophy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Myriad Pro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080" y="632619"/>
            <a:ext cx="1055658" cy="120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9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224965" y="1238391"/>
            <a:ext cx="7461838" cy="699592"/>
          </a:xfrm>
        </p:spPr>
        <p:txBody>
          <a:bodyPr/>
          <a:lstStyle/>
          <a:p>
            <a:r>
              <a:rPr lang="en-US" noProof="0" dirty="0" smtClean="0"/>
              <a:t>Why CP?</a:t>
            </a:r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498" y="6294402"/>
            <a:ext cx="1834386" cy="549950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198879" y="1838958"/>
            <a:ext cx="7713110" cy="486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74340" indent="-37434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Font typeface="Arial" pitchFamily="34" charset="0"/>
              <a:buChar char="•"/>
              <a:defRPr sz="2700">
                <a:solidFill>
                  <a:srgbClr val="004B8D"/>
                </a:solidFill>
                <a:latin typeface="Myriad Pro" pitchFamily="34" charset="0"/>
                <a:ea typeface="+mn-ea"/>
                <a:cs typeface="+mn-cs"/>
              </a:defRPr>
            </a:lvl1pPr>
            <a:lvl2pPr marL="757944" indent="-37897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Font typeface="Arial" pitchFamily="34" charset="0"/>
              <a:buChar char="•"/>
              <a:defRPr lang="nl-NL" sz="2300" dirty="0" smtClean="0">
                <a:solidFill>
                  <a:srgbClr val="004B8D"/>
                </a:solidFill>
                <a:latin typeface="+mn-lt"/>
              </a:defRPr>
            </a:lvl2pPr>
            <a:lvl3pPr marL="762050" indent="372669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buFont typeface="Arial" pitchFamily="34" charset="0"/>
              <a:buChar char="•"/>
              <a:defRPr sz="1900">
                <a:solidFill>
                  <a:srgbClr val="004B8D"/>
                </a:solidFill>
                <a:latin typeface="Arial" pitchFamily="34" charset="0"/>
                <a:cs typeface="Arial" pitchFamily="34" charset="0"/>
              </a:defRPr>
            </a:lvl3pPr>
            <a:lvl4pPr marL="2530138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defRPr sz="1700">
                <a:solidFill>
                  <a:schemeClr val="tx1"/>
                </a:solidFill>
                <a:latin typeface="+mj-lt"/>
              </a:defRPr>
            </a:lvl4pPr>
            <a:lvl5pPr marL="265046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5pPr>
            <a:lvl6pPr marL="1136916" indent="-378972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4B8D"/>
              </a:buClr>
              <a:buSzPct val="100000"/>
              <a:buFont typeface="Arial" pitchFamily="34" charset="0"/>
              <a:buChar char="•"/>
              <a:defRPr lang="en-GB" sz="1900" dirty="0" smtClean="0">
                <a:solidFill>
                  <a:srgbClr val="004B8D"/>
                </a:solidFill>
                <a:latin typeface="+mn-lt"/>
              </a:defRPr>
            </a:lvl6pPr>
            <a:lvl7pPr marL="36130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7pPr>
            <a:lvl8pPr marL="409434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8pPr>
            <a:lvl9pPr marL="45756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000" dirty="0"/>
              <a:t>Once had CTE programs in both FACS and DECA, but interest and participation had waned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FACS was phased out after the 2009-2010 school year, DECA after the 11-12 school year 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Became a PYP, MYP, DP Continuum School by 2010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Recognized </a:t>
            </a:r>
            <a:r>
              <a:rPr lang="en-US" sz="2000" dirty="0"/>
              <a:t>the positive impact of IB, both MYP and DP </a:t>
            </a:r>
            <a:r>
              <a:rPr lang="en-US" sz="2000" dirty="0" smtClean="0"/>
              <a:t>Programmes, </a:t>
            </a:r>
            <a:r>
              <a:rPr lang="en-US" sz="2000" dirty="0"/>
              <a:t>on the success of students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Wondered how </a:t>
            </a:r>
            <a:r>
              <a:rPr lang="en-US" sz="2000" smtClean="0"/>
              <a:t>we might provide </a:t>
            </a:r>
            <a:r>
              <a:rPr lang="en-US" sz="2000" dirty="0" smtClean="0"/>
              <a:t>a different option for more of our students</a:t>
            </a:r>
          </a:p>
          <a:p>
            <a:pPr marL="0" indent="0">
              <a:spcAft>
                <a:spcPts val="600"/>
              </a:spcAft>
              <a:buNone/>
            </a:pPr>
            <a:endParaRPr lang="en-US" sz="2000" dirty="0"/>
          </a:p>
          <a:p>
            <a:pPr marL="378972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Sz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909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224965" y="1238391"/>
            <a:ext cx="7461838" cy="699592"/>
          </a:xfrm>
        </p:spPr>
        <p:txBody>
          <a:bodyPr/>
          <a:lstStyle/>
          <a:p>
            <a:r>
              <a:rPr lang="en-US" noProof="0" dirty="0" smtClean="0"/>
              <a:t>What to do?</a:t>
            </a:r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498" y="6294402"/>
            <a:ext cx="1834386" cy="549950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198879" y="1838958"/>
            <a:ext cx="7713110" cy="486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74340" indent="-37434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Font typeface="Arial" pitchFamily="34" charset="0"/>
              <a:buChar char="•"/>
              <a:defRPr sz="2700">
                <a:solidFill>
                  <a:srgbClr val="004B8D"/>
                </a:solidFill>
                <a:latin typeface="Myriad Pro" pitchFamily="34" charset="0"/>
                <a:ea typeface="+mn-ea"/>
                <a:cs typeface="+mn-cs"/>
              </a:defRPr>
            </a:lvl1pPr>
            <a:lvl2pPr marL="757944" indent="-37897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Font typeface="Arial" pitchFamily="34" charset="0"/>
              <a:buChar char="•"/>
              <a:defRPr lang="nl-NL" sz="2300" dirty="0" smtClean="0">
                <a:solidFill>
                  <a:srgbClr val="004B8D"/>
                </a:solidFill>
                <a:latin typeface="+mn-lt"/>
              </a:defRPr>
            </a:lvl2pPr>
            <a:lvl3pPr marL="762050" indent="372669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buFont typeface="Arial" pitchFamily="34" charset="0"/>
              <a:buChar char="•"/>
              <a:defRPr sz="1900">
                <a:solidFill>
                  <a:srgbClr val="004B8D"/>
                </a:solidFill>
                <a:latin typeface="Arial" pitchFamily="34" charset="0"/>
                <a:cs typeface="Arial" pitchFamily="34" charset="0"/>
              </a:defRPr>
            </a:lvl3pPr>
            <a:lvl4pPr marL="2530138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defRPr sz="1700">
                <a:solidFill>
                  <a:schemeClr val="tx1"/>
                </a:solidFill>
                <a:latin typeface="+mj-lt"/>
              </a:defRPr>
            </a:lvl4pPr>
            <a:lvl5pPr marL="265046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5pPr>
            <a:lvl6pPr marL="1136916" indent="-378972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4B8D"/>
              </a:buClr>
              <a:buSzPct val="100000"/>
              <a:buFont typeface="Arial" pitchFamily="34" charset="0"/>
              <a:buChar char="•"/>
              <a:defRPr lang="en-GB" sz="1900" dirty="0" smtClean="0">
                <a:solidFill>
                  <a:srgbClr val="004B8D"/>
                </a:solidFill>
                <a:latin typeface="+mn-lt"/>
              </a:defRPr>
            </a:lvl6pPr>
            <a:lvl7pPr marL="36130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7pPr>
            <a:lvl8pPr marL="409434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8pPr>
            <a:lvl9pPr marL="45756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000" dirty="0" smtClean="0"/>
              <a:t>Developed a survey for students regarding career choices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All 9-10 graders took the survey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Survey indicated that futures in health careers were the primary choices by a significant majority of our students.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Identified that health careers are a local and national career need area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Identify available resources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Adding to Diploma Program or Stand Alone?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Current Staff, instructional and support staff (CTE Certified?)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Identify areas of community support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Flexibility of schedule</a:t>
            </a:r>
          </a:p>
          <a:p>
            <a:pPr lvl="1">
              <a:spcAft>
                <a:spcPts val="600"/>
              </a:spcAft>
            </a:pPr>
            <a:endParaRPr lang="en-US" sz="1600" dirty="0" smtClean="0"/>
          </a:p>
          <a:p>
            <a:pPr marL="0" indent="0">
              <a:spcAft>
                <a:spcPts val="600"/>
              </a:spcAft>
              <a:buNone/>
            </a:pPr>
            <a:endParaRPr lang="en-US" sz="2000" dirty="0" smtClean="0"/>
          </a:p>
          <a:p>
            <a:pPr>
              <a:spcAft>
                <a:spcPts val="600"/>
              </a:spcAft>
            </a:pPr>
            <a:endParaRPr lang="en-US" sz="2000" dirty="0"/>
          </a:p>
          <a:p>
            <a:pPr marL="378972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Sz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307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224965" y="1238391"/>
            <a:ext cx="7461838" cy="699592"/>
          </a:xfrm>
        </p:spPr>
        <p:txBody>
          <a:bodyPr/>
          <a:lstStyle/>
          <a:p>
            <a:r>
              <a:rPr lang="en-US" noProof="0" dirty="0" smtClean="0"/>
              <a:t>Turn and Talk</a:t>
            </a:r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498" y="6294402"/>
            <a:ext cx="1834386" cy="549950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198879" y="1838958"/>
            <a:ext cx="7713110" cy="486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74340" indent="-37434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Font typeface="Arial" pitchFamily="34" charset="0"/>
              <a:buChar char="•"/>
              <a:defRPr sz="2700">
                <a:solidFill>
                  <a:srgbClr val="004B8D"/>
                </a:solidFill>
                <a:latin typeface="Myriad Pro" pitchFamily="34" charset="0"/>
                <a:ea typeface="+mn-ea"/>
                <a:cs typeface="+mn-cs"/>
              </a:defRPr>
            </a:lvl1pPr>
            <a:lvl2pPr marL="757944" indent="-37897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Font typeface="Arial" pitchFamily="34" charset="0"/>
              <a:buChar char="•"/>
              <a:defRPr lang="nl-NL" sz="2300" dirty="0" smtClean="0">
                <a:solidFill>
                  <a:srgbClr val="004B8D"/>
                </a:solidFill>
                <a:latin typeface="+mn-lt"/>
              </a:defRPr>
            </a:lvl2pPr>
            <a:lvl3pPr marL="762050" indent="372669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buFont typeface="Arial" pitchFamily="34" charset="0"/>
              <a:buChar char="•"/>
              <a:defRPr sz="1900">
                <a:solidFill>
                  <a:srgbClr val="004B8D"/>
                </a:solidFill>
                <a:latin typeface="Arial" pitchFamily="34" charset="0"/>
                <a:cs typeface="Arial" pitchFamily="34" charset="0"/>
              </a:defRPr>
            </a:lvl3pPr>
            <a:lvl4pPr marL="2530138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defRPr sz="1700">
                <a:solidFill>
                  <a:schemeClr val="tx1"/>
                </a:solidFill>
                <a:latin typeface="+mj-lt"/>
              </a:defRPr>
            </a:lvl4pPr>
            <a:lvl5pPr marL="265046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5pPr>
            <a:lvl6pPr marL="1136916" indent="-378972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4B8D"/>
              </a:buClr>
              <a:buSzPct val="100000"/>
              <a:buFont typeface="Arial" pitchFamily="34" charset="0"/>
              <a:buChar char="•"/>
              <a:defRPr lang="en-GB" sz="1900" dirty="0" smtClean="0">
                <a:solidFill>
                  <a:srgbClr val="004B8D"/>
                </a:solidFill>
                <a:latin typeface="+mn-lt"/>
              </a:defRPr>
            </a:lvl6pPr>
            <a:lvl7pPr marL="36130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7pPr>
            <a:lvl8pPr marL="409434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8pPr>
            <a:lvl9pPr marL="45756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400" dirty="0" smtClean="0"/>
              <a:t>Turn to someone nearby – from your school or another, and discuss: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What resources/strengths do we have?</a:t>
            </a:r>
          </a:p>
          <a:p>
            <a:pPr marL="378972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Sz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668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23582" y="1238391"/>
            <a:ext cx="7663221" cy="699592"/>
          </a:xfrm>
        </p:spPr>
        <p:txBody>
          <a:bodyPr>
            <a:normAutofit/>
          </a:bodyPr>
          <a:lstStyle/>
          <a:p>
            <a:r>
              <a:rPr lang="en-US" noProof="0" dirty="0" smtClean="0"/>
              <a:t>Developing </a:t>
            </a:r>
            <a:r>
              <a:rPr lang="en-US" dirty="0" smtClean="0"/>
              <a:t>Career-related Studies</a:t>
            </a:r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498" y="6294402"/>
            <a:ext cx="1834386" cy="549950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198879" y="2098270"/>
            <a:ext cx="7713110" cy="486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74340" indent="-37434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Font typeface="Arial" pitchFamily="34" charset="0"/>
              <a:buChar char="•"/>
              <a:defRPr sz="2700">
                <a:solidFill>
                  <a:srgbClr val="004B8D"/>
                </a:solidFill>
                <a:latin typeface="Myriad Pro" pitchFamily="34" charset="0"/>
                <a:ea typeface="+mn-ea"/>
                <a:cs typeface="+mn-cs"/>
              </a:defRPr>
            </a:lvl1pPr>
            <a:lvl2pPr marL="757944" indent="-37897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4B8D"/>
              </a:buClr>
              <a:buFont typeface="Arial" pitchFamily="34" charset="0"/>
              <a:buChar char="•"/>
              <a:defRPr lang="nl-NL" sz="2300" dirty="0" smtClean="0">
                <a:solidFill>
                  <a:srgbClr val="004B8D"/>
                </a:solidFill>
                <a:latin typeface="+mn-lt"/>
              </a:defRPr>
            </a:lvl2pPr>
            <a:lvl3pPr marL="762050" indent="372669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buFont typeface="Arial" pitchFamily="34" charset="0"/>
              <a:buChar char="•"/>
              <a:defRPr sz="1900">
                <a:solidFill>
                  <a:srgbClr val="004B8D"/>
                </a:solidFill>
                <a:latin typeface="Arial" pitchFamily="34" charset="0"/>
                <a:cs typeface="Arial" pitchFamily="34" charset="0"/>
              </a:defRPr>
            </a:lvl3pPr>
            <a:lvl4pPr marL="2530138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0B1F65"/>
              </a:buClr>
              <a:defRPr sz="1700">
                <a:solidFill>
                  <a:schemeClr val="tx1"/>
                </a:solidFill>
                <a:latin typeface="+mj-lt"/>
              </a:defRPr>
            </a:lvl4pPr>
            <a:lvl5pPr marL="265046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5pPr>
            <a:lvl6pPr marL="1136916" indent="-378972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4B8D"/>
              </a:buClr>
              <a:buSzPct val="100000"/>
              <a:buFont typeface="Arial" pitchFamily="34" charset="0"/>
              <a:buChar char="•"/>
              <a:defRPr lang="en-GB" sz="1900" dirty="0" smtClean="0">
                <a:solidFill>
                  <a:srgbClr val="004B8D"/>
                </a:solidFill>
                <a:latin typeface="+mn-lt"/>
              </a:defRPr>
            </a:lvl6pPr>
            <a:lvl7pPr marL="36130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7pPr>
            <a:lvl8pPr marL="409434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8pPr>
            <a:lvl9pPr marL="45756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Clr>
                <a:schemeClr val="tx1"/>
              </a:buClr>
              <a:buSzPct val="40000"/>
              <a:buFont typeface="Arial" charset="0"/>
              <a:defRPr sz="1700">
                <a:solidFill>
                  <a:schemeClr val="tx1"/>
                </a:solidFill>
                <a:latin typeface="+mj-lt"/>
              </a:defRPr>
            </a:lvl9pPr>
          </a:lstStyle>
          <a:p>
            <a:pPr lvl="1" defTabSz="914400">
              <a:spcAft>
                <a:spcPts val="600"/>
              </a:spcAft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Arial"/>
              </a:rPr>
              <a:t>Identify the pathway – as described: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Arial"/>
              </a:rPr>
              <a:t> survey, resources, etc.</a:t>
            </a:r>
          </a:p>
          <a:p>
            <a:pPr lvl="1" defTabSz="914400">
              <a:defRPr/>
            </a:pPr>
            <a:r>
              <a:rPr lang="en-US" sz="2200" kern="0" dirty="0" smtClean="0">
                <a:latin typeface="Arial"/>
              </a:rPr>
              <a:t>How can it be scheduled?</a:t>
            </a:r>
          </a:p>
          <a:p>
            <a:pPr lvl="2" defTabSz="914400">
              <a:defRPr/>
            </a:pPr>
            <a:r>
              <a:rPr lang="en-US" sz="1800" kern="0" dirty="0" smtClean="0">
                <a:latin typeface="Arial"/>
              </a:rPr>
              <a:t>Sensible progression</a:t>
            </a:r>
          </a:p>
          <a:p>
            <a:pPr lvl="2" defTabSz="914400">
              <a:spcAft>
                <a:spcPts val="600"/>
              </a:spcAft>
              <a:defRPr/>
            </a:pPr>
            <a:r>
              <a:rPr lang="en-US" sz="1800" kern="0" dirty="0" smtClean="0">
                <a:latin typeface="Arial"/>
              </a:rPr>
              <a:t>Fit other non-CP core courses</a:t>
            </a:r>
            <a:endParaRPr lang="en-US" sz="1800" kern="0" dirty="0">
              <a:latin typeface="Arial"/>
            </a:endParaRPr>
          </a:p>
          <a:p>
            <a:pPr lvl="1" defTabSz="914400">
              <a:defRPr/>
            </a:pP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Arial"/>
              </a:rPr>
              <a:t>Be prepared for changes/modifications</a:t>
            </a:r>
          </a:p>
          <a:p>
            <a:pPr lvl="2" defTabSz="914400">
              <a:defRPr/>
            </a:pPr>
            <a:r>
              <a:rPr lang="en-US" sz="1800" kern="0" dirty="0" smtClean="0">
                <a:latin typeface="Arial"/>
              </a:rPr>
              <a:t>Courses</a:t>
            </a:r>
          </a:p>
          <a:p>
            <a:pPr lvl="2" defTabSz="914400">
              <a:defRPr/>
            </a:pP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4B8D"/>
                </a:solidFill>
                <a:effectLst/>
                <a:uLnTx/>
                <a:uFillTx/>
                <a:latin typeface="Arial"/>
              </a:rPr>
              <a:t>Scheduling</a:t>
            </a:r>
          </a:p>
          <a:p>
            <a:pPr lvl="2" defTabSz="914400">
              <a:defRPr/>
            </a:pPr>
            <a:r>
              <a:rPr lang="en-US" sz="1800" kern="0" dirty="0" smtClean="0">
                <a:latin typeface="Arial"/>
              </a:rPr>
              <a:t>Staffing</a:t>
            </a:r>
            <a:endParaRPr kumimoji="0" lang="en-US" sz="1600" b="0" i="0" u="none" strike="noStrike" kern="0" cap="none" spc="0" normalizeH="0" noProof="0" dirty="0" smtClean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Arial"/>
            </a:endParaRPr>
          </a:p>
          <a:p>
            <a:pPr lvl="2" defTabSz="914400">
              <a:defRPr/>
            </a:pPr>
            <a:endParaRPr kumimoji="0" lang="en-US" sz="1800" b="0" i="0" u="none" strike="noStrike" kern="0" cap="none" spc="0" normalizeH="0" noProof="0" dirty="0" smtClean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Arial"/>
            </a:endParaRPr>
          </a:p>
          <a:p>
            <a:pPr lvl="1" defTabSz="914400">
              <a:defRPr/>
            </a:pPr>
            <a:endParaRPr kumimoji="0" lang="en-US" sz="2200" b="0" i="0" u="none" strike="noStrike" kern="0" cap="none" spc="0" normalizeH="0" noProof="0" dirty="0" smtClean="0">
              <a:ln>
                <a:noFill/>
              </a:ln>
              <a:solidFill>
                <a:srgbClr val="004B8D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753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6 IB Conference of the Americas PPT Template">
  <a:themeElements>
    <a:clrScheme name="IBA_Color">
      <a:dk1>
        <a:srgbClr val="004B8D"/>
      </a:dk1>
      <a:lt1>
        <a:sysClr val="window" lastClr="FFFFFF"/>
      </a:lt1>
      <a:dk2>
        <a:srgbClr val="000000"/>
      </a:dk2>
      <a:lt2>
        <a:srgbClr val="FFFFFF"/>
      </a:lt2>
      <a:accent1>
        <a:srgbClr val="4A74BB"/>
      </a:accent1>
      <a:accent2>
        <a:srgbClr val="FFD200"/>
      </a:accent2>
      <a:accent3>
        <a:srgbClr val="E02B1E"/>
      </a:accent3>
      <a:accent4>
        <a:srgbClr val="00B5CC"/>
      </a:accent4>
      <a:accent5>
        <a:srgbClr val="652D89"/>
      </a:accent5>
      <a:accent6>
        <a:srgbClr val="7E7E7E"/>
      </a:accent6>
      <a:hlink>
        <a:srgbClr val="004B8D"/>
      </a:hlink>
      <a:folHlink>
        <a:srgbClr val="004B8D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BA-4-3-En" id="{ABA52A82-6A11-134C-8329-4C645BB4FA2C}" vid="{0E6E258F-F62E-EE46-AC49-EDCBE1B2CD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 IB Conference of the Americas PPT Template</Template>
  <TotalTime>854</TotalTime>
  <Words>1837</Words>
  <Application>Microsoft Office PowerPoint</Application>
  <PresentationFormat>On-screen Show (4:3)</PresentationFormat>
  <Paragraphs>315</Paragraphs>
  <Slides>31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Lucida Grande</vt:lpstr>
      <vt:lpstr>Myriad Pro</vt:lpstr>
      <vt:lpstr>Times New Roman</vt:lpstr>
      <vt:lpstr>2016 IB Conference of the Americas PPT Template</vt:lpstr>
      <vt:lpstr>PowerPoint Presentation</vt:lpstr>
      <vt:lpstr>Building the CP From the Ground Up</vt:lpstr>
      <vt:lpstr>Purpose:</vt:lpstr>
      <vt:lpstr>Alameda International Profile:</vt:lpstr>
      <vt:lpstr>Alameda Profile</vt:lpstr>
      <vt:lpstr>Why CP?</vt:lpstr>
      <vt:lpstr>What to do?</vt:lpstr>
      <vt:lpstr>Turn and Talk</vt:lpstr>
      <vt:lpstr>Developing Career-related Studies</vt:lpstr>
      <vt:lpstr>Developing Career-related Studies</vt:lpstr>
      <vt:lpstr>Developing Career-related Studies</vt:lpstr>
      <vt:lpstr>Developing Career-related Studies</vt:lpstr>
      <vt:lpstr>Sample Schedule CP Health Careers Year 1</vt:lpstr>
      <vt:lpstr>Sample Schedule CP Health Careers Year 1</vt:lpstr>
      <vt:lpstr>Processing Time</vt:lpstr>
      <vt:lpstr>The Reflective Project</vt:lpstr>
      <vt:lpstr>The Reflective Project</vt:lpstr>
      <vt:lpstr>The Reflective Project</vt:lpstr>
      <vt:lpstr>Personal and Professional Skills</vt:lpstr>
      <vt:lpstr>Personal and Professional Skills</vt:lpstr>
      <vt:lpstr>Personal and Professional Skills</vt:lpstr>
      <vt:lpstr>Language Development</vt:lpstr>
      <vt:lpstr>Language Development</vt:lpstr>
      <vt:lpstr>Language Development</vt:lpstr>
      <vt:lpstr>Service Learning</vt:lpstr>
      <vt:lpstr>Service Learning</vt:lpstr>
      <vt:lpstr>Service Learning</vt:lpstr>
      <vt:lpstr>Turn and Talk</vt:lpstr>
      <vt:lpstr>Summarizing the Keys:</vt:lpstr>
      <vt:lpstr>Questions?</vt:lpstr>
      <vt:lpstr>Useful Links</vt:lpstr>
    </vt:vector>
  </TitlesOfParts>
  <Company>Jeffco Schools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dc:description>Template version 1 - February 2014_x000d_Design: D...studio_x000d_Template: Ton Persoon</dc:description>
  <cp:lastModifiedBy>Jessica Porter</cp:lastModifiedBy>
  <cp:revision>99</cp:revision>
  <dcterms:created xsi:type="dcterms:W3CDTF">2016-04-08T18:17:23Z</dcterms:created>
  <dcterms:modified xsi:type="dcterms:W3CDTF">2016-08-11T21:31:34Z</dcterms:modified>
</cp:coreProperties>
</file>