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83" r:id="rId5"/>
    <p:sldId id="260" r:id="rId6"/>
    <p:sldId id="261" r:id="rId7"/>
    <p:sldId id="259" r:id="rId8"/>
    <p:sldId id="262" r:id="rId9"/>
    <p:sldId id="264" r:id="rId10"/>
    <p:sldId id="265" r:id="rId11"/>
    <p:sldId id="266" r:id="rId12"/>
    <p:sldId id="268" r:id="rId13"/>
    <p:sldId id="269" r:id="rId14"/>
    <p:sldId id="267" r:id="rId15"/>
    <p:sldId id="270" r:id="rId16"/>
    <p:sldId id="275" r:id="rId17"/>
    <p:sldId id="272" r:id="rId18"/>
    <p:sldId id="263" r:id="rId19"/>
    <p:sldId id="276" r:id="rId20"/>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p15:clr>
            <a:srgbClr val="A4A3A4"/>
          </p15:clr>
        </p15:guide>
        <p15:guide id="2" orient="horz" pos="1344">
          <p15:clr>
            <a:srgbClr val="A4A3A4"/>
          </p15:clr>
        </p15:guide>
        <p15:guide id="3" orient="horz" pos="1392">
          <p15:clr>
            <a:srgbClr val="A4A3A4"/>
          </p15:clr>
        </p15:guide>
        <p15:guide id="4" orient="horz" pos="3856">
          <p15:clr>
            <a:srgbClr val="A4A3A4"/>
          </p15:clr>
        </p15:guide>
        <p15:guide id="5" pos="2880">
          <p15:clr>
            <a:srgbClr val="A4A3A4"/>
          </p15:clr>
        </p15:guide>
        <p15:guide id="6" pos="7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19" autoAdjust="0"/>
    <p:restoredTop sz="95726" autoAdjust="0"/>
  </p:normalViewPr>
  <p:slideViewPr>
    <p:cSldViewPr snapToGrid="0" snapToObjects="1">
      <p:cViewPr varScale="1">
        <p:scale>
          <a:sx n="107" d="100"/>
          <a:sy n="107" d="100"/>
        </p:scale>
        <p:origin x="78" y="468"/>
      </p:cViewPr>
      <p:guideLst>
        <p:guide orient="horz" pos="731"/>
        <p:guide orient="horz" pos="1344"/>
        <p:guide orient="horz" pos="1392"/>
        <p:guide orient="horz" pos="3856"/>
        <p:guide pos="2880"/>
        <p:guide pos="7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695934-4694-B945-B08C-9B8D3F66487B}" type="datetimeFigureOut">
              <a:rPr lang="en-US" smtClean="0"/>
              <a:t>8/11/2016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169F0A-6776-4549-A6B2-1014916B09AB}" type="slidenum">
              <a:rPr lang="en-US" smtClean="0"/>
              <a:t>‹#›</a:t>
            </a:fld>
            <a:endParaRPr lang="en-US"/>
          </a:p>
        </p:txBody>
      </p:sp>
    </p:spTree>
    <p:extLst>
      <p:ext uri="{BB962C8B-B14F-4D97-AF65-F5344CB8AC3E}">
        <p14:creationId xmlns:p14="http://schemas.microsoft.com/office/powerpoint/2010/main" val="21730496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69F0A-6776-4549-A6B2-1014916B09AB}" type="slidenum">
              <a:rPr lang="en-US" smtClean="0"/>
              <a:t>5</a:t>
            </a:fld>
            <a:endParaRPr lang="en-US"/>
          </a:p>
        </p:txBody>
      </p:sp>
    </p:spTree>
    <p:extLst>
      <p:ext uri="{BB962C8B-B14F-4D97-AF65-F5344CB8AC3E}">
        <p14:creationId xmlns:p14="http://schemas.microsoft.com/office/powerpoint/2010/main" val="1369051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xfrm>
            <a:off x="7555646" y="6629930"/>
            <a:ext cx="1068334" cy="228070"/>
          </a:xfrm>
        </p:spPr>
        <p:txBody>
          <a:bodyPr/>
          <a:lstStyle>
            <a:lvl1pPr marL="0" marR="0" indent="0" algn="r" defTabSz="457200" rtl="0" eaLnBrk="1" fontAlgn="auto" latinLnBrk="0" hangingPunct="1">
              <a:lnSpc>
                <a:spcPct val="100000"/>
              </a:lnSpc>
              <a:spcBef>
                <a:spcPts val="0"/>
              </a:spcBef>
              <a:spcAft>
                <a:spcPts val="0"/>
              </a:spcAft>
              <a:buClrTx/>
              <a:buSzTx/>
              <a:buFontTx/>
              <a:buNone/>
              <a:tabLst/>
              <a:defRPr/>
            </a:lvl1pPr>
          </a:lstStyle>
          <a:p>
            <a:fld id="{02C89652-6118-194A-A2A5-0F33353BC73A}" type="datetimeFigureOut">
              <a:rPr lang="en-US" noProof="0" smtClean="0"/>
              <a:pPr/>
              <a:t>8/11/2016</a:t>
            </a:fld>
            <a:endParaRPr lang="nl-NL" dirty="0" smtClean="0"/>
          </a:p>
          <a:p>
            <a:endParaRPr lang="nl-NL" dirty="0"/>
          </a:p>
        </p:txBody>
      </p:sp>
      <p:sp>
        <p:nvSpPr>
          <p:cNvPr id="6" name="Tijdelijke aanduiding voor dianummer 5"/>
          <p:cNvSpPr>
            <a:spLocks noGrp="1"/>
          </p:cNvSpPr>
          <p:nvPr>
            <p:ph type="sldNum" sz="quarter" idx="12"/>
          </p:nvPr>
        </p:nvSpPr>
        <p:spPr>
          <a:xfrm>
            <a:off x="8623980" y="6629930"/>
            <a:ext cx="406400" cy="228070"/>
          </a:xfrm>
        </p:spPr>
        <p:txBody>
          <a:bodyPr/>
          <a:lstStyle/>
          <a:p>
            <a:fld id="{365E7149-2CBC-7E42-B4F4-E2E7C22F4267}" type="slidenum">
              <a:rPr lang="nl-NL" smtClean="0"/>
              <a:pPr/>
              <a:t>‹#›</a:t>
            </a:fld>
            <a:endParaRPr lang="nl-NL"/>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el 1"/>
          <p:cNvSpPr>
            <a:spLocks noGrp="1"/>
          </p:cNvSpPr>
          <p:nvPr>
            <p:ph type="title"/>
          </p:nvPr>
        </p:nvSpPr>
        <p:spPr>
          <a:xfrm>
            <a:off x="1219200" y="1319999"/>
            <a:ext cx="5472000" cy="566738"/>
          </a:xfrm>
        </p:spPr>
        <p:txBody>
          <a:bodyPr anchor="t" anchorCtr="0"/>
          <a:lstStyle>
            <a:lvl1pPr algn="l">
              <a:defRPr sz="2000" b="1"/>
            </a:lvl1pPr>
          </a:lstStyle>
          <a:p>
            <a:r>
              <a:rPr lang="en-US" noProof="0" smtClean="0"/>
              <a:t>Click to edit Master title style</a:t>
            </a:r>
            <a:endParaRPr lang="en-US" noProof="0"/>
          </a:p>
        </p:txBody>
      </p:sp>
      <p:sp>
        <p:nvSpPr>
          <p:cNvPr id="3" name="Tijdelijke aanduiding voor afbeelding 2"/>
          <p:cNvSpPr>
            <a:spLocks noGrp="1"/>
          </p:cNvSpPr>
          <p:nvPr>
            <p:ph type="pic" idx="1"/>
          </p:nvPr>
        </p:nvSpPr>
        <p:spPr>
          <a:xfrm>
            <a:off x="1219200" y="1886737"/>
            <a:ext cx="5472000" cy="4104000"/>
          </a:xfrm>
          <a:solidFill>
            <a:schemeClr val="accent6">
              <a:lumMod val="40000"/>
              <a:lumOff val="60000"/>
            </a:schemeClr>
          </a:solidFill>
        </p:spPr>
        <p:txBody>
          <a:bodyPr tIns="180000">
            <a:normAutofit/>
          </a:bodyPr>
          <a:lstStyle>
            <a:lvl1pPr marL="0" indent="0" algn="ctr">
              <a:buNone/>
              <a:defRPr sz="2000">
                <a:solidFill>
                  <a:schemeClr val="accent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Drag picture to placeholder or click icon to add</a:t>
            </a:r>
            <a:endParaRPr lang="en-US" noProof="0"/>
          </a:p>
        </p:txBody>
      </p:sp>
      <p:sp>
        <p:nvSpPr>
          <p:cNvPr id="4" name="Tijdelijke aanduiding voor tekst 3"/>
          <p:cNvSpPr>
            <a:spLocks noGrp="1"/>
          </p:cNvSpPr>
          <p:nvPr>
            <p:ph type="body" sz="half" idx="2"/>
          </p:nvPr>
        </p:nvSpPr>
        <p:spPr>
          <a:xfrm>
            <a:off x="6843599" y="4960136"/>
            <a:ext cx="1843201" cy="1030601"/>
          </a:xfrm>
        </p:spPr>
        <p:txBody>
          <a:bodyPr anchor="b" anchorCtr="0">
            <a:normAutofit/>
          </a:bodyPr>
          <a:lstStyle>
            <a:lvl1pPr marL="0" indent="0">
              <a:lnSpc>
                <a:spcPct val="100000"/>
              </a:lnSpc>
              <a:buNone/>
              <a:defRPr sz="120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jdelijke aanduiding voor datum 4"/>
          <p:cNvSpPr>
            <a:spLocks noGrp="1"/>
          </p:cNvSpPr>
          <p:nvPr>
            <p:ph type="dt" sz="half" idx="10"/>
          </p:nvPr>
        </p:nvSpPr>
        <p:spPr/>
        <p:txBody>
          <a:bodyPr/>
          <a:lstStyle/>
          <a:p>
            <a:fld id="{02C89652-6118-194A-A2A5-0F33353BC73A}" type="datetimeFigureOut">
              <a:rPr lang="en-US" noProof="0" smtClean="0"/>
              <a:pPr/>
              <a:t>8/11/2016</a:t>
            </a:fld>
            <a:endParaRPr lang="en-US" noProof="0"/>
          </a:p>
        </p:txBody>
      </p:sp>
      <p:sp>
        <p:nvSpPr>
          <p:cNvPr id="6" name="Tijdelijke aanduiding voor voettekst 5"/>
          <p:cNvSpPr>
            <a:spLocks noGrp="1"/>
          </p:cNvSpPr>
          <p:nvPr>
            <p:ph type="ftr" sz="quarter" idx="11"/>
          </p:nvPr>
        </p:nvSpPr>
        <p:spPr/>
        <p:txBody>
          <a:bodyPr/>
          <a:lstStyle/>
          <a:p>
            <a:endParaRPr lang="en-US" noProof="0"/>
          </a:p>
        </p:txBody>
      </p:sp>
      <p:sp>
        <p:nvSpPr>
          <p:cNvPr id="7" name="Tijdelijke aanduiding voor dianummer 6"/>
          <p:cNvSpPr>
            <a:spLocks noGrp="1"/>
          </p:cNvSpPr>
          <p:nvPr>
            <p:ph type="sldNum" sz="quarter" idx="12"/>
          </p:nvPr>
        </p:nvSpPr>
        <p:spPr/>
        <p:txBody>
          <a:bodyPr/>
          <a:lstStyle/>
          <a:p>
            <a:fld id="{365E7149-2CBC-7E42-B4F4-E2E7C22F4267}"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40327" y="3203572"/>
            <a:ext cx="8211787" cy="1588561"/>
          </a:xfrm>
        </p:spPr>
        <p:txBody>
          <a:bodyPr/>
          <a:lstStyle>
            <a:lvl1pPr algn="ctr">
              <a:defRPr/>
            </a:lvl1pPr>
          </a:lstStyle>
          <a:p>
            <a:r>
              <a:rPr lang="en-US" noProof="0" smtClean="0"/>
              <a:t>Click to edit Master title style</a:t>
            </a:r>
            <a:endParaRPr lang="en-US" noProof="0"/>
          </a:p>
        </p:txBody>
      </p:sp>
      <p:sp>
        <p:nvSpPr>
          <p:cNvPr id="3" name="Subtitel 2"/>
          <p:cNvSpPr>
            <a:spLocks noGrp="1"/>
          </p:cNvSpPr>
          <p:nvPr>
            <p:ph type="subTitle" idx="1"/>
          </p:nvPr>
        </p:nvSpPr>
        <p:spPr>
          <a:xfrm>
            <a:off x="540327" y="4792134"/>
            <a:ext cx="8211787" cy="872062"/>
          </a:xfrm>
        </p:spPr>
        <p:txBody>
          <a:bodyPr anchor="b" anchorCtr="0">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sp>
        <p:nvSpPr>
          <p:cNvPr id="4" name="Tijdelijke aanduiding voor datum 3"/>
          <p:cNvSpPr>
            <a:spLocks noGrp="1"/>
          </p:cNvSpPr>
          <p:nvPr>
            <p:ph type="dt" sz="half" idx="10"/>
          </p:nvPr>
        </p:nvSpPr>
        <p:spPr>
          <a:xfrm>
            <a:off x="0" y="6629930"/>
            <a:ext cx="1068334" cy="228070"/>
          </a:xfrm>
        </p:spPr>
        <p:txBody>
          <a:bodyPr/>
          <a:lstStyle/>
          <a:p>
            <a:fld id="{02C89652-6118-194A-A2A5-0F33353BC73A}" type="datetimeFigureOut">
              <a:rPr lang="en-US" noProof="0" smtClean="0"/>
              <a:pPr/>
              <a:t>8/11/2016</a:t>
            </a:fld>
            <a:endParaRPr lang="en-US" noProof="0"/>
          </a:p>
        </p:txBody>
      </p:sp>
      <p:sp>
        <p:nvSpPr>
          <p:cNvPr id="6" name="Tijdelijke aanduiding voor dianummer 5"/>
          <p:cNvSpPr>
            <a:spLocks noGrp="1"/>
          </p:cNvSpPr>
          <p:nvPr>
            <p:ph type="sldNum" sz="quarter" idx="12"/>
          </p:nvPr>
        </p:nvSpPr>
        <p:spPr>
          <a:xfrm>
            <a:off x="1068334" y="6629930"/>
            <a:ext cx="406400" cy="228070"/>
          </a:xfrm>
        </p:spPr>
        <p:txBody>
          <a:bodyPr/>
          <a:lstStyle/>
          <a:p>
            <a:fld id="{365E7149-2CBC-7E42-B4F4-E2E7C22F4267}"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Tijdelijke aanduiding voor inhoud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Tijdelijke aanduiding voor datum 3"/>
          <p:cNvSpPr>
            <a:spLocks noGrp="1"/>
          </p:cNvSpPr>
          <p:nvPr>
            <p:ph type="dt" sz="half" idx="10"/>
          </p:nvPr>
        </p:nvSpPr>
        <p:spPr/>
        <p:txBody>
          <a:bodyPr/>
          <a:lstStyle/>
          <a:p>
            <a:fld id="{02C89652-6118-194A-A2A5-0F33353BC73A}" type="datetimeFigureOut">
              <a:rPr lang="en-US" noProof="0" smtClean="0"/>
              <a:pPr/>
              <a:t>8/11/2016</a:t>
            </a:fld>
            <a:endParaRPr lang="en-US" noProof="0"/>
          </a:p>
        </p:txBody>
      </p:sp>
      <p:sp>
        <p:nvSpPr>
          <p:cNvPr id="5" name="Tijdelijke aanduiding voor voettekst 4"/>
          <p:cNvSpPr>
            <a:spLocks noGrp="1"/>
          </p:cNvSpPr>
          <p:nvPr>
            <p:ph type="ftr" sz="quarter" idx="11"/>
          </p:nvPr>
        </p:nvSpPr>
        <p:spPr/>
        <p:txBody>
          <a:bodyPr/>
          <a:lstStyle/>
          <a:p>
            <a:endParaRPr lang="en-US" noProof="0"/>
          </a:p>
        </p:txBody>
      </p:sp>
      <p:sp>
        <p:nvSpPr>
          <p:cNvPr id="6" name="Tijdelijke aanduiding voor dianummer 5"/>
          <p:cNvSpPr>
            <a:spLocks noGrp="1"/>
          </p:cNvSpPr>
          <p:nvPr>
            <p:ph type="sldNum" sz="quarter" idx="12"/>
          </p:nvPr>
        </p:nvSpPr>
        <p:spPr/>
        <p:txBody>
          <a:bodyPr/>
          <a:lstStyle/>
          <a:p>
            <a:fld id="{365E7149-2CBC-7E42-B4F4-E2E7C22F4267}"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el 1"/>
          <p:cNvSpPr>
            <a:spLocks noGrp="1"/>
          </p:cNvSpPr>
          <p:nvPr>
            <p:ph type="title"/>
          </p:nvPr>
        </p:nvSpPr>
        <p:spPr>
          <a:xfrm>
            <a:off x="2239062" y="2184400"/>
            <a:ext cx="6447738" cy="1727200"/>
          </a:xfrm>
        </p:spPr>
        <p:txBody>
          <a:bodyPr anchor="t">
            <a:normAutofit/>
          </a:bodyPr>
          <a:lstStyle>
            <a:lvl1pPr algn="l">
              <a:defRPr sz="3600" b="1" cap="none"/>
            </a:lvl1pPr>
          </a:lstStyle>
          <a:p>
            <a:r>
              <a:rPr lang="en-US" noProof="0" smtClean="0"/>
              <a:t>Click to edit Master title style</a:t>
            </a:r>
            <a:endParaRPr lang="en-US" noProof="0"/>
          </a:p>
        </p:txBody>
      </p:sp>
      <p:sp>
        <p:nvSpPr>
          <p:cNvPr id="3" name="Tijdelijke aanduiding voor tekst 2"/>
          <p:cNvSpPr>
            <a:spLocks noGrp="1"/>
          </p:cNvSpPr>
          <p:nvPr>
            <p:ph type="body" idx="1"/>
          </p:nvPr>
        </p:nvSpPr>
        <p:spPr>
          <a:xfrm>
            <a:off x="2239062" y="3911600"/>
            <a:ext cx="6447738" cy="1500187"/>
          </a:xfrm>
        </p:spPr>
        <p:txBody>
          <a:bodyPr anchor="t" anchorCtr="0">
            <a:normAutofit/>
          </a:bodyPr>
          <a:lstStyle>
            <a:lvl1pPr marL="0" indent="0">
              <a:spcBef>
                <a:spcPts val="0"/>
              </a:spcBef>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4" name="Tijdelijke aanduiding voor datum 3"/>
          <p:cNvSpPr>
            <a:spLocks noGrp="1"/>
          </p:cNvSpPr>
          <p:nvPr>
            <p:ph type="dt" sz="half" idx="10"/>
          </p:nvPr>
        </p:nvSpPr>
        <p:spPr/>
        <p:txBody>
          <a:bodyPr/>
          <a:lstStyle/>
          <a:p>
            <a:fld id="{02C89652-6118-194A-A2A5-0F33353BC73A}" type="datetimeFigureOut">
              <a:rPr lang="en-US" noProof="0" smtClean="0"/>
              <a:pPr/>
              <a:t>8/11/2016</a:t>
            </a:fld>
            <a:endParaRPr lang="en-US" noProof="0"/>
          </a:p>
        </p:txBody>
      </p:sp>
      <p:sp>
        <p:nvSpPr>
          <p:cNvPr id="5" name="Tijdelijke aanduiding voor voettekst 4"/>
          <p:cNvSpPr>
            <a:spLocks noGrp="1"/>
          </p:cNvSpPr>
          <p:nvPr>
            <p:ph type="ftr" sz="quarter" idx="11"/>
          </p:nvPr>
        </p:nvSpPr>
        <p:spPr/>
        <p:txBody>
          <a:bodyPr/>
          <a:lstStyle/>
          <a:p>
            <a:endParaRPr lang="en-US" noProof="0"/>
          </a:p>
        </p:txBody>
      </p:sp>
      <p:sp>
        <p:nvSpPr>
          <p:cNvPr id="6" name="Tijdelijke aanduiding voor dianummer 5"/>
          <p:cNvSpPr>
            <a:spLocks noGrp="1"/>
          </p:cNvSpPr>
          <p:nvPr>
            <p:ph type="sldNum" sz="quarter" idx="12"/>
          </p:nvPr>
        </p:nvSpPr>
        <p:spPr/>
        <p:txBody>
          <a:bodyPr/>
          <a:lstStyle/>
          <a:p>
            <a:fld id="{365E7149-2CBC-7E42-B4F4-E2E7C22F4267}"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dirty="0"/>
          </a:p>
        </p:txBody>
      </p:sp>
      <p:sp>
        <p:nvSpPr>
          <p:cNvPr id="3" name="Tijdelijke aanduiding voor inhoud 2"/>
          <p:cNvSpPr>
            <a:spLocks noGrp="1"/>
          </p:cNvSpPr>
          <p:nvPr>
            <p:ph sz="half" idx="1"/>
          </p:nvPr>
        </p:nvSpPr>
        <p:spPr>
          <a:xfrm>
            <a:off x="1224962" y="2209799"/>
            <a:ext cx="3677238" cy="39163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Tijdelijke aanduiding voor inhoud 3"/>
          <p:cNvSpPr>
            <a:spLocks noGrp="1"/>
          </p:cNvSpPr>
          <p:nvPr>
            <p:ph sz="half" idx="2"/>
          </p:nvPr>
        </p:nvSpPr>
        <p:spPr>
          <a:xfrm>
            <a:off x="5011200" y="2209799"/>
            <a:ext cx="3675600" cy="39163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ijdelijke aanduiding voor datum 4"/>
          <p:cNvSpPr>
            <a:spLocks noGrp="1"/>
          </p:cNvSpPr>
          <p:nvPr>
            <p:ph type="dt" sz="half" idx="10"/>
          </p:nvPr>
        </p:nvSpPr>
        <p:spPr/>
        <p:txBody>
          <a:bodyPr/>
          <a:lstStyle/>
          <a:p>
            <a:fld id="{02C89652-6118-194A-A2A5-0F33353BC73A}" type="datetimeFigureOut">
              <a:rPr lang="en-US" noProof="0" smtClean="0"/>
              <a:pPr/>
              <a:t>8/11/2016</a:t>
            </a:fld>
            <a:endParaRPr lang="en-US" noProof="0"/>
          </a:p>
        </p:txBody>
      </p:sp>
      <p:sp>
        <p:nvSpPr>
          <p:cNvPr id="6" name="Tijdelijke aanduiding voor voettekst 5"/>
          <p:cNvSpPr>
            <a:spLocks noGrp="1"/>
          </p:cNvSpPr>
          <p:nvPr>
            <p:ph type="ftr" sz="quarter" idx="11"/>
          </p:nvPr>
        </p:nvSpPr>
        <p:spPr/>
        <p:txBody>
          <a:bodyPr/>
          <a:lstStyle/>
          <a:p>
            <a:endParaRPr lang="en-US" noProof="0"/>
          </a:p>
        </p:txBody>
      </p:sp>
      <p:sp>
        <p:nvSpPr>
          <p:cNvPr id="7" name="Tijdelijke aanduiding voor dianummer 6"/>
          <p:cNvSpPr>
            <a:spLocks noGrp="1"/>
          </p:cNvSpPr>
          <p:nvPr>
            <p:ph type="sldNum" sz="quarter" idx="12"/>
          </p:nvPr>
        </p:nvSpPr>
        <p:spPr/>
        <p:txBody>
          <a:bodyPr/>
          <a:lstStyle/>
          <a:p>
            <a:fld id="{365E7149-2CBC-7E42-B4F4-E2E7C22F4267}"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noProof="0" smtClean="0"/>
              <a:t>Click to edit Master title style</a:t>
            </a:r>
            <a:endParaRPr lang="en-US" noProof="0"/>
          </a:p>
        </p:txBody>
      </p:sp>
      <p:sp>
        <p:nvSpPr>
          <p:cNvPr id="3" name="Tijdelijke aanduiding voor tekst 2"/>
          <p:cNvSpPr>
            <a:spLocks noGrp="1"/>
          </p:cNvSpPr>
          <p:nvPr>
            <p:ph type="body" idx="1"/>
          </p:nvPr>
        </p:nvSpPr>
        <p:spPr>
          <a:xfrm>
            <a:off x="1224962" y="2209800"/>
            <a:ext cx="3675600"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Tijdelijke aanduiding voor inhoud 3"/>
          <p:cNvSpPr>
            <a:spLocks noGrp="1"/>
          </p:cNvSpPr>
          <p:nvPr>
            <p:ph sz="half" idx="2"/>
          </p:nvPr>
        </p:nvSpPr>
        <p:spPr>
          <a:xfrm>
            <a:off x="1224962" y="2849561"/>
            <a:ext cx="3675600" cy="3276601"/>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Tijdelijke aanduiding voor tekst 4"/>
          <p:cNvSpPr>
            <a:spLocks noGrp="1"/>
          </p:cNvSpPr>
          <p:nvPr>
            <p:ph type="body" sz="quarter" idx="3"/>
          </p:nvPr>
        </p:nvSpPr>
        <p:spPr>
          <a:xfrm>
            <a:off x="5011200" y="2209800"/>
            <a:ext cx="3675600" cy="63976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Tijdelijke aanduiding voor inhoud 5"/>
          <p:cNvSpPr>
            <a:spLocks noGrp="1"/>
          </p:cNvSpPr>
          <p:nvPr>
            <p:ph sz="quarter" idx="4"/>
          </p:nvPr>
        </p:nvSpPr>
        <p:spPr>
          <a:xfrm>
            <a:off x="5011200" y="2849561"/>
            <a:ext cx="3675600" cy="3276602"/>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Tijdelijke aanduiding voor datum 6"/>
          <p:cNvSpPr>
            <a:spLocks noGrp="1"/>
          </p:cNvSpPr>
          <p:nvPr>
            <p:ph type="dt" sz="half" idx="10"/>
          </p:nvPr>
        </p:nvSpPr>
        <p:spPr/>
        <p:txBody>
          <a:bodyPr/>
          <a:lstStyle/>
          <a:p>
            <a:fld id="{02C89652-6118-194A-A2A5-0F33353BC73A}" type="datetimeFigureOut">
              <a:rPr lang="en-US" noProof="0" smtClean="0"/>
              <a:pPr/>
              <a:t>8/11/2016</a:t>
            </a:fld>
            <a:endParaRPr lang="en-US" noProof="0"/>
          </a:p>
        </p:txBody>
      </p:sp>
      <p:sp>
        <p:nvSpPr>
          <p:cNvPr id="8" name="Tijdelijke aanduiding voor voettekst 7"/>
          <p:cNvSpPr>
            <a:spLocks noGrp="1"/>
          </p:cNvSpPr>
          <p:nvPr>
            <p:ph type="ftr" sz="quarter" idx="11"/>
          </p:nvPr>
        </p:nvSpPr>
        <p:spPr/>
        <p:txBody>
          <a:bodyPr/>
          <a:lstStyle/>
          <a:p>
            <a:endParaRPr lang="en-US" noProof="0"/>
          </a:p>
        </p:txBody>
      </p:sp>
      <p:sp>
        <p:nvSpPr>
          <p:cNvPr id="9" name="Tijdelijke aanduiding voor dianummer 8"/>
          <p:cNvSpPr>
            <a:spLocks noGrp="1"/>
          </p:cNvSpPr>
          <p:nvPr>
            <p:ph type="sldNum" sz="quarter" idx="12"/>
          </p:nvPr>
        </p:nvSpPr>
        <p:spPr/>
        <p:txBody>
          <a:bodyPr/>
          <a:lstStyle/>
          <a:p>
            <a:fld id="{365E7149-2CBC-7E42-B4F4-E2E7C22F4267}"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en-US" noProof="0"/>
          </a:p>
        </p:txBody>
      </p:sp>
      <p:sp>
        <p:nvSpPr>
          <p:cNvPr id="3" name="Tijdelijke aanduiding voor datum 2"/>
          <p:cNvSpPr>
            <a:spLocks noGrp="1"/>
          </p:cNvSpPr>
          <p:nvPr>
            <p:ph type="dt" sz="half" idx="10"/>
          </p:nvPr>
        </p:nvSpPr>
        <p:spPr/>
        <p:txBody>
          <a:bodyPr/>
          <a:lstStyle/>
          <a:p>
            <a:fld id="{02C89652-6118-194A-A2A5-0F33353BC73A}" type="datetimeFigureOut">
              <a:rPr lang="en-US" noProof="0" smtClean="0"/>
              <a:pPr/>
              <a:t>8/11/2016</a:t>
            </a:fld>
            <a:endParaRPr lang="en-US" noProof="0"/>
          </a:p>
        </p:txBody>
      </p:sp>
      <p:sp>
        <p:nvSpPr>
          <p:cNvPr id="4" name="Tijdelijke aanduiding voor voettekst 3"/>
          <p:cNvSpPr>
            <a:spLocks noGrp="1"/>
          </p:cNvSpPr>
          <p:nvPr>
            <p:ph type="ftr" sz="quarter" idx="11"/>
          </p:nvPr>
        </p:nvSpPr>
        <p:spPr/>
        <p:txBody>
          <a:bodyPr/>
          <a:lstStyle/>
          <a:p>
            <a:endParaRPr lang="en-US" noProof="0"/>
          </a:p>
        </p:txBody>
      </p:sp>
      <p:sp>
        <p:nvSpPr>
          <p:cNvPr id="5" name="Tijdelijke aanduiding voor dianummer 4"/>
          <p:cNvSpPr>
            <a:spLocks noGrp="1"/>
          </p:cNvSpPr>
          <p:nvPr>
            <p:ph type="sldNum" sz="quarter" idx="12"/>
          </p:nvPr>
        </p:nvSpPr>
        <p:spPr/>
        <p:txBody>
          <a:bodyPr/>
          <a:lstStyle/>
          <a:p>
            <a:fld id="{365E7149-2CBC-7E42-B4F4-E2E7C22F4267}"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2C89652-6118-194A-A2A5-0F33353BC73A}" type="datetimeFigureOut">
              <a:rPr lang="en-US" noProof="0" smtClean="0"/>
              <a:pPr/>
              <a:t>8/11/2016</a:t>
            </a:fld>
            <a:endParaRPr lang="en-US" noProof="0"/>
          </a:p>
        </p:txBody>
      </p:sp>
      <p:sp>
        <p:nvSpPr>
          <p:cNvPr id="3" name="Tijdelijke aanduiding voor voettekst 2"/>
          <p:cNvSpPr>
            <a:spLocks noGrp="1"/>
          </p:cNvSpPr>
          <p:nvPr>
            <p:ph type="ftr" sz="quarter" idx="11"/>
          </p:nvPr>
        </p:nvSpPr>
        <p:spPr/>
        <p:txBody>
          <a:bodyPr/>
          <a:lstStyle/>
          <a:p>
            <a:endParaRPr lang="en-US" noProof="0"/>
          </a:p>
        </p:txBody>
      </p:sp>
      <p:sp>
        <p:nvSpPr>
          <p:cNvPr id="4" name="Tijdelijke aanduiding voor dianummer 3"/>
          <p:cNvSpPr>
            <a:spLocks noGrp="1"/>
          </p:cNvSpPr>
          <p:nvPr>
            <p:ph type="sldNum" sz="quarter" idx="12"/>
          </p:nvPr>
        </p:nvSpPr>
        <p:spPr/>
        <p:txBody>
          <a:bodyPr/>
          <a:lstStyle/>
          <a:p>
            <a:fld id="{365E7149-2CBC-7E42-B4F4-E2E7C22F4267}"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el 1"/>
          <p:cNvSpPr>
            <a:spLocks noGrp="1"/>
          </p:cNvSpPr>
          <p:nvPr>
            <p:ph type="title"/>
          </p:nvPr>
        </p:nvSpPr>
        <p:spPr>
          <a:xfrm>
            <a:off x="1219200" y="1283183"/>
            <a:ext cx="3225800" cy="1049336"/>
          </a:xfrm>
        </p:spPr>
        <p:txBody>
          <a:bodyPr anchor="t" anchorCtr="0"/>
          <a:lstStyle>
            <a:lvl1pPr algn="l">
              <a:defRPr sz="2000" b="1"/>
            </a:lvl1pPr>
          </a:lstStyle>
          <a:p>
            <a:r>
              <a:rPr lang="en-US" noProof="0" smtClean="0"/>
              <a:t>Click to edit Master title style</a:t>
            </a:r>
            <a:endParaRPr lang="en-US" noProof="0"/>
          </a:p>
        </p:txBody>
      </p:sp>
      <p:sp>
        <p:nvSpPr>
          <p:cNvPr id="3" name="Tijdelijke aanduiding voor inhoud 2"/>
          <p:cNvSpPr>
            <a:spLocks noGrp="1"/>
          </p:cNvSpPr>
          <p:nvPr>
            <p:ph idx="1"/>
          </p:nvPr>
        </p:nvSpPr>
        <p:spPr>
          <a:xfrm>
            <a:off x="4572000" y="1283183"/>
            <a:ext cx="4114800" cy="49657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Tijdelijke aanduiding voor tekst 3"/>
          <p:cNvSpPr>
            <a:spLocks noGrp="1"/>
          </p:cNvSpPr>
          <p:nvPr>
            <p:ph type="body" sz="half" idx="2"/>
          </p:nvPr>
        </p:nvSpPr>
        <p:spPr>
          <a:xfrm>
            <a:off x="1219200" y="2332519"/>
            <a:ext cx="3225800" cy="3916363"/>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jdelijke aanduiding voor datum 4"/>
          <p:cNvSpPr>
            <a:spLocks noGrp="1"/>
          </p:cNvSpPr>
          <p:nvPr>
            <p:ph type="dt" sz="half" idx="10"/>
          </p:nvPr>
        </p:nvSpPr>
        <p:spPr/>
        <p:txBody>
          <a:bodyPr/>
          <a:lstStyle/>
          <a:p>
            <a:fld id="{02C89652-6118-194A-A2A5-0F33353BC73A}" type="datetimeFigureOut">
              <a:rPr lang="en-US" noProof="0" smtClean="0"/>
              <a:pPr/>
              <a:t>8/11/2016</a:t>
            </a:fld>
            <a:endParaRPr lang="en-US" noProof="0"/>
          </a:p>
        </p:txBody>
      </p:sp>
      <p:sp>
        <p:nvSpPr>
          <p:cNvPr id="6" name="Tijdelijke aanduiding voor voettekst 5"/>
          <p:cNvSpPr>
            <a:spLocks noGrp="1"/>
          </p:cNvSpPr>
          <p:nvPr>
            <p:ph type="ftr" sz="quarter" idx="11"/>
          </p:nvPr>
        </p:nvSpPr>
        <p:spPr/>
        <p:txBody>
          <a:bodyPr/>
          <a:lstStyle/>
          <a:p>
            <a:endParaRPr lang="en-US" noProof="0"/>
          </a:p>
        </p:txBody>
      </p:sp>
      <p:sp>
        <p:nvSpPr>
          <p:cNvPr id="7" name="Tijdelijke aanduiding voor dianummer 6"/>
          <p:cNvSpPr>
            <a:spLocks noGrp="1"/>
          </p:cNvSpPr>
          <p:nvPr>
            <p:ph type="sldNum" sz="quarter" idx="12"/>
          </p:nvPr>
        </p:nvSpPr>
        <p:spPr/>
        <p:txBody>
          <a:bodyPr/>
          <a:lstStyle/>
          <a:p>
            <a:fld id="{365E7149-2CBC-7E42-B4F4-E2E7C22F4267}" type="slidenum">
              <a:rPr lang="en-US" noProof="0" smtClean="0"/>
              <a:pPr/>
              <a:t>‹#›</a:t>
            </a:fld>
            <a:endParaRPr lang="en-US" noProof="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24962" y="1238390"/>
            <a:ext cx="7461838" cy="968841"/>
          </a:xfrm>
          <a:prstGeom prst="rect">
            <a:avLst/>
          </a:prstGeom>
        </p:spPr>
        <p:txBody>
          <a:bodyPr vert="horz" lIns="0" tIns="0" rIns="0" bIns="0" rtlCol="0" anchor="t" anchorCtr="0">
            <a:normAutofit/>
          </a:bodyPr>
          <a:lstStyle/>
          <a:p>
            <a:r>
              <a:rPr lang="en-US" noProof="0" smtClean="0"/>
              <a:t>Click to edit Master title style</a:t>
            </a:r>
            <a:endParaRPr lang="en-US" noProof="0" dirty="0"/>
          </a:p>
        </p:txBody>
      </p:sp>
      <p:sp>
        <p:nvSpPr>
          <p:cNvPr id="3" name="Tijdelijke aanduiding voor tekst 2"/>
          <p:cNvSpPr>
            <a:spLocks noGrp="1"/>
          </p:cNvSpPr>
          <p:nvPr>
            <p:ph type="body" idx="1"/>
          </p:nvPr>
        </p:nvSpPr>
        <p:spPr>
          <a:xfrm>
            <a:off x="1224962" y="2289481"/>
            <a:ext cx="7461838" cy="3901845"/>
          </a:xfrm>
          <a:prstGeom prst="rect">
            <a:avLst/>
          </a:prstGeom>
        </p:spPr>
        <p:txBody>
          <a:bodyPr vert="horz" lIns="0" tIns="0" rIns="0" bIns="0" rtlCol="0" anchor="t" anchorCtr="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Tijdelijke aanduiding voor datum 3"/>
          <p:cNvSpPr>
            <a:spLocks noGrp="1"/>
          </p:cNvSpPr>
          <p:nvPr>
            <p:ph type="dt" sz="half" idx="2"/>
          </p:nvPr>
        </p:nvSpPr>
        <p:spPr>
          <a:xfrm>
            <a:off x="7212066" y="576264"/>
            <a:ext cx="1068334" cy="228070"/>
          </a:xfrm>
          <a:prstGeom prst="rect">
            <a:avLst/>
          </a:prstGeom>
        </p:spPr>
        <p:txBody>
          <a:bodyPr vert="horz" lIns="0" tIns="0" rIns="0" bIns="0" rtlCol="0" anchor="t" anchorCtr="0"/>
          <a:lstStyle>
            <a:lvl1pPr algn="r">
              <a:defRPr sz="1000">
                <a:solidFill>
                  <a:schemeClr val="accent6"/>
                </a:solidFill>
              </a:defRPr>
            </a:lvl1pPr>
          </a:lstStyle>
          <a:p>
            <a:fld id="{02C89652-6118-194A-A2A5-0F33353BC73A}" type="datetimeFigureOut">
              <a:rPr lang="en-US" noProof="0" smtClean="0"/>
              <a:pPr/>
              <a:t>8/11/2016</a:t>
            </a:fld>
            <a:endParaRPr lang="en-US" noProof="0"/>
          </a:p>
        </p:txBody>
      </p:sp>
      <p:sp>
        <p:nvSpPr>
          <p:cNvPr id="5" name="Tijdelijke aanduiding voor voettekst 4"/>
          <p:cNvSpPr>
            <a:spLocks noGrp="1"/>
          </p:cNvSpPr>
          <p:nvPr>
            <p:ph type="ftr" sz="quarter" idx="3"/>
          </p:nvPr>
        </p:nvSpPr>
        <p:spPr>
          <a:xfrm>
            <a:off x="2239062" y="6475941"/>
            <a:ext cx="3611401" cy="239183"/>
          </a:xfrm>
          <a:prstGeom prst="rect">
            <a:avLst/>
          </a:prstGeom>
        </p:spPr>
        <p:txBody>
          <a:bodyPr vert="horz" lIns="0" tIns="0" rIns="0" bIns="0" rtlCol="0" anchor="t" anchorCtr="0"/>
          <a:lstStyle>
            <a:lvl1pPr algn="l">
              <a:defRPr sz="1000">
                <a:solidFill>
                  <a:schemeClr val="accent6"/>
                </a:solidFill>
              </a:defRPr>
            </a:lvl1pPr>
          </a:lstStyle>
          <a:p>
            <a:endParaRPr lang="en-US" noProof="0"/>
          </a:p>
        </p:txBody>
      </p:sp>
      <p:sp>
        <p:nvSpPr>
          <p:cNvPr id="6" name="Tijdelijke aanduiding voor dianummer 5"/>
          <p:cNvSpPr>
            <a:spLocks noGrp="1"/>
          </p:cNvSpPr>
          <p:nvPr>
            <p:ph type="sldNum" sz="quarter" idx="4"/>
          </p:nvPr>
        </p:nvSpPr>
        <p:spPr>
          <a:xfrm>
            <a:off x="8280400" y="576264"/>
            <a:ext cx="406400" cy="228070"/>
          </a:xfrm>
          <a:prstGeom prst="rect">
            <a:avLst/>
          </a:prstGeom>
        </p:spPr>
        <p:txBody>
          <a:bodyPr vert="horz" lIns="0" tIns="0" rIns="0" bIns="0" rtlCol="0" anchor="t" anchorCtr="0"/>
          <a:lstStyle>
            <a:lvl1pPr algn="r">
              <a:defRPr sz="1000">
                <a:solidFill>
                  <a:schemeClr val="accent6"/>
                </a:solidFill>
              </a:defRPr>
            </a:lvl1pPr>
          </a:lstStyle>
          <a:p>
            <a:fld id="{365E7149-2CBC-7E42-B4F4-E2E7C22F4267}" type="slidenum">
              <a:rPr lang="en-US" noProof="0" smtClean="0"/>
              <a:pPr/>
              <a:t>‹#›</a:t>
            </a:fld>
            <a:endParaRPr lang="en-US" noProof="0"/>
          </a:p>
        </p:txBody>
      </p:sp>
    </p:spTree>
  </p:cSld>
  <p:clrMap bg1="lt1" tx1="dk1" bg2="lt2" tx2="dk2" accent1="accent1" accent2="accent2" accent3="accent3" accent4="accent4" accent5="accent5" accent6="accent6" hlink="hlink" folHlink="folHlink"/>
  <p:sldLayoutIdLst>
    <p:sldLayoutId id="214748365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iming>
    <p:tnLst>
      <p:par>
        <p:cTn id="1" dur="indefinite" restart="never" nodeType="tmRoot"/>
      </p:par>
    </p:tnLst>
  </p:timing>
  <p:txStyles>
    <p:title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p:titleStyle>
    <p:bodyStyle>
      <a:lvl1pPr marL="288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1pPr>
      <a:lvl2pPr marL="576000" indent="-288000" algn="l" defTabSz="457200" rtl="0" eaLnBrk="1" latinLnBrk="0" hangingPunct="1">
        <a:lnSpc>
          <a:spcPct val="90000"/>
        </a:lnSpc>
        <a:spcBef>
          <a:spcPts val="400"/>
        </a:spcBef>
        <a:buClr>
          <a:schemeClr val="tx1"/>
        </a:buClr>
        <a:buSzPct val="140000"/>
        <a:buFont typeface="Arial"/>
        <a:buChar char="•"/>
        <a:defRPr sz="2000" kern="1200">
          <a:solidFill>
            <a:schemeClr val="tx1"/>
          </a:solidFill>
          <a:latin typeface="Myriad Pro"/>
          <a:ea typeface="+mn-ea"/>
          <a:cs typeface="Myriad Pro"/>
        </a:defRPr>
      </a:lvl2pPr>
      <a:lvl3pPr marL="864000" indent="-288000" algn="l" defTabSz="457200" rtl="0" eaLnBrk="1" latinLnBrk="0" hangingPunct="1">
        <a:lnSpc>
          <a:spcPct val="90000"/>
        </a:lnSpc>
        <a:spcBef>
          <a:spcPts val="400"/>
        </a:spcBef>
        <a:buClr>
          <a:schemeClr val="accent1"/>
        </a:buClr>
        <a:buSzPct val="140000"/>
        <a:buFont typeface="Arial"/>
        <a:buChar char="•"/>
        <a:defRPr sz="2000" kern="1200">
          <a:solidFill>
            <a:schemeClr val="tx1"/>
          </a:solidFill>
          <a:latin typeface="Myriad Pro"/>
          <a:ea typeface="+mn-ea"/>
          <a:cs typeface="Myriad Pro"/>
        </a:defRPr>
      </a:lvl3pPr>
      <a:lvl4pPr marL="1152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4pPr>
      <a:lvl5pPr marL="1440000" indent="-288000" algn="l" defTabSz="457200" rtl="0" eaLnBrk="1" latinLnBrk="0" hangingPunct="1">
        <a:lnSpc>
          <a:spcPct val="90000"/>
        </a:lnSpc>
        <a:spcBef>
          <a:spcPts val="400"/>
        </a:spcBef>
        <a:buFont typeface="Lucida Grande"/>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lifehacker.com/5839942/trello-makes-project-collaboration-simple-and-kind-of-fun" TargetMode="External"/><Relationship Id="rId2" Type="http://schemas.openxmlformats.org/officeDocument/2006/relationships/hyperlink" Target="https://trello.com/"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mailto:alicia_polston@dpsk12.org" TargetMode="External"/><Relationship Id="rId2" Type="http://schemas.openxmlformats.org/officeDocument/2006/relationships/hyperlink" Target="mailto:melissa_capozza@dpsk12.org" TargetMode="External"/><Relationship Id="rId1" Type="http://schemas.openxmlformats.org/officeDocument/2006/relationships/slideLayout" Target="../slideLayouts/slideLayout8.xml"/><Relationship Id="rId4" Type="http://schemas.openxmlformats.org/officeDocument/2006/relationships/hyperlink" Target="mailto:jessica_studley@dpsk12.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en-US" sz="2400" noProof="0" dirty="0" smtClean="0"/>
              <a:t>Answer of the Week</a:t>
            </a:r>
            <a:br>
              <a:rPr lang="en-US" sz="2400" noProof="0" dirty="0" smtClean="0"/>
            </a:br>
            <a:r>
              <a:rPr lang="en-US" sz="1200" dirty="0"/>
              <a:t>ATL Skills </a:t>
            </a:r>
            <a:r>
              <a:rPr lang="en-US" sz="1200" dirty="0" smtClean="0"/>
              <a:t>addressed: </a:t>
            </a:r>
            <a:r>
              <a:rPr lang="en-US" sz="1200" i="1" dirty="0"/>
              <a:t>Communication, </a:t>
            </a:r>
            <a:r>
              <a:rPr lang="en-US" sz="1200" i="1" dirty="0" smtClean="0"/>
              <a:t>Research </a:t>
            </a:r>
            <a:r>
              <a:rPr lang="en-US" sz="1200" i="1" dirty="0"/>
              <a:t>and Thinking</a:t>
            </a:r>
            <a:endParaRPr lang="en-US" sz="1200" noProof="0" dirty="0"/>
          </a:p>
        </p:txBody>
      </p:sp>
      <p:sp>
        <p:nvSpPr>
          <p:cNvPr id="7" name="Tijdelijke aanduiding voor tekst 6"/>
          <p:cNvSpPr>
            <a:spLocks noGrp="1"/>
          </p:cNvSpPr>
          <p:nvPr>
            <p:ph type="body" sz="half" idx="2"/>
          </p:nvPr>
        </p:nvSpPr>
        <p:spPr>
          <a:xfrm>
            <a:off x="5921998" y="2265556"/>
            <a:ext cx="2188364" cy="2857200"/>
          </a:xfrm>
        </p:spPr>
        <p:txBody>
          <a:bodyPr>
            <a:noAutofit/>
          </a:bodyPr>
          <a:lstStyle/>
          <a:p>
            <a:r>
              <a:rPr lang="nl-NL" sz="2000" b="1" i="0" dirty="0" err="1" smtClean="0"/>
              <a:t>Answer</a:t>
            </a:r>
            <a:r>
              <a:rPr lang="nl-NL" sz="2000" b="1" i="0" dirty="0" smtClean="0"/>
              <a:t> of the Week </a:t>
            </a:r>
            <a:r>
              <a:rPr lang="nl-NL" sz="2000" i="0" dirty="0" smtClean="0"/>
              <a:t>is a routine we </a:t>
            </a:r>
            <a:r>
              <a:rPr lang="nl-NL" sz="2000" i="0" dirty="0" err="1" smtClean="0"/>
              <a:t>use</a:t>
            </a:r>
            <a:r>
              <a:rPr lang="nl-NL" sz="2000" i="0" dirty="0" smtClean="0"/>
              <a:t> </a:t>
            </a:r>
            <a:r>
              <a:rPr lang="nl-NL" sz="2000" i="0" dirty="0" err="1" smtClean="0"/>
              <a:t>to</a:t>
            </a:r>
            <a:r>
              <a:rPr lang="nl-NL" sz="2000" i="0" dirty="0" smtClean="0"/>
              <a:t> </a:t>
            </a:r>
            <a:r>
              <a:rPr lang="nl-NL" sz="2000" i="0" dirty="0" err="1" smtClean="0"/>
              <a:t>promote</a:t>
            </a:r>
            <a:r>
              <a:rPr lang="nl-NL" sz="2000" i="0" dirty="0" smtClean="0"/>
              <a:t> </a:t>
            </a:r>
            <a:r>
              <a:rPr lang="nl-NL" sz="2000" i="0" dirty="0" err="1" smtClean="0"/>
              <a:t>higher</a:t>
            </a:r>
            <a:r>
              <a:rPr lang="nl-NL" sz="2000" i="0" dirty="0" smtClean="0"/>
              <a:t>-level </a:t>
            </a:r>
            <a:r>
              <a:rPr lang="nl-NL" sz="2000" i="0" dirty="0" err="1" smtClean="0"/>
              <a:t>and</a:t>
            </a:r>
            <a:r>
              <a:rPr lang="nl-NL" sz="2000" i="0" dirty="0" smtClean="0"/>
              <a:t> </a:t>
            </a:r>
            <a:r>
              <a:rPr lang="nl-NL" sz="2000" i="0" dirty="0" err="1" smtClean="0"/>
              <a:t>backwards</a:t>
            </a:r>
            <a:r>
              <a:rPr lang="nl-NL" sz="2000" i="0" dirty="0" smtClean="0"/>
              <a:t> thinking </a:t>
            </a:r>
            <a:r>
              <a:rPr lang="nl-NL" sz="2000" i="0" dirty="0" err="1" smtClean="0"/>
              <a:t>with</a:t>
            </a:r>
            <a:r>
              <a:rPr lang="nl-NL" sz="2000" i="0" dirty="0" smtClean="0"/>
              <a:t> </a:t>
            </a:r>
            <a:r>
              <a:rPr lang="nl-NL" sz="2000" i="0" dirty="0" err="1" smtClean="0"/>
              <a:t>our</a:t>
            </a:r>
            <a:r>
              <a:rPr lang="nl-NL" sz="2000" i="0" dirty="0" smtClean="0"/>
              <a:t> </a:t>
            </a:r>
            <a:r>
              <a:rPr lang="nl-NL" sz="2000" i="0" dirty="0" err="1" smtClean="0"/>
              <a:t>early-childhood</a:t>
            </a:r>
            <a:r>
              <a:rPr lang="nl-NL" sz="2000" i="0" dirty="0" smtClean="0"/>
              <a:t> </a:t>
            </a:r>
            <a:r>
              <a:rPr lang="nl-NL" sz="2000" i="0" dirty="0" err="1" smtClean="0"/>
              <a:t>students</a:t>
            </a:r>
            <a:r>
              <a:rPr lang="nl-NL" sz="2000" i="0" dirty="0" smtClean="0"/>
              <a:t>.</a:t>
            </a:r>
          </a:p>
          <a:p>
            <a:r>
              <a:rPr lang="nl-NL" sz="2000" i="0" dirty="0" smtClean="0"/>
              <a:t>*</a:t>
            </a:r>
            <a:r>
              <a:rPr lang="nl-NL" sz="1800" dirty="0" smtClean="0"/>
              <a:t>Hint: start </a:t>
            </a:r>
            <a:r>
              <a:rPr lang="nl-NL" sz="1800" dirty="0" err="1" smtClean="0"/>
              <a:t>simple</a:t>
            </a:r>
            <a:r>
              <a:rPr lang="nl-NL" sz="1800" dirty="0" smtClean="0"/>
              <a:t> </a:t>
            </a:r>
          </a:p>
          <a:p>
            <a:r>
              <a:rPr lang="nl-NL" sz="1800" dirty="0" smtClean="0"/>
              <a:t>(e.g. </a:t>
            </a:r>
            <a:r>
              <a:rPr lang="nl-NL" sz="1800" dirty="0" err="1" smtClean="0"/>
              <a:t>Birthday</a:t>
            </a:r>
            <a:r>
              <a:rPr lang="nl-NL" sz="1800" dirty="0" smtClean="0"/>
              <a:t>)</a:t>
            </a:r>
            <a:endParaRPr lang="nl-NL" sz="1800" dirty="0"/>
          </a:p>
        </p:txBody>
      </p:sp>
      <p:pic>
        <p:nvPicPr>
          <p:cNvPr id="8" name="Picture 7" descr="A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78280" y="2465442"/>
            <a:ext cx="4629627" cy="347222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3481" y="1148601"/>
            <a:ext cx="3225800" cy="1049336"/>
          </a:xfrm>
        </p:spPr>
        <p:txBody>
          <a:bodyPr>
            <a:normAutofit/>
          </a:bodyPr>
          <a:lstStyle/>
          <a:p>
            <a:r>
              <a:rPr lang="en-US" sz="1200" noProof="0" dirty="0" smtClean="0"/>
              <a:t/>
            </a:r>
            <a:br>
              <a:rPr lang="en-US" sz="1200" noProof="0" dirty="0" smtClean="0"/>
            </a:br>
            <a:r>
              <a:rPr lang="en-US" sz="2800" noProof="0" dirty="0" smtClean="0"/>
              <a:t>See, Think, Wonder</a:t>
            </a:r>
            <a:r>
              <a:rPr lang="en-US" sz="1200" noProof="0" dirty="0" smtClean="0"/>
              <a:t/>
            </a:r>
            <a:br>
              <a:rPr lang="en-US" sz="1200" noProof="0" dirty="0" smtClean="0"/>
            </a:br>
            <a:r>
              <a:rPr lang="en-US" sz="1200" dirty="0" smtClean="0"/>
              <a:t>ATL Skills addressed: </a:t>
            </a:r>
            <a:r>
              <a:rPr lang="en-US" sz="1200" i="1" dirty="0" smtClean="0"/>
              <a:t>Communication, Research and Thinking</a:t>
            </a:r>
            <a:endParaRPr lang="en-US" sz="1200" i="1" noProof="0" dirty="0"/>
          </a:p>
        </p:txBody>
      </p:sp>
      <p:sp>
        <p:nvSpPr>
          <p:cNvPr id="5" name="Content Placeholder 3"/>
          <p:cNvSpPr>
            <a:spLocks noGrp="1"/>
          </p:cNvSpPr>
          <p:nvPr/>
        </p:nvSpPr>
        <p:spPr>
          <a:xfrm>
            <a:off x="331920" y="2010343"/>
            <a:ext cx="4747880" cy="4114800"/>
          </a:xfrm>
          <a:prstGeom prst="rect">
            <a:avLst/>
          </a:prstGeom>
        </p:spPr>
        <p:txBody>
          <a:bodyPr vert="horz" lIns="91440" tIns="45720" rIns="91440" bIns="45720" rtlCol="0">
            <a:noAutofit/>
          </a:bodyPr>
          <a:lst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a:lstStyle>
          <a:p>
            <a:r>
              <a:rPr lang="en-US" sz="1400" kern="1200" dirty="0" smtClean="0"/>
              <a:t>As a whole group, students participated in a See Think Wonder routine about being a risk-taker. They were shown a picture of a man wearing a Viking helmet sledding down a hill racing others.</a:t>
            </a:r>
          </a:p>
          <a:p>
            <a:r>
              <a:rPr lang="en-US" sz="1400" kern="1200" dirty="0" smtClean="0"/>
              <a:t>After our whole group activity, they were divided into five small groups and given roles (facilitator, recorder, etc.) with a unique picture of a risk-taker to create their own STW charts.</a:t>
            </a:r>
          </a:p>
          <a:p>
            <a:r>
              <a:rPr lang="en-US" sz="1400" kern="1200" dirty="0" smtClean="0"/>
              <a:t>Each group was given cards to engage their group in accountable talk including: ‘That’s an important point’, What do YOU think?, and ‘Where can we find that?’</a:t>
            </a:r>
          </a:p>
          <a:p>
            <a:r>
              <a:rPr lang="en-US" sz="1400" kern="1200" dirty="0" smtClean="0"/>
              <a:t>The facilitator ensured the group stayed on task, the recorder wrote what the group said and the note-card holder kept the conversation going by holding up the accountable talk cards when appropriate.</a:t>
            </a:r>
            <a:endParaRPr lang="en-US" sz="1400" kern="1200" dirty="0"/>
          </a:p>
        </p:txBody>
      </p:sp>
      <p:pic>
        <p:nvPicPr>
          <p:cNvPr id="8" name="Content Placeholder 5" descr="IMG_2117_2.jpg"/>
          <p:cNvPicPr>
            <a:picLocks noGrp="1" noChangeAspect="1"/>
          </p:cNvPicPr>
          <p:nvPr/>
        </p:nvPicPr>
        <p:blipFill rotWithShape="1">
          <a:blip r:embed="rId2">
            <a:extLst>
              <a:ext uri="{28A0092B-C50C-407E-A947-70E740481C1C}">
                <a14:useLocalDpi xmlns:a14="http://schemas.microsoft.com/office/drawing/2010/main" val="0"/>
              </a:ext>
            </a:extLst>
          </a:blip>
          <a:srcRect l="-79630" r="-79630"/>
          <a:stretch/>
        </p:blipFill>
        <p:spPr>
          <a:xfrm>
            <a:off x="3786963" y="3444313"/>
            <a:ext cx="5212725" cy="2680830"/>
          </a:xfrm>
          <a:prstGeom prst="rect">
            <a:avLst/>
          </a:prstGeom>
        </p:spPr>
      </p:pic>
      <p:pic>
        <p:nvPicPr>
          <p:cNvPr id="9" name="Picture 8" descr="IMG_21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948" y="645013"/>
            <a:ext cx="2047995" cy="2730659"/>
          </a:xfrm>
          <a:prstGeom prst="rect">
            <a:avLst/>
          </a:prstGeom>
        </p:spPr>
      </p:pic>
      <p:sp>
        <p:nvSpPr>
          <p:cNvPr id="14" name="TextBox 13"/>
          <p:cNvSpPr txBox="1"/>
          <p:nvPr/>
        </p:nvSpPr>
        <p:spPr>
          <a:xfrm>
            <a:off x="7547544" y="653620"/>
            <a:ext cx="1596456" cy="5786200"/>
          </a:xfrm>
          <a:prstGeom prst="rect">
            <a:avLst/>
          </a:prstGeom>
          <a:noFill/>
        </p:spPr>
        <p:txBody>
          <a:bodyPr wrap="square" rtlCol="0">
            <a:spAutoFit/>
          </a:bodyPr>
          <a:lstStyle/>
          <a:p>
            <a:r>
              <a:rPr lang="en-US" b="1" dirty="0" smtClean="0"/>
              <a:t>Where can we find that?</a:t>
            </a:r>
          </a:p>
          <a:p>
            <a:endParaRPr lang="en-US" dirty="0" smtClean="0"/>
          </a:p>
          <a:p>
            <a:endParaRPr lang="en-US" dirty="0" smtClean="0"/>
          </a:p>
          <a:p>
            <a:endParaRPr lang="en-US" dirty="0" smtClean="0"/>
          </a:p>
          <a:p>
            <a:endParaRPr lang="en-US" dirty="0"/>
          </a:p>
          <a:p>
            <a:r>
              <a:rPr lang="en-US" b="1" dirty="0" smtClean="0"/>
              <a:t>That’s an important point!</a:t>
            </a:r>
          </a:p>
          <a:p>
            <a:r>
              <a:rPr lang="en-US" dirty="0"/>
              <a:t> </a:t>
            </a:r>
            <a:r>
              <a:rPr lang="en-US" dirty="0" smtClean="0"/>
              <a:t>      </a:t>
            </a:r>
            <a:r>
              <a:rPr lang="en-US" sz="5000" dirty="0" smtClean="0">
                <a:solidFill>
                  <a:schemeClr val="accent3"/>
                </a:solidFill>
              </a:rPr>
              <a:t>!</a:t>
            </a:r>
            <a:endParaRPr lang="en-US" sz="5000" dirty="0">
              <a:solidFill>
                <a:schemeClr val="accent3"/>
              </a:solidFill>
            </a:endParaRPr>
          </a:p>
          <a:p>
            <a:endParaRPr lang="en-US" dirty="0" smtClean="0"/>
          </a:p>
          <a:p>
            <a:endParaRPr lang="en-US" dirty="0"/>
          </a:p>
          <a:p>
            <a:r>
              <a:rPr lang="en-US" b="1" dirty="0" smtClean="0"/>
              <a:t>What do YOU think?</a:t>
            </a:r>
          </a:p>
          <a:p>
            <a:r>
              <a:rPr lang="en-US" sz="5000" dirty="0" smtClean="0">
                <a:solidFill>
                  <a:schemeClr val="accent5"/>
                </a:solidFill>
              </a:rPr>
              <a:t>  ?</a:t>
            </a:r>
            <a:endParaRPr lang="en-US" sz="5000" dirty="0">
              <a:solidFill>
                <a:schemeClr val="accent5"/>
              </a:solidFill>
            </a:endParaRPr>
          </a:p>
          <a:p>
            <a:endParaRPr lang="en-US" dirty="0" smtClean="0"/>
          </a:p>
          <a:p>
            <a:endParaRPr lang="en-US" dirty="0"/>
          </a:p>
        </p:txBody>
      </p:sp>
      <p:sp>
        <p:nvSpPr>
          <p:cNvPr id="16" name="Right Arrow 15"/>
          <p:cNvSpPr/>
          <p:nvPr/>
        </p:nvSpPr>
        <p:spPr>
          <a:xfrm>
            <a:off x="7660498" y="133121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515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6113" y="1370132"/>
            <a:ext cx="5472000" cy="566738"/>
          </a:xfrm>
        </p:spPr>
        <p:txBody>
          <a:bodyPr>
            <a:normAutofit/>
          </a:bodyPr>
          <a:lstStyle/>
          <a:p>
            <a:r>
              <a:rPr lang="en-US" sz="2400" noProof="0" dirty="0" smtClean="0"/>
              <a:t>Circle of Viewpoints</a:t>
            </a:r>
            <a:br>
              <a:rPr lang="en-US" sz="2400" noProof="0" dirty="0" smtClean="0"/>
            </a:br>
            <a:r>
              <a:rPr lang="en-US" sz="1200" dirty="0"/>
              <a:t>ATL Skills </a:t>
            </a:r>
            <a:r>
              <a:rPr lang="en-US" sz="1200" dirty="0" err="1"/>
              <a:t>addresed</a:t>
            </a:r>
            <a:r>
              <a:rPr lang="en-US" sz="1200" dirty="0"/>
              <a:t>: </a:t>
            </a:r>
            <a:r>
              <a:rPr lang="en-US" sz="1200" i="1" dirty="0"/>
              <a:t>Communication, </a:t>
            </a:r>
            <a:r>
              <a:rPr lang="en-US" sz="1200" i="1" dirty="0" smtClean="0"/>
              <a:t>Social, Research </a:t>
            </a:r>
            <a:r>
              <a:rPr lang="en-US" sz="1200" i="1" dirty="0"/>
              <a:t>and Thinking</a:t>
            </a:r>
            <a:endParaRPr lang="en-US" sz="1200" noProof="0" dirty="0"/>
          </a:p>
        </p:txBody>
      </p:sp>
      <p:sp>
        <p:nvSpPr>
          <p:cNvPr id="7" name="Tijdelijke aanduiding voor tekst 6"/>
          <p:cNvSpPr>
            <a:spLocks noGrp="1"/>
          </p:cNvSpPr>
          <p:nvPr>
            <p:ph type="body" sz="half" idx="2"/>
          </p:nvPr>
        </p:nvSpPr>
        <p:spPr>
          <a:xfrm>
            <a:off x="606113" y="2182185"/>
            <a:ext cx="7345505" cy="4048072"/>
          </a:xfrm>
        </p:spPr>
        <p:txBody>
          <a:bodyPr>
            <a:noAutofit/>
          </a:bodyPr>
          <a:lstStyle/>
          <a:p>
            <a:r>
              <a:rPr lang="nl-NL" sz="2000" i="0" dirty="0" err="1"/>
              <a:t>Circle</a:t>
            </a:r>
            <a:r>
              <a:rPr lang="nl-NL" sz="2000" i="0" dirty="0"/>
              <a:t> of Viewpoints </a:t>
            </a:r>
            <a:r>
              <a:rPr lang="nl-NL" sz="2000" i="0" dirty="0" err="1"/>
              <a:t>provides</a:t>
            </a:r>
            <a:r>
              <a:rPr lang="nl-NL" sz="2000" i="0" dirty="0"/>
              <a:t> a </a:t>
            </a:r>
            <a:r>
              <a:rPr lang="nl-NL" sz="2000" i="0" dirty="0" err="1"/>
              <a:t>scaffold</a:t>
            </a:r>
            <a:r>
              <a:rPr lang="nl-NL" sz="2000" i="0" dirty="0"/>
              <a:t> </a:t>
            </a:r>
            <a:r>
              <a:rPr lang="nl-NL" sz="2000" i="0" dirty="0" err="1"/>
              <a:t>for</a:t>
            </a:r>
            <a:r>
              <a:rPr lang="nl-NL" sz="2000" i="0" dirty="0"/>
              <a:t> </a:t>
            </a:r>
            <a:r>
              <a:rPr lang="nl-NL" sz="2000" i="0" dirty="0" err="1"/>
              <a:t>helping</a:t>
            </a:r>
            <a:r>
              <a:rPr lang="nl-NL" sz="2000" i="0" dirty="0"/>
              <a:t> </a:t>
            </a:r>
            <a:r>
              <a:rPr lang="nl-NL" sz="2000" i="0" dirty="0" err="1" smtClean="0"/>
              <a:t>students</a:t>
            </a:r>
            <a:r>
              <a:rPr lang="nl-NL" sz="2000" i="0" dirty="0" smtClean="0"/>
              <a:t> </a:t>
            </a:r>
            <a:r>
              <a:rPr lang="nl-NL" sz="2000" i="0" dirty="0" err="1" smtClean="0"/>
              <a:t>examine</a:t>
            </a:r>
            <a:r>
              <a:rPr lang="nl-NL" sz="2000" i="0" dirty="0" smtClean="0"/>
              <a:t> </a:t>
            </a:r>
            <a:r>
              <a:rPr lang="nl-NL" sz="2000" i="0" dirty="0" err="1"/>
              <a:t>an</a:t>
            </a:r>
            <a:r>
              <a:rPr lang="nl-NL" sz="2000" i="0" dirty="0"/>
              <a:t> issue </a:t>
            </a:r>
            <a:r>
              <a:rPr lang="nl-NL" sz="2000" i="0" dirty="0" err="1"/>
              <a:t>from</a:t>
            </a:r>
            <a:r>
              <a:rPr lang="nl-NL" sz="2000" i="0" dirty="0"/>
              <a:t> multiple points of view</a:t>
            </a:r>
            <a:r>
              <a:rPr lang="nl-NL" sz="2000" i="0" dirty="0" smtClean="0"/>
              <a:t>. </a:t>
            </a:r>
            <a:r>
              <a:rPr lang="nl-NL" sz="2000" i="0" dirty="0" err="1"/>
              <a:t>S</a:t>
            </a:r>
            <a:r>
              <a:rPr lang="nl-NL" sz="2000" i="0" dirty="0" err="1" smtClean="0"/>
              <a:t>tudents</a:t>
            </a:r>
            <a:r>
              <a:rPr lang="nl-NL" sz="2000" i="0" dirty="0" smtClean="0"/>
              <a:t> </a:t>
            </a:r>
            <a:r>
              <a:rPr lang="nl-NL" sz="2000" i="0" dirty="0" err="1"/>
              <a:t>become</a:t>
            </a:r>
            <a:r>
              <a:rPr lang="nl-NL" sz="2000" i="0" dirty="0"/>
              <a:t> actors or </a:t>
            </a:r>
            <a:r>
              <a:rPr lang="nl-NL" sz="2000" i="0" dirty="0" err="1"/>
              <a:t>actresses</a:t>
            </a:r>
            <a:r>
              <a:rPr lang="nl-NL" sz="2000" i="0" dirty="0"/>
              <a:t> </a:t>
            </a:r>
            <a:r>
              <a:rPr lang="nl-NL" sz="2000" i="0" dirty="0" err="1"/>
              <a:t>and</a:t>
            </a:r>
            <a:r>
              <a:rPr lang="nl-NL" sz="2000" i="0" dirty="0"/>
              <a:t> take the </a:t>
            </a:r>
            <a:r>
              <a:rPr lang="nl-NL" sz="2000" i="0" dirty="0" err="1"/>
              <a:t>role</a:t>
            </a:r>
            <a:r>
              <a:rPr lang="nl-NL" sz="2000" i="0" dirty="0"/>
              <a:t> of the </a:t>
            </a:r>
            <a:r>
              <a:rPr lang="nl-NL" sz="2000" i="0" dirty="0" err="1"/>
              <a:t>character</a:t>
            </a:r>
            <a:r>
              <a:rPr lang="nl-NL" sz="2000" i="0" dirty="0"/>
              <a:t> </a:t>
            </a:r>
            <a:r>
              <a:rPr lang="nl-NL" sz="2000" i="0" dirty="0" err="1"/>
              <a:t>whose</a:t>
            </a:r>
            <a:r>
              <a:rPr lang="nl-NL" sz="2000" i="0" dirty="0"/>
              <a:t> viewpoint is </a:t>
            </a:r>
            <a:r>
              <a:rPr lang="nl-NL" sz="2000" i="0" dirty="0" err="1"/>
              <a:t>being</a:t>
            </a:r>
            <a:r>
              <a:rPr lang="nl-NL" sz="2000" i="0" dirty="0"/>
              <a:t> </a:t>
            </a:r>
            <a:r>
              <a:rPr lang="nl-NL" sz="2000" i="0" dirty="0" err="1" smtClean="0"/>
              <a:t>examined</a:t>
            </a:r>
            <a:r>
              <a:rPr lang="nl-NL" sz="2000" i="0" dirty="0" smtClean="0"/>
              <a:t>. </a:t>
            </a:r>
            <a:r>
              <a:rPr lang="nl-NL" sz="2000" i="0" dirty="0" err="1" smtClean="0"/>
              <a:t>This</a:t>
            </a:r>
            <a:r>
              <a:rPr lang="nl-NL" sz="2000" i="0" dirty="0" smtClean="0"/>
              <a:t> is </a:t>
            </a:r>
            <a:r>
              <a:rPr lang="nl-NL" sz="2000" i="0" dirty="0" err="1" smtClean="0"/>
              <a:t>not</a:t>
            </a:r>
            <a:r>
              <a:rPr lang="nl-NL" sz="2000" i="0" dirty="0" smtClean="0"/>
              <a:t> </a:t>
            </a:r>
            <a:r>
              <a:rPr lang="nl-NL" sz="2000" i="0" dirty="0" err="1" smtClean="0"/>
              <a:t>only</a:t>
            </a:r>
            <a:r>
              <a:rPr lang="nl-NL" sz="2000" i="0" dirty="0" smtClean="0"/>
              <a:t> a </a:t>
            </a:r>
            <a:r>
              <a:rPr lang="nl-NL" sz="2000" i="0" dirty="0" err="1"/>
              <a:t>valuable</a:t>
            </a:r>
            <a:r>
              <a:rPr lang="nl-NL" sz="2000" i="0" dirty="0"/>
              <a:t> life </a:t>
            </a:r>
            <a:r>
              <a:rPr lang="nl-NL" sz="2000" i="0" dirty="0" err="1"/>
              <a:t>skill</a:t>
            </a:r>
            <a:r>
              <a:rPr lang="nl-NL" sz="2000" i="0" dirty="0"/>
              <a:t> </a:t>
            </a:r>
            <a:r>
              <a:rPr lang="nl-NL" sz="2000" i="0" dirty="0" smtClean="0"/>
              <a:t>but </a:t>
            </a:r>
            <a:r>
              <a:rPr lang="nl-NL" sz="2000" i="0" dirty="0" err="1"/>
              <a:t>also</a:t>
            </a:r>
            <a:r>
              <a:rPr lang="nl-NL" sz="2000" i="0" dirty="0"/>
              <a:t> </a:t>
            </a:r>
            <a:r>
              <a:rPr lang="nl-NL" sz="2000" i="0" dirty="0" err="1"/>
              <a:t>requires</a:t>
            </a:r>
            <a:r>
              <a:rPr lang="nl-NL" sz="2000" i="0" dirty="0"/>
              <a:t> </a:t>
            </a:r>
            <a:r>
              <a:rPr lang="nl-NL" sz="2000" i="0" dirty="0" err="1"/>
              <a:t>students</a:t>
            </a:r>
            <a:r>
              <a:rPr lang="nl-NL" sz="2000" i="0" dirty="0"/>
              <a:t> </a:t>
            </a:r>
            <a:r>
              <a:rPr lang="nl-NL" sz="2000" i="0" dirty="0" err="1"/>
              <a:t>to</a:t>
            </a:r>
            <a:r>
              <a:rPr lang="nl-NL" sz="2000" i="0" dirty="0"/>
              <a:t> </a:t>
            </a:r>
            <a:r>
              <a:rPr lang="nl-NL" sz="2000" i="0" dirty="0" err="1" smtClean="0"/>
              <a:t>engage</a:t>
            </a:r>
            <a:r>
              <a:rPr lang="nl-NL" sz="2000" i="0" dirty="0" smtClean="0"/>
              <a:t> in </a:t>
            </a:r>
            <a:r>
              <a:rPr lang="nl-NL" sz="2000" i="0" dirty="0"/>
              <a:t>multiple types of thinking </a:t>
            </a:r>
            <a:r>
              <a:rPr lang="nl-NL" sz="2000" i="0" dirty="0" err="1" smtClean="0"/>
              <a:t>including</a:t>
            </a:r>
            <a:r>
              <a:rPr lang="nl-NL" sz="2000" i="0" dirty="0" smtClean="0"/>
              <a:t> analysis</a:t>
            </a:r>
            <a:r>
              <a:rPr lang="nl-NL" sz="2000" i="0" dirty="0"/>
              <a:t>, </a:t>
            </a:r>
            <a:r>
              <a:rPr lang="nl-NL" sz="2000" i="0" dirty="0" err="1"/>
              <a:t>inference</a:t>
            </a:r>
            <a:r>
              <a:rPr lang="nl-NL" sz="2000" i="0" dirty="0"/>
              <a:t> </a:t>
            </a:r>
            <a:r>
              <a:rPr lang="nl-NL" sz="2000" i="0" dirty="0" err="1"/>
              <a:t>and</a:t>
            </a:r>
            <a:r>
              <a:rPr lang="nl-NL" sz="2000" i="0" dirty="0"/>
              <a:t> </a:t>
            </a:r>
            <a:r>
              <a:rPr lang="nl-NL" sz="2000" i="0" dirty="0" err="1"/>
              <a:t>synthesis</a:t>
            </a:r>
            <a:r>
              <a:rPr lang="nl-NL" sz="2000" i="0" dirty="0"/>
              <a:t> </a:t>
            </a:r>
            <a:r>
              <a:rPr lang="nl-NL" sz="2000" i="0" dirty="0" err="1"/>
              <a:t>to</a:t>
            </a:r>
            <a:r>
              <a:rPr lang="nl-NL" sz="2000" i="0" dirty="0"/>
              <a:t> </a:t>
            </a:r>
            <a:r>
              <a:rPr lang="nl-NL" sz="2000" i="0" dirty="0" err="1"/>
              <a:t>determine</a:t>
            </a:r>
            <a:r>
              <a:rPr lang="nl-NL" sz="2000" i="0" dirty="0"/>
              <a:t> </a:t>
            </a:r>
            <a:r>
              <a:rPr lang="nl-NL" sz="2000" i="0" dirty="0" err="1"/>
              <a:t>what</a:t>
            </a:r>
            <a:r>
              <a:rPr lang="nl-NL" sz="2000" i="0" dirty="0"/>
              <a:t> the viewpoint </a:t>
            </a:r>
            <a:r>
              <a:rPr lang="nl-NL" sz="2000" i="0" dirty="0" err="1"/>
              <a:t>might</a:t>
            </a:r>
            <a:r>
              <a:rPr lang="nl-NL" sz="2000" i="0" dirty="0"/>
              <a:t> </a:t>
            </a:r>
            <a:r>
              <a:rPr lang="nl-NL" sz="2000" i="0" dirty="0" err="1"/>
              <a:t>be</a:t>
            </a:r>
            <a:r>
              <a:rPr lang="nl-NL" sz="2000" i="0" dirty="0"/>
              <a:t>. </a:t>
            </a:r>
            <a:r>
              <a:rPr lang="nl-NL" sz="2000" i="0" dirty="0" smtClean="0"/>
              <a:t>The </a:t>
            </a:r>
            <a:r>
              <a:rPr lang="nl-NL" sz="2000" i="0" dirty="0"/>
              <a:t>prompts </a:t>
            </a:r>
            <a:r>
              <a:rPr lang="nl-NL" sz="2000" i="0" dirty="0" err="1"/>
              <a:t>for</a:t>
            </a:r>
            <a:r>
              <a:rPr lang="nl-NL" sz="2000" i="0" dirty="0"/>
              <a:t> </a:t>
            </a:r>
            <a:r>
              <a:rPr lang="nl-NL" sz="2000" i="0" dirty="0" err="1"/>
              <a:t>this</a:t>
            </a:r>
            <a:r>
              <a:rPr lang="nl-NL" sz="2000" i="0" dirty="0"/>
              <a:t> routine are</a:t>
            </a:r>
            <a:r>
              <a:rPr lang="nl-NL" sz="2000" i="0" dirty="0" smtClean="0"/>
              <a:t>:</a:t>
            </a:r>
          </a:p>
          <a:p>
            <a:endParaRPr lang="nl-NL" sz="2000" i="0" dirty="0"/>
          </a:p>
          <a:p>
            <a:r>
              <a:rPr lang="nl-NL" sz="2000" i="0" dirty="0" smtClean="0"/>
              <a:t>"</a:t>
            </a:r>
            <a:r>
              <a:rPr lang="nl-NL" sz="2000" i="0" dirty="0"/>
              <a:t>I </a:t>
            </a:r>
            <a:r>
              <a:rPr lang="nl-NL" sz="2000" i="0" dirty="0" err="1"/>
              <a:t>am</a:t>
            </a:r>
            <a:r>
              <a:rPr lang="nl-NL" sz="2000" i="0" dirty="0"/>
              <a:t> thinking of (</a:t>
            </a:r>
            <a:r>
              <a:rPr lang="nl-NL" sz="2000" i="0" dirty="0" err="1"/>
              <a:t>an</a:t>
            </a:r>
            <a:r>
              <a:rPr lang="nl-NL" sz="2000" i="0" dirty="0"/>
              <a:t> event or issue) </a:t>
            </a:r>
            <a:r>
              <a:rPr lang="nl-NL" sz="2000" i="0" dirty="0" err="1"/>
              <a:t>from</a:t>
            </a:r>
            <a:r>
              <a:rPr lang="nl-NL" sz="2000" i="0" dirty="0"/>
              <a:t> the point of view </a:t>
            </a:r>
            <a:r>
              <a:rPr lang="nl-NL" sz="2000" i="0" dirty="0" smtClean="0"/>
              <a:t>of ____________.”</a:t>
            </a:r>
            <a:endParaRPr lang="nl-NL" sz="2000" i="0" dirty="0"/>
          </a:p>
          <a:p>
            <a:r>
              <a:rPr lang="nl-NL" sz="2000" i="0" dirty="0" smtClean="0"/>
              <a:t>"</a:t>
            </a:r>
            <a:r>
              <a:rPr lang="nl-NL" sz="2000" i="0" dirty="0"/>
              <a:t>I </a:t>
            </a:r>
            <a:r>
              <a:rPr lang="nl-NL" sz="2000" i="0" dirty="0" err="1"/>
              <a:t>think</a:t>
            </a:r>
            <a:r>
              <a:rPr lang="nl-NL" sz="2000" i="0" dirty="0"/>
              <a:t> </a:t>
            </a:r>
            <a:r>
              <a:rPr lang="nl-NL" sz="2000" i="0" dirty="0" smtClean="0"/>
              <a:t>_________________(</a:t>
            </a:r>
            <a:r>
              <a:rPr lang="nl-NL" sz="2000" i="0" dirty="0" err="1" smtClean="0"/>
              <a:t>expressed</a:t>
            </a:r>
            <a:r>
              <a:rPr lang="nl-NL" sz="2000" i="0" dirty="0" smtClean="0"/>
              <a:t> </a:t>
            </a:r>
            <a:r>
              <a:rPr lang="nl-NL" sz="2000" i="0" dirty="0"/>
              <a:t>in first person, as </a:t>
            </a:r>
            <a:r>
              <a:rPr lang="nl-NL" sz="2000" i="0" dirty="0" err="1"/>
              <a:t>if</a:t>
            </a:r>
            <a:r>
              <a:rPr lang="nl-NL" sz="2000" i="0" dirty="0"/>
              <a:t> </a:t>
            </a:r>
            <a:r>
              <a:rPr lang="nl-NL" sz="2000" i="0" dirty="0" smtClean="0"/>
              <a:t>the student </a:t>
            </a:r>
            <a:r>
              <a:rPr lang="nl-NL" sz="2000" i="0" dirty="0" err="1"/>
              <a:t>were</a:t>
            </a:r>
            <a:r>
              <a:rPr lang="nl-NL" sz="2000" i="0" dirty="0"/>
              <a:t> the </a:t>
            </a:r>
            <a:r>
              <a:rPr lang="nl-NL" sz="2000" i="0" dirty="0" err="1"/>
              <a:t>character</a:t>
            </a:r>
            <a:r>
              <a:rPr lang="nl-NL" sz="2000" i="0" dirty="0"/>
              <a:t>).</a:t>
            </a:r>
          </a:p>
          <a:p>
            <a:r>
              <a:rPr lang="nl-NL" sz="2000" i="0" dirty="0"/>
              <a:t> </a:t>
            </a:r>
            <a:r>
              <a:rPr lang="nl-NL" sz="2000" i="0" dirty="0" smtClean="0"/>
              <a:t>“A </a:t>
            </a:r>
            <a:r>
              <a:rPr lang="nl-NL" sz="2000" i="0" dirty="0"/>
              <a:t>question or concern I have </a:t>
            </a:r>
            <a:r>
              <a:rPr lang="nl-NL" sz="2000" i="0" dirty="0" err="1"/>
              <a:t>from</a:t>
            </a:r>
            <a:r>
              <a:rPr lang="nl-NL" sz="2000" i="0" dirty="0"/>
              <a:t> </a:t>
            </a:r>
            <a:r>
              <a:rPr lang="nl-NL" sz="2000" i="0" dirty="0" err="1"/>
              <a:t>this</a:t>
            </a:r>
            <a:r>
              <a:rPr lang="nl-NL" sz="2000" i="0" dirty="0"/>
              <a:t> viewpoint is </a:t>
            </a:r>
            <a:r>
              <a:rPr lang="nl-NL" sz="2000" i="0" dirty="0" smtClean="0"/>
              <a:t>_________"</a:t>
            </a:r>
            <a:endParaRPr lang="nl-NL" sz="2000" i="0" dirty="0"/>
          </a:p>
        </p:txBody>
      </p:sp>
    </p:spTree>
    <p:extLst>
      <p:ext uri="{BB962C8B-B14F-4D97-AF65-F5344CB8AC3E}">
        <p14:creationId xmlns:p14="http://schemas.microsoft.com/office/powerpoint/2010/main" val="53300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p:cTn id="7"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 calcmode="lin" valueType="num">
                                      <p:cBhvr>
                                        <p:cTn id="14"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p:cTn id="21" dur="1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Circle of Viewpoints artifact</a:t>
            </a:r>
            <a:endParaRPr lang="en-US" dirty="0"/>
          </a:p>
        </p:txBody>
      </p:sp>
      <p:pic>
        <p:nvPicPr>
          <p:cNvPr id="3" name="Picture 2" descr="IMG_9471.JPG"/>
          <p:cNvPicPr>
            <a:picLocks noChangeAspect="1"/>
          </p:cNvPicPr>
          <p:nvPr/>
        </p:nvPicPr>
        <p:blipFill rotWithShape="1">
          <a:blip r:embed="rId2">
            <a:extLst>
              <a:ext uri="{28A0092B-C50C-407E-A947-70E740481C1C}">
                <a14:useLocalDpi xmlns:a14="http://schemas.microsoft.com/office/drawing/2010/main" val="0"/>
              </a:ext>
            </a:extLst>
          </a:blip>
          <a:srcRect t="15276" b="5532"/>
          <a:stretch/>
        </p:blipFill>
        <p:spPr>
          <a:xfrm rot="5400000">
            <a:off x="2109857" y="1145301"/>
            <a:ext cx="4423059" cy="5561952"/>
          </a:xfrm>
          <a:prstGeom prst="rect">
            <a:avLst/>
          </a:prstGeom>
        </p:spPr>
      </p:pic>
    </p:spTree>
    <p:extLst>
      <p:ext uri="{BB962C8B-B14F-4D97-AF65-F5344CB8AC3E}">
        <p14:creationId xmlns:p14="http://schemas.microsoft.com/office/powerpoint/2010/main" val="17992535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Tug of War</a:t>
            </a:r>
            <a:br>
              <a:rPr lang="en-US" sz="2400" dirty="0" smtClean="0"/>
            </a:br>
            <a:r>
              <a:rPr lang="en-US" sz="1300" dirty="0" smtClean="0"/>
              <a:t>ATL skills addressed: Communication, Social, Self-Management, Research, Thinking</a:t>
            </a:r>
            <a:endParaRPr lang="en-US" sz="1300" dirty="0"/>
          </a:p>
        </p:txBody>
      </p:sp>
      <p:sp>
        <p:nvSpPr>
          <p:cNvPr id="3" name="Content Placeholder 2"/>
          <p:cNvSpPr>
            <a:spLocks noGrp="1"/>
          </p:cNvSpPr>
          <p:nvPr>
            <p:ph idx="1"/>
          </p:nvPr>
        </p:nvSpPr>
        <p:spPr>
          <a:xfrm>
            <a:off x="4572000" y="562782"/>
            <a:ext cx="4114800" cy="5686101"/>
          </a:xfrm>
        </p:spPr>
        <p:txBody>
          <a:bodyPr>
            <a:normAutofit fontScale="85000" lnSpcReduction="10000"/>
          </a:bodyPr>
          <a:lstStyle/>
          <a:p>
            <a:pPr marL="0" indent="0">
              <a:buNone/>
            </a:pPr>
            <a:r>
              <a:rPr lang="en-US" dirty="0"/>
              <a:t>Tug of War is a routine for digging deeper into a subject. </a:t>
            </a:r>
            <a:r>
              <a:rPr lang="en-US" dirty="0" smtClean="0"/>
              <a:t>It </a:t>
            </a:r>
            <a:r>
              <a:rPr lang="en-US" dirty="0"/>
              <a:t>can be used with </a:t>
            </a:r>
            <a:r>
              <a:rPr lang="en-US" dirty="0" smtClean="0"/>
              <a:t>curricula or to </a:t>
            </a:r>
            <a:r>
              <a:rPr lang="en-US" dirty="0"/>
              <a:t>gain insight into classroom social issues. </a:t>
            </a:r>
            <a:r>
              <a:rPr lang="en-US" dirty="0" smtClean="0"/>
              <a:t>The </a:t>
            </a:r>
            <a:r>
              <a:rPr lang="en-US" dirty="0"/>
              <a:t>best part about this routine </a:t>
            </a:r>
            <a:r>
              <a:rPr lang="en-US" dirty="0" smtClean="0"/>
              <a:t>is that after it is established in your classroom, it </a:t>
            </a:r>
            <a:r>
              <a:rPr lang="en-US" dirty="0"/>
              <a:t>can be used at any moment when there are two sides to an issue that need to be explored more deeply</a:t>
            </a:r>
            <a:r>
              <a:rPr lang="en-US" dirty="0" smtClean="0"/>
              <a:t>. </a:t>
            </a:r>
            <a:r>
              <a:rPr lang="en-US" dirty="0"/>
              <a:t>This is how it works:</a:t>
            </a:r>
          </a:p>
          <a:p>
            <a:r>
              <a:rPr lang="en-US" dirty="0" smtClean="0"/>
              <a:t>Identify </a:t>
            </a:r>
            <a:r>
              <a:rPr lang="en-US" dirty="0"/>
              <a:t>an issue with two sides</a:t>
            </a:r>
          </a:p>
          <a:p>
            <a:r>
              <a:rPr lang="en-US" dirty="0" smtClean="0"/>
              <a:t>Students </a:t>
            </a:r>
            <a:r>
              <a:rPr lang="en-US" dirty="0"/>
              <a:t>take a stand by generating "tugs" for each side of the issue.  Every student must take a stance on both sides!</a:t>
            </a:r>
          </a:p>
          <a:p>
            <a:r>
              <a:rPr lang="en-US" dirty="0" smtClean="0"/>
              <a:t>Generate </a:t>
            </a:r>
            <a:r>
              <a:rPr lang="en-US" dirty="0"/>
              <a:t>reasons for each tug then rank the strength of the reasons, placing the strongest arguments at the end of the tug of war rope just as you would place the strongest participant as the anchor in a real tug of war.  Then line up the rest of the tugs on each side in order of strength.</a:t>
            </a:r>
          </a:p>
          <a:p>
            <a:r>
              <a:rPr lang="en-US" dirty="0" smtClean="0"/>
              <a:t>Discuss </a:t>
            </a:r>
            <a:r>
              <a:rPr lang="en-US" dirty="0"/>
              <a:t>the outcome, noting any lingering questions as well as how individual thinking might have changed over the course of the exercise.</a:t>
            </a:r>
          </a:p>
        </p:txBody>
      </p:sp>
      <p:pic>
        <p:nvPicPr>
          <p:cNvPr id="5" name="Content Placeholder 3"/>
          <p:cNvPicPr>
            <a:picLocks noGrp="1" noChangeAspect="1"/>
          </p:cNvPicPr>
          <p:nvPr/>
        </p:nvPicPr>
        <p:blipFill>
          <a:blip r:embed="rId2"/>
          <a:srcRect l="-22917" r="-22917"/>
          <a:stretch>
            <a:fillRect/>
          </a:stretch>
        </p:blipFill>
        <p:spPr>
          <a:xfrm>
            <a:off x="-854488" y="2332519"/>
            <a:ext cx="6351405" cy="3266437"/>
          </a:xfrm>
          <a:prstGeom prst="rect">
            <a:avLst/>
          </a:prstGeom>
        </p:spPr>
      </p:pic>
    </p:spTree>
    <p:extLst>
      <p:ext uri="{BB962C8B-B14F-4D97-AF65-F5344CB8AC3E}">
        <p14:creationId xmlns:p14="http://schemas.microsoft.com/office/powerpoint/2010/main" val="331632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Used to Think, Now I know</a:t>
            </a:r>
            <a:br>
              <a:rPr lang="en-US" dirty="0" smtClean="0"/>
            </a:br>
            <a:r>
              <a:rPr lang="en-US" sz="1100" dirty="0" smtClean="0"/>
              <a:t>ATL Skills addressed: Communication, Research, Thinking</a:t>
            </a:r>
            <a:endParaRPr lang="en-US" sz="1100" dirty="0"/>
          </a:p>
        </p:txBody>
      </p:sp>
      <p:sp>
        <p:nvSpPr>
          <p:cNvPr id="3" name="Content Placeholder 2"/>
          <p:cNvSpPr>
            <a:spLocks noGrp="1"/>
          </p:cNvSpPr>
          <p:nvPr>
            <p:ph idx="1"/>
          </p:nvPr>
        </p:nvSpPr>
        <p:spPr/>
        <p:txBody>
          <a:bodyPr>
            <a:normAutofit lnSpcReduction="10000"/>
          </a:bodyPr>
          <a:lstStyle/>
          <a:p>
            <a:r>
              <a:rPr lang="en-US" dirty="0" smtClean="0"/>
              <a:t>This is a great extension to the See, Think, Wonder routine. Using your initial STW chart, students can more easily access what they used to think vs. having to recall on memory after they’ve learned quite a bit about the content. </a:t>
            </a:r>
          </a:p>
          <a:p>
            <a:endParaRPr lang="en-US" dirty="0"/>
          </a:p>
          <a:p>
            <a:r>
              <a:rPr lang="en-US" dirty="0" smtClean="0"/>
              <a:t>This routine also helps students piece together parts of content learned into a whole. For example “I used to think life cycles weren’t important. Now I know they are.” versus “I used to think life cycles weren’t important, now I know they are because they are connected together like trees giving us oxygen.”</a:t>
            </a:r>
            <a:endParaRPr lang="en-US" dirty="0"/>
          </a:p>
        </p:txBody>
      </p:sp>
      <p:sp>
        <p:nvSpPr>
          <p:cNvPr id="4" name="Text Placeholder 3"/>
          <p:cNvSpPr>
            <a:spLocks noGrp="1"/>
          </p:cNvSpPr>
          <p:nvPr>
            <p:ph type="body" sz="half" idx="2"/>
          </p:nvPr>
        </p:nvSpPr>
        <p:spPr/>
        <p:txBody>
          <a:bodyPr>
            <a:normAutofit/>
          </a:bodyPr>
          <a:lstStyle/>
          <a:p>
            <a:r>
              <a:rPr lang="en-US" dirty="0" smtClean="0"/>
              <a:t>Let’s check out some videos of the kids in action!</a:t>
            </a:r>
          </a:p>
        </p:txBody>
      </p:sp>
    </p:spTree>
    <p:extLst>
      <p:ext uri="{BB962C8B-B14F-4D97-AF65-F5344CB8AC3E}">
        <p14:creationId xmlns:p14="http://schemas.microsoft.com/office/powerpoint/2010/main" val="328036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Maps</a:t>
            </a:r>
            <a:br>
              <a:rPr lang="en-US" dirty="0" smtClean="0"/>
            </a:br>
            <a:r>
              <a:rPr lang="en-US" sz="1200" dirty="0" smtClean="0"/>
              <a:t>ATL skills addressed: Thinking, Research, Communication</a:t>
            </a:r>
            <a:endParaRPr lang="en-US" sz="1200" dirty="0"/>
          </a:p>
        </p:txBody>
      </p:sp>
      <p:sp>
        <p:nvSpPr>
          <p:cNvPr id="4" name="Text Placeholder 3"/>
          <p:cNvSpPr>
            <a:spLocks noGrp="1"/>
          </p:cNvSpPr>
          <p:nvPr>
            <p:ph type="body" sz="half" idx="2"/>
          </p:nvPr>
        </p:nvSpPr>
        <p:spPr/>
        <p:txBody>
          <a:bodyPr>
            <a:normAutofit fontScale="85000" lnSpcReduction="20000"/>
          </a:bodyPr>
          <a:lstStyle/>
          <a:p>
            <a:r>
              <a:rPr lang="en-US" dirty="0" smtClean="0"/>
              <a:t>This routine is designed </a:t>
            </a:r>
            <a:r>
              <a:rPr lang="en-US" dirty="0"/>
              <a:t>to facilitate metacognition about how students </a:t>
            </a:r>
            <a:r>
              <a:rPr lang="en-US" dirty="0" smtClean="0"/>
              <a:t>think.</a:t>
            </a:r>
          </a:p>
          <a:p>
            <a:endParaRPr lang="en-US" dirty="0" smtClean="0"/>
          </a:p>
          <a:p>
            <a:r>
              <a:rPr lang="en-US" dirty="0"/>
              <a:t>P</a:t>
            </a:r>
            <a:r>
              <a:rPr lang="en-US" dirty="0" smtClean="0"/>
              <a:t>art </a:t>
            </a:r>
            <a:r>
              <a:rPr lang="en-US" dirty="0"/>
              <a:t>of the </a:t>
            </a:r>
            <a:r>
              <a:rPr lang="en-US" b="1" dirty="0"/>
              <a:t>MYST</a:t>
            </a:r>
            <a:r>
              <a:rPr lang="en-US" dirty="0"/>
              <a:t> protocol, which is a routine to help teachers prepare and reflect on making thinking visible</a:t>
            </a:r>
            <a:r>
              <a:rPr lang="en-US" dirty="0" smtClean="0"/>
              <a:t>.</a:t>
            </a:r>
          </a:p>
          <a:p>
            <a:endParaRPr lang="en-US" dirty="0"/>
          </a:p>
          <a:p>
            <a:r>
              <a:rPr lang="en-US" b="1" dirty="0"/>
              <a:t>M</a:t>
            </a:r>
            <a:r>
              <a:rPr lang="en-US" dirty="0"/>
              <a:t>e: How do I make my own thinking visible?</a:t>
            </a:r>
          </a:p>
          <a:p>
            <a:r>
              <a:rPr lang="en-US" b="1" dirty="0"/>
              <a:t>Y</a:t>
            </a:r>
            <a:r>
              <a:rPr lang="en-US" dirty="0"/>
              <a:t>ou: How do I make my students’ thinking visible?</a:t>
            </a:r>
          </a:p>
          <a:p>
            <a:r>
              <a:rPr lang="en-US" b="1" dirty="0"/>
              <a:t>S</a:t>
            </a:r>
            <a:r>
              <a:rPr lang="en-US" dirty="0"/>
              <a:t>pace: How is space in the classroom organized to help facilitate thinking?</a:t>
            </a:r>
          </a:p>
          <a:p>
            <a:r>
              <a:rPr lang="en-US" b="1" dirty="0"/>
              <a:t>T</a:t>
            </a:r>
            <a:r>
              <a:rPr lang="en-US" dirty="0"/>
              <a:t>ime: How to I give thinking time? How does thinking develop over time?</a:t>
            </a:r>
          </a:p>
          <a:p>
            <a:endParaRPr lang="en-US" dirty="0"/>
          </a:p>
        </p:txBody>
      </p:sp>
      <p:pic>
        <p:nvPicPr>
          <p:cNvPr id="5" name="Content Placeholder 3" descr="IMG_1806.jpg"/>
          <p:cNvPicPr>
            <a:picLocks noGrp="1" noChangeAspect="1"/>
          </p:cNvPicPr>
          <p:nvPr>
            <p:ph idx="1"/>
          </p:nvPr>
        </p:nvPicPr>
        <p:blipFill>
          <a:blip r:embed="rId2">
            <a:extLst>
              <a:ext uri="{28A0092B-C50C-407E-A947-70E740481C1C}">
                <a14:useLocalDpi xmlns:a14="http://schemas.microsoft.com/office/drawing/2010/main" val="0"/>
              </a:ext>
            </a:extLst>
          </a:blip>
          <a:srcRect l="-79630" r="-79630"/>
          <a:stretch>
            <a:fillRect/>
          </a:stretch>
        </p:blipFill>
        <p:spPr>
          <a:xfrm>
            <a:off x="2606306" y="1905000"/>
            <a:ext cx="8001000" cy="4114800"/>
          </a:xfrm>
          <a:prstGeom prst="rect">
            <a:avLst/>
          </a:prstGeom>
        </p:spPr>
      </p:pic>
    </p:spTree>
    <p:extLst>
      <p:ext uri="{BB962C8B-B14F-4D97-AF65-F5344CB8AC3E}">
        <p14:creationId xmlns:p14="http://schemas.microsoft.com/office/powerpoint/2010/main" val="269733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p:cTn id="12"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p:cTn id="26"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4">
                                            <p:txEl>
                                              <p:pRg st="4" end="4"/>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p:cTn id="31"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4">
                                            <p:txEl>
                                              <p:pRg st="5" end="5"/>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 calcmode="lin" valueType="num">
                                      <p:cBhvr>
                                        <p:cTn id="36"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4">
                                            <p:txEl>
                                              <p:pRg st="6" end="6"/>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p:cTn id="41" dur="1000" fill="hold"/>
                                        <p:tgtEl>
                                          <p:spTgt spid="4">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4">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Four-Step Vocabulary</a:t>
            </a:r>
            <a:br>
              <a:rPr lang="en-US" dirty="0" smtClean="0"/>
            </a:br>
            <a:r>
              <a:rPr lang="en-US" sz="1200" dirty="0" smtClean="0"/>
              <a:t>ATL skills addressed: Self-Management, Thinking, Research, Communication</a:t>
            </a:r>
            <a:endParaRPr lang="en-US" sz="1200" dirty="0"/>
          </a:p>
        </p:txBody>
      </p:sp>
      <p:sp>
        <p:nvSpPr>
          <p:cNvPr id="3" name="Content Placeholder 2"/>
          <p:cNvSpPr>
            <a:spLocks noGrp="1"/>
          </p:cNvSpPr>
          <p:nvPr>
            <p:ph idx="1"/>
          </p:nvPr>
        </p:nvSpPr>
        <p:spPr/>
        <p:txBody>
          <a:bodyPr/>
          <a:lstStyle/>
          <a:p>
            <a:pPr marL="0" indent="0">
              <a:buNone/>
            </a:pPr>
            <a:r>
              <a:rPr lang="en-US" dirty="0">
                <a:solidFill>
                  <a:srgbClr val="FF0000"/>
                </a:solidFill>
              </a:rPr>
              <a:t> </a:t>
            </a:r>
          </a:p>
        </p:txBody>
      </p:sp>
      <p:sp>
        <p:nvSpPr>
          <p:cNvPr id="4" name="Text Placeholder 3"/>
          <p:cNvSpPr>
            <a:spLocks noGrp="1"/>
          </p:cNvSpPr>
          <p:nvPr>
            <p:ph type="body" sz="half" idx="2"/>
          </p:nvPr>
        </p:nvSpPr>
        <p:spPr/>
        <p:txBody>
          <a:bodyPr>
            <a:normAutofit lnSpcReduction="10000"/>
          </a:bodyPr>
          <a:lstStyle/>
          <a:p>
            <a:r>
              <a:rPr lang="en-US" dirty="0" smtClean="0"/>
              <a:t>Four step vocabulary is a thinking routine which, if implemented on a consistent basis, will help enrich not only student writing, but oral communication and overall comprehension. </a:t>
            </a:r>
          </a:p>
          <a:p>
            <a:endParaRPr lang="en-US" dirty="0" smtClean="0"/>
          </a:p>
          <a:p>
            <a:r>
              <a:rPr lang="en-US" dirty="0" smtClean="0"/>
              <a:t>In this routine, students define a word, usually linked to the current unit of inquiry, answer what does it look like, where they have seen it and how we use it. </a:t>
            </a:r>
            <a:endParaRPr lang="en-US" dirty="0"/>
          </a:p>
        </p:txBody>
      </p:sp>
      <p:pic>
        <p:nvPicPr>
          <p:cNvPr id="6" name="Picture 5" descr="IMG_9475.JPG"/>
          <p:cNvPicPr>
            <a:picLocks noChangeAspect="1"/>
          </p:cNvPicPr>
          <p:nvPr/>
        </p:nvPicPr>
        <p:blipFill rotWithShape="1">
          <a:blip r:embed="rId2">
            <a:extLst>
              <a:ext uri="{28A0092B-C50C-407E-A947-70E740481C1C}">
                <a14:useLocalDpi xmlns:a14="http://schemas.microsoft.com/office/drawing/2010/main" val="0"/>
              </a:ext>
            </a:extLst>
          </a:blip>
          <a:srcRect l="3748" t="15743" b="14166"/>
          <a:stretch/>
        </p:blipFill>
        <p:spPr>
          <a:xfrm rot="5400000">
            <a:off x="4922277" y="3233180"/>
            <a:ext cx="3019651" cy="2610474"/>
          </a:xfrm>
          <a:prstGeom prst="rect">
            <a:avLst/>
          </a:prstGeom>
        </p:spPr>
      </p:pic>
      <p:pic>
        <p:nvPicPr>
          <p:cNvPr id="7" name="Picture 6" descr="IMG_9476.JPG"/>
          <p:cNvPicPr>
            <a:picLocks noChangeAspect="1"/>
          </p:cNvPicPr>
          <p:nvPr/>
        </p:nvPicPr>
        <p:blipFill rotWithShape="1">
          <a:blip r:embed="rId3">
            <a:extLst>
              <a:ext uri="{28A0092B-C50C-407E-A947-70E740481C1C}">
                <a14:useLocalDpi xmlns:a14="http://schemas.microsoft.com/office/drawing/2010/main" val="0"/>
              </a:ext>
            </a:extLst>
          </a:blip>
          <a:srcRect t="15742" b="14167"/>
          <a:stretch/>
        </p:blipFill>
        <p:spPr>
          <a:xfrm rot="5400000">
            <a:off x="5178378" y="469632"/>
            <a:ext cx="2507446" cy="2610472"/>
          </a:xfrm>
          <a:prstGeom prst="rect">
            <a:avLst/>
          </a:prstGeom>
        </p:spPr>
      </p:pic>
    </p:spTree>
    <p:extLst>
      <p:ext uri="{BB962C8B-B14F-4D97-AF65-F5344CB8AC3E}">
        <p14:creationId xmlns:p14="http://schemas.microsoft.com/office/powerpoint/2010/main" val="724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041475" y="2346949"/>
            <a:ext cx="6736967" cy="5078314"/>
          </a:xfrm>
          <a:prstGeom prst="rect">
            <a:avLst/>
          </a:prstGeom>
          <a:noFill/>
        </p:spPr>
        <p:txBody>
          <a:bodyPr wrap="square" rtlCol="0">
            <a:spAutoFit/>
          </a:bodyPr>
          <a:lstStyle/>
          <a:p>
            <a:r>
              <a:rPr lang="en-US" dirty="0">
                <a:hlinkClick r:id="rId2"/>
              </a:rPr>
              <a:t>Trello</a:t>
            </a:r>
            <a:r>
              <a:rPr lang="en-US" dirty="0"/>
              <a:t> is an amazing ongoing resource management tool that </a:t>
            </a:r>
            <a:r>
              <a:rPr lang="en-US" dirty="0">
                <a:hlinkClick r:id="rId3"/>
              </a:rPr>
              <a:t>makes collaboration easy and even fun</a:t>
            </a:r>
            <a:r>
              <a:rPr lang="en-US" dirty="0"/>
              <a:t>.  This visual listing system is multi-faceted in that photos/videos can be shared, precise resource links are listed along with document downloads.  </a:t>
            </a:r>
            <a:r>
              <a:rPr lang="en-US" dirty="0" smtClean="0"/>
              <a:t>We have listed information for your reference on this </a:t>
            </a:r>
            <a:r>
              <a:rPr lang="en-US" dirty="0" err="1" smtClean="0"/>
              <a:t>Trello</a:t>
            </a:r>
            <a:r>
              <a:rPr lang="en-US" dirty="0" smtClean="0"/>
              <a:t> along with additional videos to build inspiration. This </a:t>
            </a:r>
            <a:r>
              <a:rPr lang="en-US" dirty="0"/>
              <a:t>board can also connect people in discussions and afford the opportunity to ask questions.  It also links all of the people from that specific event on that page to build future collaboration and friendship! </a:t>
            </a:r>
            <a:endParaRPr lang="en-US" dirty="0" smtClean="0"/>
          </a:p>
          <a:p>
            <a:endParaRPr lang="en-US" dirty="0"/>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a:solidFill>
                <a:srgbClr val="FF0000"/>
              </a:solidFill>
            </a:endParaRPr>
          </a:p>
          <a:p>
            <a:endParaRPr lang="en-US" dirty="0" smtClean="0">
              <a:solidFill>
                <a:srgbClr val="FF0000"/>
              </a:solidFill>
            </a:endParaRPr>
          </a:p>
          <a:p>
            <a:endParaRPr lang="en-US" dirty="0" smtClean="0">
              <a:solidFill>
                <a:srgbClr val="FF0000"/>
              </a:solidFill>
            </a:endParaRPr>
          </a:p>
        </p:txBody>
      </p:sp>
      <p:sp>
        <p:nvSpPr>
          <p:cNvPr id="3" name="Title 1"/>
          <p:cNvSpPr txBox="1">
            <a:spLocks/>
          </p:cNvSpPr>
          <p:nvPr/>
        </p:nvSpPr>
        <p:spPr>
          <a:xfrm>
            <a:off x="1219200" y="1283183"/>
            <a:ext cx="3225800" cy="1049336"/>
          </a:xfrm>
          <a:prstGeom prst="rect">
            <a:avLst/>
          </a:prstGeom>
        </p:spPr>
        <p:txBody>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en-US" sz="5000" dirty="0" err="1" smtClean="0"/>
              <a:t>Trello</a:t>
            </a:r>
            <a:endParaRPr lang="en-US" sz="5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17162" y="1613967"/>
            <a:ext cx="7453981" cy="3263474"/>
          </a:xfrm>
          <a:prstGeom prst="rect">
            <a:avLst/>
          </a:prstGeom>
        </p:spPr>
        <p:txBody>
          <a:bodyPr/>
          <a:lstStyle>
            <a:lvl1pPr algn="l" defTabSz="457200" rtl="0" eaLnBrk="1" latinLnBrk="0" hangingPunct="1">
              <a:lnSpc>
                <a:spcPct val="90000"/>
              </a:lnSpc>
              <a:spcBef>
                <a:spcPct val="0"/>
              </a:spcBef>
              <a:buNone/>
              <a:defRPr sz="3600" b="1" kern="1200">
                <a:solidFill>
                  <a:srgbClr val="1AB7EA"/>
                </a:solidFill>
                <a:latin typeface="Myriad Pro"/>
                <a:ea typeface="+mj-ea"/>
                <a:cs typeface="Myriad Pro"/>
              </a:defRPr>
            </a:lvl1pPr>
          </a:lstStyle>
          <a:p>
            <a:r>
              <a:rPr lang="en-US" dirty="0" smtClean="0"/>
              <a:t>THANK YOU for attending and staying! Check under your seat for a number. There are five possible winners of an IB t-shirt.</a:t>
            </a:r>
          </a:p>
          <a:p>
            <a:endParaRPr lang="en-US" sz="2000" dirty="0"/>
          </a:p>
          <a:p>
            <a:r>
              <a:rPr lang="en-US" sz="2000" dirty="0" smtClean="0"/>
              <a:t>Melissa </a:t>
            </a:r>
            <a:r>
              <a:rPr lang="en-US" sz="2000" dirty="0" err="1" smtClean="0"/>
              <a:t>Capozza</a:t>
            </a:r>
            <a:r>
              <a:rPr lang="en-US" sz="2000" dirty="0" smtClean="0"/>
              <a:t>: </a:t>
            </a:r>
            <a:r>
              <a:rPr lang="en-US" sz="2000" dirty="0" smtClean="0">
                <a:hlinkClick r:id="rId2"/>
              </a:rPr>
              <a:t>melissa_capozza@dpsk12.org</a:t>
            </a:r>
            <a:endParaRPr lang="en-US" sz="2000" dirty="0" smtClean="0"/>
          </a:p>
          <a:p>
            <a:endParaRPr lang="en-US" sz="2000" dirty="0"/>
          </a:p>
          <a:p>
            <a:r>
              <a:rPr lang="en-US" sz="2000" dirty="0" smtClean="0"/>
              <a:t>Alicia </a:t>
            </a:r>
            <a:r>
              <a:rPr lang="en-US" sz="2000" dirty="0" err="1" smtClean="0"/>
              <a:t>Polston</a:t>
            </a:r>
            <a:r>
              <a:rPr lang="en-US" sz="2000" dirty="0" smtClean="0"/>
              <a:t>: </a:t>
            </a:r>
            <a:r>
              <a:rPr lang="en-US" sz="2000" dirty="0" smtClean="0">
                <a:hlinkClick r:id="rId3"/>
              </a:rPr>
              <a:t>alicia_polston@dpsk12.org</a:t>
            </a:r>
            <a:endParaRPr lang="en-US" sz="2000" dirty="0" smtClean="0"/>
          </a:p>
          <a:p>
            <a:endParaRPr lang="en-US" sz="2000" dirty="0"/>
          </a:p>
          <a:p>
            <a:r>
              <a:rPr lang="en-US" sz="2000" dirty="0" smtClean="0"/>
              <a:t>Jessica Studley: </a:t>
            </a:r>
            <a:r>
              <a:rPr lang="en-US" sz="2000" dirty="0" smtClean="0">
                <a:hlinkClick r:id="rId4"/>
              </a:rPr>
              <a:t>jessica_studley@dpsk12.org</a:t>
            </a:r>
            <a:endParaRPr lang="en-US" sz="2000" dirty="0" smtClean="0"/>
          </a:p>
          <a:p>
            <a:endParaRPr lang="en-US" sz="2000" dirty="0"/>
          </a:p>
        </p:txBody>
      </p:sp>
    </p:spTree>
    <p:extLst>
      <p:ext uri="{BB962C8B-B14F-4D97-AF65-F5344CB8AC3E}">
        <p14:creationId xmlns:p14="http://schemas.microsoft.com/office/powerpoint/2010/main" val="3267978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en-US" noProof="0" dirty="0" smtClean="0"/>
              <a:t>Welcome to: </a:t>
            </a:r>
            <a:br>
              <a:rPr lang="en-US" noProof="0" dirty="0" smtClean="0"/>
            </a:br>
            <a:r>
              <a:rPr lang="en-US" i="1" noProof="0" dirty="0" smtClean="0"/>
              <a:t>How Thinking Routines Promote ATL and Inquiry in Early Childhood Classrooms </a:t>
            </a:r>
            <a:endParaRPr lang="en-US" i="1" noProof="0" dirty="0"/>
          </a:p>
        </p:txBody>
      </p:sp>
      <p:sp>
        <p:nvSpPr>
          <p:cNvPr id="5" name="Subtitel 4"/>
          <p:cNvSpPr>
            <a:spLocks noGrp="1"/>
          </p:cNvSpPr>
          <p:nvPr>
            <p:ph type="subTitle" idx="1"/>
          </p:nvPr>
        </p:nvSpPr>
        <p:spPr/>
        <p:txBody>
          <a:bodyPr>
            <a:normAutofit fontScale="85000" lnSpcReduction="20000"/>
          </a:bodyPr>
          <a:lstStyle/>
          <a:p>
            <a:r>
              <a:rPr lang="nl-NL" b="1" dirty="0" err="1" smtClean="0"/>
              <a:t>Presenters</a:t>
            </a:r>
            <a:endParaRPr lang="nl-NL" b="1" dirty="0" smtClean="0"/>
          </a:p>
          <a:p>
            <a:r>
              <a:rPr lang="nl-NL" dirty="0" smtClean="0"/>
              <a:t>Melissa </a:t>
            </a:r>
            <a:r>
              <a:rPr lang="nl-NL" dirty="0" err="1" smtClean="0"/>
              <a:t>Capozza</a:t>
            </a:r>
            <a:endParaRPr lang="nl-NL" dirty="0" smtClean="0"/>
          </a:p>
          <a:p>
            <a:r>
              <a:rPr lang="nl-NL" dirty="0" smtClean="0"/>
              <a:t>Alicia </a:t>
            </a:r>
            <a:r>
              <a:rPr lang="nl-NL" dirty="0" err="1" smtClean="0"/>
              <a:t>Polston</a:t>
            </a:r>
            <a:endParaRPr lang="nl-NL" dirty="0" smtClean="0"/>
          </a:p>
          <a:p>
            <a:r>
              <a:rPr lang="nl-NL" dirty="0" smtClean="0"/>
              <a:t>Jessica Studley</a:t>
            </a:r>
            <a:endParaRPr lang="nl-NL"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noProof="0" dirty="0" smtClean="0"/>
              <a:t>Who We Are</a:t>
            </a:r>
            <a:endParaRPr lang="en-US" noProof="0" dirty="0"/>
          </a:p>
        </p:txBody>
      </p:sp>
      <p:sp>
        <p:nvSpPr>
          <p:cNvPr id="5" name="Tijdelijke aanduiding voor inhoud 4"/>
          <p:cNvSpPr>
            <a:spLocks noGrp="1"/>
          </p:cNvSpPr>
          <p:nvPr>
            <p:ph idx="1"/>
          </p:nvPr>
        </p:nvSpPr>
        <p:spPr/>
        <p:txBody>
          <a:bodyPr/>
          <a:lstStyle/>
          <a:p>
            <a:r>
              <a:rPr lang="nl-NL" dirty="0" smtClean="0"/>
              <a:t>Brown International </a:t>
            </a:r>
            <a:r>
              <a:rPr lang="nl-NL" dirty="0" err="1" smtClean="0"/>
              <a:t>Elementary</a:t>
            </a:r>
            <a:r>
              <a:rPr lang="nl-NL" dirty="0" smtClean="0"/>
              <a:t> in Denver, CO. Brown is </a:t>
            </a:r>
            <a:r>
              <a:rPr lang="nl-NL" dirty="0" err="1" smtClean="0"/>
              <a:t>currently</a:t>
            </a:r>
            <a:r>
              <a:rPr lang="nl-NL" dirty="0" smtClean="0"/>
              <a:t> </a:t>
            </a:r>
            <a:r>
              <a:rPr lang="nl-NL" dirty="0" err="1" smtClean="0"/>
              <a:t>going</a:t>
            </a:r>
            <a:r>
              <a:rPr lang="nl-NL" dirty="0" smtClean="0"/>
              <a:t> </a:t>
            </a:r>
            <a:r>
              <a:rPr lang="nl-NL" dirty="0" err="1" smtClean="0"/>
              <a:t>through</a:t>
            </a:r>
            <a:r>
              <a:rPr lang="nl-NL" dirty="0" smtClean="0"/>
              <a:t> </a:t>
            </a:r>
            <a:r>
              <a:rPr lang="nl-NL" dirty="0" err="1" smtClean="0"/>
              <a:t>its</a:t>
            </a:r>
            <a:r>
              <a:rPr lang="nl-NL" dirty="0" smtClean="0"/>
              <a:t> second </a:t>
            </a:r>
            <a:r>
              <a:rPr lang="nl-NL" dirty="0" err="1" smtClean="0"/>
              <a:t>self-study</a:t>
            </a:r>
            <a:r>
              <a:rPr lang="nl-NL" dirty="0" smtClean="0"/>
              <a:t> </a:t>
            </a:r>
            <a:r>
              <a:rPr lang="nl-NL" dirty="0" err="1" smtClean="0"/>
              <a:t>process</a:t>
            </a:r>
            <a:r>
              <a:rPr lang="nl-NL" dirty="0" smtClean="0"/>
              <a:t>. </a:t>
            </a:r>
          </a:p>
          <a:p>
            <a:r>
              <a:rPr lang="nl-NL" b="1" dirty="0" smtClean="0"/>
              <a:t>Melissa </a:t>
            </a:r>
            <a:r>
              <a:rPr lang="nl-NL" b="1" dirty="0" err="1" smtClean="0"/>
              <a:t>Capozza</a:t>
            </a:r>
            <a:r>
              <a:rPr lang="nl-NL" dirty="0" smtClean="0"/>
              <a:t> is </a:t>
            </a:r>
            <a:r>
              <a:rPr lang="nl-NL" dirty="0" err="1" smtClean="0"/>
              <a:t>Brown’s</a:t>
            </a:r>
            <a:r>
              <a:rPr lang="nl-NL" dirty="0" smtClean="0"/>
              <a:t> IB </a:t>
            </a:r>
            <a:r>
              <a:rPr lang="nl-NL" dirty="0" err="1" smtClean="0"/>
              <a:t>Coordinator</a:t>
            </a:r>
            <a:r>
              <a:rPr lang="nl-NL" dirty="0" smtClean="0"/>
              <a:t>. </a:t>
            </a:r>
            <a:r>
              <a:rPr lang="nl-NL" dirty="0" err="1" smtClean="0"/>
              <a:t>She</a:t>
            </a:r>
            <a:r>
              <a:rPr lang="nl-NL" dirty="0" smtClean="0"/>
              <a:t> has been a PYP practitioner </a:t>
            </a:r>
            <a:r>
              <a:rPr lang="nl-NL" dirty="0" err="1" smtClean="0"/>
              <a:t>for</a:t>
            </a:r>
            <a:r>
              <a:rPr lang="nl-NL" dirty="0" smtClean="0"/>
              <a:t> 15 </a:t>
            </a:r>
            <a:r>
              <a:rPr lang="nl-NL" dirty="0" err="1" smtClean="0"/>
              <a:t>years</a:t>
            </a:r>
            <a:r>
              <a:rPr lang="nl-NL" dirty="0"/>
              <a:t> </a:t>
            </a:r>
            <a:r>
              <a:rPr lang="nl-NL" dirty="0" err="1" smtClean="0"/>
              <a:t>both</a:t>
            </a:r>
            <a:r>
              <a:rPr lang="nl-NL" dirty="0" smtClean="0"/>
              <a:t> in the US </a:t>
            </a:r>
            <a:r>
              <a:rPr lang="nl-NL" dirty="0" err="1" smtClean="0"/>
              <a:t>and</a:t>
            </a:r>
            <a:r>
              <a:rPr lang="nl-NL" dirty="0" smtClean="0"/>
              <a:t> </a:t>
            </a:r>
            <a:r>
              <a:rPr lang="nl-NL" dirty="0" err="1" smtClean="0"/>
              <a:t>abroad</a:t>
            </a:r>
            <a:r>
              <a:rPr lang="nl-NL" dirty="0" smtClean="0"/>
              <a:t>. </a:t>
            </a:r>
          </a:p>
          <a:p>
            <a:r>
              <a:rPr lang="nl-NL" b="1" dirty="0" smtClean="0"/>
              <a:t>Alicia </a:t>
            </a:r>
            <a:r>
              <a:rPr lang="nl-NL" b="1" dirty="0" err="1" smtClean="0"/>
              <a:t>Polston</a:t>
            </a:r>
            <a:r>
              <a:rPr lang="nl-NL" b="1" dirty="0" smtClean="0"/>
              <a:t> </a:t>
            </a:r>
            <a:r>
              <a:rPr lang="nl-NL" dirty="0" smtClean="0"/>
              <a:t>is </a:t>
            </a:r>
            <a:r>
              <a:rPr lang="nl-NL" dirty="0" err="1" smtClean="0"/>
              <a:t>going</a:t>
            </a:r>
            <a:r>
              <a:rPr lang="nl-NL" dirty="0" smtClean="0"/>
              <a:t> </a:t>
            </a:r>
            <a:r>
              <a:rPr lang="nl-NL" dirty="0" err="1" smtClean="0"/>
              <a:t>into</a:t>
            </a:r>
            <a:r>
              <a:rPr lang="nl-NL" dirty="0" smtClean="0"/>
              <a:t> her 10th </a:t>
            </a:r>
            <a:r>
              <a:rPr lang="nl-NL" dirty="0" err="1" smtClean="0"/>
              <a:t>year</a:t>
            </a:r>
            <a:r>
              <a:rPr lang="nl-NL" dirty="0" smtClean="0"/>
              <a:t> at Brown in Kindergarten. Alicia is </a:t>
            </a:r>
            <a:r>
              <a:rPr lang="nl-NL" dirty="0" err="1" smtClean="0"/>
              <a:t>from</a:t>
            </a:r>
            <a:r>
              <a:rPr lang="nl-NL" dirty="0" smtClean="0"/>
              <a:t> Memphis, TN, </a:t>
            </a:r>
            <a:r>
              <a:rPr lang="nl-NL" dirty="0" err="1" smtClean="0"/>
              <a:t>and</a:t>
            </a:r>
            <a:r>
              <a:rPr lang="nl-NL" dirty="0" smtClean="0"/>
              <a:t> has </a:t>
            </a:r>
            <a:r>
              <a:rPr lang="nl-NL" dirty="0" err="1" smtClean="0"/>
              <a:t>taught</a:t>
            </a:r>
            <a:r>
              <a:rPr lang="nl-NL" dirty="0" smtClean="0"/>
              <a:t> ECE, 2nd </a:t>
            </a:r>
            <a:r>
              <a:rPr lang="nl-NL" dirty="0" err="1" smtClean="0"/>
              <a:t>and</a:t>
            </a:r>
            <a:r>
              <a:rPr lang="nl-NL" dirty="0" smtClean="0"/>
              <a:t> 3rd </a:t>
            </a:r>
            <a:r>
              <a:rPr lang="nl-NL" dirty="0" err="1" smtClean="0"/>
              <a:t>grades</a:t>
            </a:r>
            <a:r>
              <a:rPr lang="nl-NL" dirty="0" smtClean="0"/>
              <a:t>.</a:t>
            </a:r>
          </a:p>
          <a:p>
            <a:r>
              <a:rPr lang="nl-NL" b="1" dirty="0" smtClean="0"/>
              <a:t>Jessica Studley </a:t>
            </a:r>
            <a:r>
              <a:rPr lang="nl-NL" dirty="0" smtClean="0"/>
              <a:t>is </a:t>
            </a:r>
            <a:r>
              <a:rPr lang="nl-NL" dirty="0" err="1" smtClean="0"/>
              <a:t>going</a:t>
            </a:r>
            <a:r>
              <a:rPr lang="nl-NL" dirty="0" smtClean="0"/>
              <a:t> </a:t>
            </a:r>
            <a:r>
              <a:rPr lang="nl-NL" dirty="0" err="1" smtClean="0"/>
              <a:t>into</a:t>
            </a:r>
            <a:r>
              <a:rPr lang="nl-NL" dirty="0" smtClean="0"/>
              <a:t> her 12th </a:t>
            </a:r>
            <a:r>
              <a:rPr lang="nl-NL" dirty="0" err="1" smtClean="0"/>
              <a:t>year</a:t>
            </a:r>
            <a:r>
              <a:rPr lang="nl-NL" dirty="0" smtClean="0"/>
              <a:t> at Brown </a:t>
            </a:r>
            <a:r>
              <a:rPr lang="nl-NL" dirty="0" err="1" smtClean="0"/>
              <a:t>and</a:t>
            </a:r>
            <a:r>
              <a:rPr lang="nl-NL" dirty="0" smtClean="0"/>
              <a:t> </a:t>
            </a:r>
            <a:r>
              <a:rPr lang="nl-NL" dirty="0" err="1" smtClean="0"/>
              <a:t>will</a:t>
            </a:r>
            <a:r>
              <a:rPr lang="nl-NL" dirty="0" smtClean="0"/>
              <a:t> </a:t>
            </a:r>
            <a:r>
              <a:rPr lang="nl-NL" dirty="0" err="1" smtClean="0"/>
              <a:t>be</a:t>
            </a:r>
            <a:r>
              <a:rPr lang="nl-NL" dirty="0" smtClean="0"/>
              <a:t> teaching 4th </a:t>
            </a:r>
            <a:r>
              <a:rPr lang="nl-NL" dirty="0" err="1" smtClean="0"/>
              <a:t>grade</a:t>
            </a:r>
            <a:r>
              <a:rPr lang="nl-NL" dirty="0" smtClean="0"/>
              <a:t> </a:t>
            </a:r>
            <a:r>
              <a:rPr lang="nl-NL" dirty="0" err="1" smtClean="0"/>
              <a:t>this</a:t>
            </a:r>
            <a:r>
              <a:rPr lang="nl-NL" dirty="0" smtClean="0"/>
              <a:t> </a:t>
            </a:r>
            <a:r>
              <a:rPr lang="nl-NL" dirty="0" err="1" smtClean="0"/>
              <a:t>coming</a:t>
            </a:r>
            <a:r>
              <a:rPr lang="nl-NL" dirty="0" smtClean="0"/>
              <a:t> </a:t>
            </a:r>
            <a:r>
              <a:rPr lang="nl-NL" dirty="0" err="1" smtClean="0"/>
              <a:t>year</a:t>
            </a:r>
            <a:r>
              <a:rPr lang="nl-NL" dirty="0" smtClean="0"/>
              <a:t>. </a:t>
            </a:r>
            <a:r>
              <a:rPr lang="nl-NL" dirty="0" err="1" smtClean="0"/>
              <a:t>She</a:t>
            </a:r>
            <a:r>
              <a:rPr lang="nl-NL" dirty="0" smtClean="0"/>
              <a:t> </a:t>
            </a:r>
            <a:r>
              <a:rPr lang="nl-NL" dirty="0" err="1" smtClean="0"/>
              <a:t>previously</a:t>
            </a:r>
            <a:r>
              <a:rPr lang="nl-NL" dirty="0" smtClean="0"/>
              <a:t> </a:t>
            </a:r>
            <a:r>
              <a:rPr lang="nl-NL" dirty="0" err="1" smtClean="0"/>
              <a:t>taught</a:t>
            </a:r>
            <a:r>
              <a:rPr lang="nl-NL" dirty="0" smtClean="0"/>
              <a:t>  Kindergarten </a:t>
            </a:r>
            <a:r>
              <a:rPr lang="nl-NL" dirty="0" err="1" smtClean="0"/>
              <a:t>for</a:t>
            </a:r>
            <a:r>
              <a:rPr lang="nl-NL" dirty="0" smtClean="0"/>
              <a:t> 11 </a:t>
            </a:r>
            <a:r>
              <a:rPr lang="nl-NL" dirty="0" err="1" smtClean="0"/>
              <a:t>years</a:t>
            </a:r>
            <a:r>
              <a:rPr lang="nl-NL" dirty="0" smtClean="0"/>
              <a:t> at Brown.</a:t>
            </a:r>
            <a:endParaRPr lang="nl-NL"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Agenda</a:t>
            </a:r>
            <a:br>
              <a:rPr lang="en-US" dirty="0" smtClean="0"/>
            </a:br>
            <a:r>
              <a:rPr lang="en-US" sz="1800" dirty="0" smtClean="0"/>
              <a:t>Objective: Participants will take away exciting new ideas about how to implement thinking routines to promote ATL skills in early childhood classrooms.</a:t>
            </a:r>
            <a:endParaRPr lang="en-US" sz="1800" dirty="0"/>
          </a:p>
        </p:txBody>
      </p:sp>
      <p:sp>
        <p:nvSpPr>
          <p:cNvPr id="3" name="Content Placeholder 2"/>
          <p:cNvSpPr>
            <a:spLocks noGrp="1"/>
          </p:cNvSpPr>
          <p:nvPr>
            <p:ph idx="1"/>
          </p:nvPr>
        </p:nvSpPr>
        <p:spPr>
          <a:xfrm>
            <a:off x="1224962" y="2496808"/>
            <a:ext cx="7461838" cy="3901845"/>
          </a:xfrm>
        </p:spPr>
        <p:txBody>
          <a:bodyPr/>
          <a:lstStyle/>
          <a:p>
            <a:r>
              <a:rPr lang="en-US" b="1" dirty="0" err="1" smtClean="0"/>
              <a:t>Kahoot</a:t>
            </a:r>
            <a:r>
              <a:rPr lang="en-US" dirty="0" smtClean="0"/>
              <a:t>: getting to know participant background (get your Smartphones and other devices ready to play!);</a:t>
            </a:r>
          </a:p>
          <a:p>
            <a:endParaRPr lang="en-US" dirty="0" smtClean="0"/>
          </a:p>
          <a:p>
            <a:r>
              <a:rPr lang="en-US" b="1" dirty="0" smtClean="0"/>
              <a:t>Online digital collaboration</a:t>
            </a:r>
            <a:r>
              <a:rPr lang="en-US" dirty="0" smtClean="0"/>
              <a:t>: exploring a digital platform where you can access resources and collaborate with one another during </a:t>
            </a:r>
            <a:r>
              <a:rPr lang="en-US" b="1" i="1" dirty="0" smtClean="0"/>
              <a:t>and</a:t>
            </a:r>
            <a:r>
              <a:rPr lang="en-US" dirty="0" smtClean="0"/>
              <a:t> after our presentation;</a:t>
            </a:r>
          </a:p>
          <a:p>
            <a:endParaRPr lang="en-US" dirty="0" smtClean="0"/>
          </a:p>
          <a:p>
            <a:r>
              <a:rPr lang="en-US" b="1" dirty="0" smtClean="0"/>
              <a:t>Thinking Routines in Action</a:t>
            </a:r>
            <a:r>
              <a:rPr lang="en-US" dirty="0" smtClean="0"/>
              <a:t>: a glimpse into our classrooms and the routines that promote the Approaches To Learning skills;</a:t>
            </a:r>
          </a:p>
          <a:p>
            <a:endParaRPr lang="en-US" dirty="0" smtClean="0"/>
          </a:p>
          <a:p>
            <a:r>
              <a:rPr lang="en-US" b="1" dirty="0" smtClean="0"/>
              <a:t>Wrap up</a:t>
            </a:r>
            <a:r>
              <a:rPr lang="en-US" dirty="0" smtClean="0"/>
              <a:t>: time to reflect and celebrate our time together!</a:t>
            </a:r>
            <a:endParaRPr lang="en-US" dirty="0"/>
          </a:p>
        </p:txBody>
      </p:sp>
    </p:spTree>
    <p:extLst>
      <p:ext uri="{BB962C8B-B14F-4D97-AF65-F5344CB8AC3E}">
        <p14:creationId xmlns:p14="http://schemas.microsoft.com/office/powerpoint/2010/main" val="993692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noProof="0" dirty="0" smtClean="0"/>
              <a:t>Getting to know participants</a:t>
            </a:r>
            <a:endParaRPr lang="en-US" noProof="0" dirty="0"/>
          </a:p>
        </p:txBody>
      </p:sp>
      <p:sp>
        <p:nvSpPr>
          <p:cNvPr id="5" name="Tijdelijke aanduiding voor inhoud 4"/>
          <p:cNvSpPr>
            <a:spLocks noGrp="1"/>
          </p:cNvSpPr>
          <p:nvPr>
            <p:ph sz="half" idx="1"/>
          </p:nvPr>
        </p:nvSpPr>
        <p:spPr>
          <a:xfrm>
            <a:off x="1224961" y="2209799"/>
            <a:ext cx="6310727" cy="3916363"/>
          </a:xfrm>
        </p:spPr>
        <p:txBody>
          <a:bodyPr>
            <a:noAutofit/>
          </a:bodyPr>
          <a:lstStyle/>
          <a:p>
            <a:r>
              <a:rPr lang="nl-NL" sz="5400" dirty="0" err="1" smtClean="0"/>
              <a:t>Please</a:t>
            </a:r>
            <a:r>
              <a:rPr lang="nl-NL" sz="5400" dirty="0" smtClean="0"/>
              <a:t> access the site </a:t>
            </a:r>
            <a:r>
              <a:rPr lang="nl-NL" sz="5400" b="1" dirty="0" err="1" smtClean="0"/>
              <a:t>Kahoot.it</a:t>
            </a:r>
            <a:r>
              <a:rPr lang="nl-NL" sz="5400" dirty="0" smtClean="0"/>
              <a:t> </a:t>
            </a:r>
            <a:r>
              <a:rPr lang="nl-NL" sz="5400" dirty="0" err="1" smtClean="0"/>
              <a:t>and</a:t>
            </a:r>
            <a:r>
              <a:rPr lang="nl-NL" sz="5400" dirty="0" smtClean="0"/>
              <a:t> get ready </a:t>
            </a:r>
            <a:r>
              <a:rPr lang="nl-NL" sz="5400" dirty="0" err="1" smtClean="0"/>
              <a:t>to</a:t>
            </a:r>
            <a:r>
              <a:rPr lang="nl-NL" sz="5400" dirty="0" smtClean="0"/>
              <a:t> </a:t>
            </a:r>
            <a:r>
              <a:rPr lang="nl-NL" sz="5400" dirty="0" err="1" smtClean="0"/>
              <a:t>play</a:t>
            </a:r>
            <a:r>
              <a:rPr lang="nl-NL" sz="5400" dirty="0" smtClean="0"/>
              <a:t>!</a:t>
            </a:r>
            <a:endParaRPr lang="nl-NL" sz="54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smtClean="0"/>
              <a:t>Active participation through </a:t>
            </a:r>
            <a:r>
              <a:rPr lang="en-US" dirty="0" err="1" smtClean="0"/>
              <a:t>Trello</a:t>
            </a:r>
            <a:endParaRPr lang="en-US" noProof="0" dirty="0"/>
          </a:p>
        </p:txBody>
      </p:sp>
      <p:sp>
        <p:nvSpPr>
          <p:cNvPr id="5" name="Tijdelijke aanduiding voor tekst 4"/>
          <p:cNvSpPr>
            <a:spLocks noGrp="1"/>
          </p:cNvSpPr>
          <p:nvPr>
            <p:ph type="body" idx="1"/>
          </p:nvPr>
        </p:nvSpPr>
        <p:spPr>
          <a:xfrm>
            <a:off x="1224961" y="1887350"/>
            <a:ext cx="7287575" cy="639762"/>
          </a:xfrm>
        </p:spPr>
        <p:txBody>
          <a:bodyPr>
            <a:normAutofit fontScale="92500" lnSpcReduction="20000"/>
          </a:bodyPr>
          <a:lstStyle/>
          <a:p>
            <a:r>
              <a:rPr lang="nl-NL" dirty="0" err="1" smtClean="0"/>
              <a:t>Trello</a:t>
            </a:r>
            <a:r>
              <a:rPr lang="nl-NL" dirty="0" smtClean="0"/>
              <a:t> is </a:t>
            </a:r>
            <a:r>
              <a:rPr lang="nl-NL" dirty="0" err="1" smtClean="0"/>
              <a:t>an</a:t>
            </a:r>
            <a:r>
              <a:rPr lang="nl-NL" dirty="0" smtClean="0"/>
              <a:t> online </a:t>
            </a:r>
            <a:r>
              <a:rPr lang="nl-NL" dirty="0" err="1" smtClean="0"/>
              <a:t>collaboration</a:t>
            </a:r>
            <a:r>
              <a:rPr lang="nl-NL" dirty="0" smtClean="0"/>
              <a:t> tool </a:t>
            </a:r>
            <a:r>
              <a:rPr lang="nl-NL" dirty="0" err="1" smtClean="0"/>
              <a:t>that</a:t>
            </a:r>
            <a:r>
              <a:rPr lang="nl-NL" dirty="0" smtClean="0"/>
              <a:t> </a:t>
            </a:r>
            <a:r>
              <a:rPr lang="nl-NL" dirty="0" err="1" smtClean="0"/>
              <a:t>organizes</a:t>
            </a:r>
            <a:r>
              <a:rPr lang="nl-NL" dirty="0" smtClean="0"/>
              <a:t> </a:t>
            </a:r>
            <a:r>
              <a:rPr lang="nl-NL" dirty="0" err="1" smtClean="0"/>
              <a:t>projects</a:t>
            </a:r>
            <a:r>
              <a:rPr lang="nl-NL" dirty="0" smtClean="0"/>
              <a:t> </a:t>
            </a:r>
            <a:r>
              <a:rPr lang="nl-NL" dirty="0" err="1" smtClean="0"/>
              <a:t>into</a:t>
            </a:r>
            <a:r>
              <a:rPr lang="nl-NL" dirty="0" smtClean="0"/>
              <a:t> boards. In </a:t>
            </a:r>
            <a:r>
              <a:rPr lang="nl-NL" dirty="0" err="1" smtClean="0"/>
              <a:t>one</a:t>
            </a:r>
            <a:r>
              <a:rPr lang="nl-NL" dirty="0" smtClean="0"/>
              <a:t> </a:t>
            </a:r>
            <a:r>
              <a:rPr lang="nl-NL" dirty="0" err="1" smtClean="0"/>
              <a:t>glance</a:t>
            </a:r>
            <a:r>
              <a:rPr lang="nl-NL" dirty="0" smtClean="0"/>
              <a:t>, users </a:t>
            </a:r>
            <a:r>
              <a:rPr lang="nl-NL" dirty="0" err="1" smtClean="0"/>
              <a:t>can</a:t>
            </a:r>
            <a:r>
              <a:rPr lang="nl-NL" dirty="0" smtClean="0"/>
              <a:t> access resources, </a:t>
            </a:r>
            <a:r>
              <a:rPr lang="nl-NL" dirty="0" err="1" smtClean="0"/>
              <a:t>activities</a:t>
            </a:r>
            <a:r>
              <a:rPr lang="nl-NL" dirty="0" smtClean="0"/>
              <a:t> </a:t>
            </a:r>
            <a:r>
              <a:rPr lang="nl-NL" dirty="0" err="1" smtClean="0"/>
              <a:t>and</a:t>
            </a:r>
            <a:r>
              <a:rPr lang="nl-NL" dirty="0" smtClean="0"/>
              <a:t> </a:t>
            </a:r>
            <a:r>
              <a:rPr lang="nl-NL" dirty="0" err="1" smtClean="0"/>
              <a:t>message</a:t>
            </a:r>
            <a:r>
              <a:rPr lang="nl-NL" dirty="0" smtClean="0"/>
              <a:t> boards </a:t>
            </a:r>
            <a:r>
              <a:rPr lang="nl-NL" dirty="0" err="1" smtClean="0"/>
              <a:t>unique</a:t>
            </a:r>
            <a:r>
              <a:rPr lang="nl-NL" dirty="0" smtClean="0"/>
              <a:t> </a:t>
            </a:r>
            <a:r>
              <a:rPr lang="nl-NL" dirty="0" err="1" smtClean="0"/>
              <a:t>to</a:t>
            </a:r>
            <a:r>
              <a:rPr lang="nl-NL" dirty="0" smtClean="0"/>
              <a:t> </a:t>
            </a:r>
            <a:r>
              <a:rPr lang="nl-NL" dirty="0" err="1" smtClean="0"/>
              <a:t>your</a:t>
            </a:r>
            <a:r>
              <a:rPr lang="nl-NL" dirty="0" smtClean="0"/>
              <a:t> project.</a:t>
            </a:r>
            <a:endParaRPr lang="nl-NL" dirty="0"/>
          </a:p>
        </p:txBody>
      </p:sp>
      <p:sp>
        <p:nvSpPr>
          <p:cNvPr id="6" name="Tijdelijke aanduiding voor inhoud 5"/>
          <p:cNvSpPr>
            <a:spLocks noGrp="1"/>
          </p:cNvSpPr>
          <p:nvPr>
            <p:ph sz="half" idx="2"/>
          </p:nvPr>
        </p:nvSpPr>
        <p:spPr>
          <a:xfrm>
            <a:off x="1224962" y="2849561"/>
            <a:ext cx="7287574" cy="3276601"/>
          </a:xfrm>
        </p:spPr>
        <p:txBody>
          <a:bodyPr>
            <a:normAutofit/>
          </a:bodyPr>
          <a:lstStyle/>
          <a:p>
            <a:r>
              <a:rPr lang="nl-NL" dirty="0" err="1" smtClean="0"/>
              <a:t>Our</a:t>
            </a:r>
            <a:r>
              <a:rPr lang="nl-NL" dirty="0" smtClean="0"/>
              <a:t> </a:t>
            </a:r>
            <a:r>
              <a:rPr lang="nl-NL" dirty="0" err="1" smtClean="0"/>
              <a:t>Trello</a:t>
            </a:r>
            <a:r>
              <a:rPr lang="nl-NL" dirty="0" smtClean="0"/>
              <a:t> </a:t>
            </a:r>
            <a:r>
              <a:rPr lang="nl-NL" dirty="0" err="1" smtClean="0"/>
              <a:t>address</a:t>
            </a:r>
            <a:r>
              <a:rPr lang="nl-NL" dirty="0" smtClean="0"/>
              <a:t> </a:t>
            </a:r>
            <a:r>
              <a:rPr lang="nl-NL" dirty="0" err="1" smtClean="0"/>
              <a:t>for</a:t>
            </a:r>
            <a:r>
              <a:rPr lang="nl-NL" dirty="0" smtClean="0"/>
              <a:t> </a:t>
            </a:r>
            <a:r>
              <a:rPr lang="nl-NL" dirty="0" err="1" smtClean="0"/>
              <a:t>this</a:t>
            </a:r>
            <a:r>
              <a:rPr lang="nl-NL" dirty="0" smtClean="0"/>
              <a:t> </a:t>
            </a:r>
            <a:r>
              <a:rPr lang="nl-NL" dirty="0" err="1" smtClean="0"/>
              <a:t>presentation</a:t>
            </a:r>
            <a:r>
              <a:rPr lang="nl-NL" dirty="0" smtClean="0"/>
              <a:t> is</a:t>
            </a:r>
          </a:p>
          <a:p>
            <a:pPr marL="0" indent="0">
              <a:buNone/>
            </a:pPr>
            <a:endParaRPr lang="nl-NL" dirty="0" smtClean="0"/>
          </a:p>
          <a:p>
            <a:pPr marL="0" indent="0">
              <a:buNone/>
            </a:pPr>
            <a:r>
              <a:rPr lang="nl-NL" dirty="0" smtClean="0"/>
              <a:t>http://</a:t>
            </a:r>
            <a:r>
              <a:rPr lang="nl-NL" dirty="0" err="1" smtClean="0"/>
              <a:t>bit.ly</a:t>
            </a:r>
            <a:r>
              <a:rPr lang="nl-NL" dirty="0" smtClean="0"/>
              <a:t>/2a0SeBv</a:t>
            </a:r>
          </a:p>
          <a:p>
            <a:pPr marL="0" indent="0">
              <a:buNone/>
            </a:pPr>
            <a:endParaRPr lang="nl-NL" dirty="0"/>
          </a:p>
          <a:p>
            <a:pPr marL="0" indent="0">
              <a:buNone/>
            </a:pPr>
            <a:endParaRPr lang="nl-NL" dirty="0"/>
          </a:p>
          <a:p>
            <a:pPr marL="0" indent="0">
              <a:buNone/>
            </a:pPr>
            <a:r>
              <a:rPr lang="nl-NL" dirty="0" smtClean="0"/>
              <a:t>Using </a:t>
            </a:r>
            <a:r>
              <a:rPr lang="nl-NL" dirty="0" err="1" smtClean="0"/>
              <a:t>this</a:t>
            </a:r>
            <a:r>
              <a:rPr lang="nl-NL" dirty="0" smtClean="0"/>
              <a:t> </a:t>
            </a:r>
            <a:r>
              <a:rPr lang="nl-NL" dirty="0" err="1" smtClean="0"/>
              <a:t>address</a:t>
            </a:r>
            <a:r>
              <a:rPr lang="nl-NL" dirty="0" smtClean="0"/>
              <a:t>, </a:t>
            </a:r>
            <a:r>
              <a:rPr lang="nl-NL" dirty="0" err="1" smtClean="0"/>
              <a:t>you</a:t>
            </a:r>
            <a:r>
              <a:rPr lang="nl-NL" dirty="0" smtClean="0"/>
              <a:t> </a:t>
            </a:r>
            <a:r>
              <a:rPr lang="nl-NL" dirty="0" err="1" smtClean="0"/>
              <a:t>can</a:t>
            </a:r>
            <a:r>
              <a:rPr lang="nl-NL" dirty="0" smtClean="0"/>
              <a:t> access, in real-time, the </a:t>
            </a:r>
            <a:r>
              <a:rPr lang="nl-NL" dirty="0" err="1" smtClean="0"/>
              <a:t>activities</a:t>
            </a:r>
            <a:r>
              <a:rPr lang="nl-NL" dirty="0" smtClean="0"/>
              <a:t> we </a:t>
            </a:r>
            <a:r>
              <a:rPr lang="nl-NL" dirty="0" err="1" smtClean="0"/>
              <a:t>will</a:t>
            </a:r>
            <a:r>
              <a:rPr lang="nl-NL" dirty="0" smtClean="0"/>
              <a:t> </a:t>
            </a:r>
            <a:r>
              <a:rPr lang="nl-NL" dirty="0" err="1" smtClean="0"/>
              <a:t>outline</a:t>
            </a:r>
            <a:r>
              <a:rPr lang="nl-NL" dirty="0" smtClean="0"/>
              <a:t>, </a:t>
            </a:r>
            <a:r>
              <a:rPr lang="nl-NL" dirty="0" err="1" smtClean="0"/>
              <a:t>videos</a:t>
            </a:r>
            <a:r>
              <a:rPr lang="nl-NL" dirty="0" smtClean="0"/>
              <a:t> of </a:t>
            </a:r>
            <a:r>
              <a:rPr lang="nl-NL" dirty="0" err="1" smtClean="0"/>
              <a:t>examples</a:t>
            </a:r>
            <a:r>
              <a:rPr lang="nl-NL" dirty="0" smtClean="0"/>
              <a:t> of the thinking routines in action in </a:t>
            </a:r>
            <a:r>
              <a:rPr lang="nl-NL" dirty="0" err="1" smtClean="0"/>
              <a:t>our</a:t>
            </a:r>
            <a:r>
              <a:rPr lang="nl-NL" dirty="0" smtClean="0"/>
              <a:t> classrooms, resources </a:t>
            </a:r>
            <a:r>
              <a:rPr lang="nl-NL" dirty="0" err="1" smtClean="0"/>
              <a:t>and</a:t>
            </a:r>
            <a:r>
              <a:rPr lang="nl-NL" dirty="0" smtClean="0"/>
              <a:t> </a:t>
            </a:r>
            <a:r>
              <a:rPr lang="nl-NL" dirty="0" err="1" smtClean="0"/>
              <a:t>messages</a:t>
            </a:r>
            <a:r>
              <a:rPr lang="nl-NL" dirty="0" smtClean="0"/>
              <a:t> </a:t>
            </a:r>
            <a:r>
              <a:rPr lang="nl-NL" dirty="0" err="1" smtClean="0"/>
              <a:t>from</a:t>
            </a:r>
            <a:r>
              <a:rPr lang="nl-NL" dirty="0" smtClean="0"/>
              <a:t> </a:t>
            </a:r>
            <a:r>
              <a:rPr lang="nl-NL" dirty="0" err="1" smtClean="0"/>
              <a:t>attendees</a:t>
            </a:r>
            <a:r>
              <a:rPr lang="nl-NL" dirty="0" smtClean="0"/>
              <a:t> </a:t>
            </a:r>
            <a:r>
              <a:rPr lang="nl-NL" dirty="0" err="1" smtClean="0"/>
              <a:t>to</a:t>
            </a:r>
            <a:r>
              <a:rPr lang="nl-NL" dirty="0" smtClean="0"/>
              <a:t> </a:t>
            </a:r>
            <a:r>
              <a:rPr lang="nl-NL" dirty="0" err="1" smtClean="0"/>
              <a:t>this</a:t>
            </a:r>
            <a:r>
              <a:rPr lang="nl-NL" dirty="0" smtClean="0"/>
              <a:t> </a:t>
            </a:r>
            <a:r>
              <a:rPr lang="nl-NL" dirty="0" err="1" smtClean="0"/>
              <a:t>breakout</a:t>
            </a:r>
            <a:r>
              <a:rPr lang="nl-NL" dirty="0" smtClean="0"/>
              <a:t> </a:t>
            </a:r>
            <a:r>
              <a:rPr lang="nl-NL" dirty="0" err="1" smtClean="0"/>
              <a:t>session</a:t>
            </a:r>
            <a:r>
              <a:rPr lang="nl-NL" dirty="0" smtClean="0"/>
              <a:t>.</a:t>
            </a:r>
            <a:endParaRPr lang="nl-NL"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92439" y="1196908"/>
            <a:ext cx="6447738" cy="659340"/>
          </a:xfrm>
        </p:spPr>
        <p:txBody>
          <a:bodyPr>
            <a:normAutofit fontScale="90000"/>
          </a:bodyPr>
          <a:lstStyle/>
          <a:p>
            <a:r>
              <a:rPr lang="en-US" dirty="0"/>
              <a:t>How Thinking Routines Promote Approaches to Learning</a:t>
            </a:r>
            <a:endParaRPr lang="en-US" noProof="0" dirty="0"/>
          </a:p>
        </p:txBody>
      </p:sp>
      <p:sp>
        <p:nvSpPr>
          <p:cNvPr id="5" name="Tijdelijke aanduiding voor tekst 4"/>
          <p:cNvSpPr>
            <a:spLocks noGrp="1"/>
          </p:cNvSpPr>
          <p:nvPr>
            <p:ph type="body" idx="1"/>
          </p:nvPr>
        </p:nvSpPr>
        <p:spPr>
          <a:xfrm>
            <a:off x="1192439" y="2121427"/>
            <a:ext cx="6943314" cy="3698539"/>
          </a:xfrm>
        </p:spPr>
        <p:txBody>
          <a:bodyPr>
            <a:normAutofit fontScale="92500" lnSpcReduction="10000"/>
          </a:bodyPr>
          <a:lstStyle/>
          <a:p>
            <a:r>
              <a:rPr lang="en-US" b="1" dirty="0" smtClean="0"/>
              <a:t>Last year, our school’s Professional Development Unit focused on thinking routines examined in the text </a:t>
            </a:r>
            <a:r>
              <a:rPr lang="en-US" b="1" i="1" dirty="0" smtClean="0"/>
              <a:t>Making </a:t>
            </a:r>
            <a:r>
              <a:rPr lang="en-US" b="1" i="1" dirty="0"/>
              <a:t>Thinking </a:t>
            </a:r>
            <a:r>
              <a:rPr lang="en-US" b="1" i="1" dirty="0" smtClean="0"/>
              <a:t>Visible</a:t>
            </a:r>
            <a:endParaRPr lang="en-US" dirty="0" smtClean="0"/>
          </a:p>
          <a:p>
            <a:endParaRPr lang="en-US" dirty="0"/>
          </a:p>
          <a:p>
            <a:r>
              <a:rPr lang="en-US" dirty="0" smtClean="0"/>
              <a:t>This PDU aligned with the LEAP framework under which teachers are evaluated throughout our district. </a:t>
            </a:r>
          </a:p>
          <a:p>
            <a:endParaRPr lang="en-US" dirty="0"/>
          </a:p>
          <a:p>
            <a:r>
              <a:rPr lang="en-US" b="1" dirty="0" smtClean="0"/>
              <a:t>Let’s review the Approaches </a:t>
            </a:r>
            <a:r>
              <a:rPr lang="en-US" b="1" dirty="0"/>
              <a:t>to Learning </a:t>
            </a:r>
            <a:r>
              <a:rPr lang="en-US" dirty="0"/>
              <a:t>(ATL) skill </a:t>
            </a:r>
            <a:r>
              <a:rPr lang="en-US" dirty="0" smtClean="0"/>
              <a:t>categories. </a:t>
            </a:r>
          </a:p>
          <a:p>
            <a:r>
              <a:rPr lang="en-US" dirty="0" smtClean="0"/>
              <a:t>Self</a:t>
            </a:r>
            <a:r>
              <a:rPr lang="en-US" dirty="0"/>
              <a:t>-management </a:t>
            </a:r>
            <a:r>
              <a:rPr lang="en-US" dirty="0" smtClean="0"/>
              <a:t>skills</a:t>
            </a:r>
            <a:endParaRPr lang="en-US" dirty="0"/>
          </a:p>
          <a:p>
            <a:r>
              <a:rPr lang="en-US" dirty="0"/>
              <a:t>S</a:t>
            </a:r>
            <a:r>
              <a:rPr lang="en-US" dirty="0" smtClean="0"/>
              <a:t>ocial </a:t>
            </a:r>
            <a:r>
              <a:rPr lang="en-US" dirty="0"/>
              <a:t>skills, </a:t>
            </a:r>
            <a:endParaRPr lang="en-US" dirty="0" smtClean="0"/>
          </a:p>
          <a:p>
            <a:r>
              <a:rPr lang="en-US" dirty="0"/>
              <a:t>C</a:t>
            </a:r>
            <a:r>
              <a:rPr lang="en-US" dirty="0" smtClean="0"/>
              <a:t>ommunication skills </a:t>
            </a:r>
          </a:p>
          <a:p>
            <a:r>
              <a:rPr lang="en-US" dirty="0" smtClean="0"/>
              <a:t>Thinking skills </a:t>
            </a:r>
          </a:p>
          <a:p>
            <a:r>
              <a:rPr lang="en-US" dirty="0"/>
              <a:t>R</a:t>
            </a:r>
            <a:r>
              <a:rPr lang="en-US" dirty="0" smtClean="0"/>
              <a:t>esearch </a:t>
            </a:r>
            <a:r>
              <a:rPr lang="en-US" dirty="0"/>
              <a:t>skills</a:t>
            </a:r>
            <a:r>
              <a:rPr lang="en-US" dirty="0" smtClean="0"/>
              <a:t>.</a:t>
            </a:r>
          </a:p>
          <a:p>
            <a:endParaRPr lang="en-US" dirty="0"/>
          </a:p>
          <a:p>
            <a:r>
              <a:rPr lang="en-US" dirty="0"/>
              <a:t>Through combining MTV and ATL protocols in early childhood classrooms, there is potential to achieve the standard of growth we are </a:t>
            </a:r>
            <a:r>
              <a:rPr lang="en-US" dirty="0" smtClean="0"/>
              <a:t>expected </a:t>
            </a:r>
            <a:r>
              <a:rPr lang="en-US" dirty="0"/>
              <a:t>to </a:t>
            </a:r>
            <a:r>
              <a:rPr lang="en-US" dirty="0" smtClean="0"/>
              <a:t>attain in </a:t>
            </a:r>
            <a:r>
              <a:rPr lang="en-US" dirty="0"/>
              <a:t>developmentally-appropriate </a:t>
            </a:r>
            <a:r>
              <a:rPr lang="en-US" dirty="0" smtClean="0"/>
              <a:t>ways, while also meeting the professional expectations of public school districts.</a:t>
            </a:r>
            <a:endParaRPr lang="en-US" dirty="0"/>
          </a:p>
          <a:p>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p:cTn id="12"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p:cTn id="19"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4" end="4"/>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p:cTn id="24"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5">
                                            <p:txEl>
                                              <p:pRg st="5" end="5"/>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p:cTn id="29" dur="1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5">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 calcmode="lin" valueType="num">
                                      <p:cBhvr>
                                        <p:cTn id="34" dur="1000" fill="hold"/>
                                        <p:tgtEl>
                                          <p:spTgt spid="5">
                                            <p:txEl>
                                              <p:pRg st="7" end="7"/>
                                            </p:txEl>
                                          </p:spTgt>
                                        </p:tgtEl>
                                        <p:attrNameLst>
                                          <p:attrName>ppt_w</p:attrName>
                                        </p:attrNameLst>
                                      </p:cBhvr>
                                      <p:tavLst>
                                        <p:tav tm="0">
                                          <p:val>
                                            <p:strVal val="#ppt_w*0.70"/>
                                          </p:val>
                                        </p:tav>
                                        <p:tav tm="100000">
                                          <p:val>
                                            <p:strVal val="#ppt_w"/>
                                          </p:val>
                                        </p:tav>
                                      </p:tavLst>
                                    </p:anim>
                                    <p:anim calcmode="lin" valueType="num">
                                      <p:cBhvr>
                                        <p:cTn id="35"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36" dur="1000"/>
                                        <p:tgtEl>
                                          <p:spTgt spid="5">
                                            <p:txEl>
                                              <p:pRg st="7" end="7"/>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 calcmode="lin" valueType="num">
                                      <p:cBhvr>
                                        <p:cTn id="39" dur="1000" fill="hold"/>
                                        <p:tgtEl>
                                          <p:spTgt spid="5">
                                            <p:txEl>
                                              <p:pRg st="8" end="8"/>
                                            </p:txEl>
                                          </p:spTgt>
                                        </p:tgtEl>
                                        <p:attrNameLst>
                                          <p:attrName>ppt_w</p:attrName>
                                        </p:attrNameLst>
                                      </p:cBhvr>
                                      <p:tavLst>
                                        <p:tav tm="0">
                                          <p:val>
                                            <p:strVal val="#ppt_w*0.70"/>
                                          </p:val>
                                        </p:tav>
                                        <p:tav tm="100000">
                                          <p:val>
                                            <p:strVal val="#ppt_w"/>
                                          </p:val>
                                        </p:tav>
                                      </p:tavLst>
                                    </p:anim>
                                    <p:anim calcmode="lin" valueType="num">
                                      <p:cBhvr>
                                        <p:cTn id="40"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41" dur="1000"/>
                                        <p:tgtEl>
                                          <p:spTgt spid="5">
                                            <p:txEl>
                                              <p:pRg st="8" end="8"/>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 calcmode="lin" valueType="num">
                                      <p:cBhvr>
                                        <p:cTn id="44" dur="1000" fill="hold"/>
                                        <p:tgtEl>
                                          <p:spTgt spid="5">
                                            <p:txEl>
                                              <p:pRg st="9" end="9"/>
                                            </p:txEl>
                                          </p:spTgt>
                                        </p:tgtEl>
                                        <p:attrNameLst>
                                          <p:attrName>ppt_w</p:attrName>
                                        </p:attrNameLst>
                                      </p:cBhvr>
                                      <p:tavLst>
                                        <p:tav tm="0">
                                          <p:val>
                                            <p:strVal val="#ppt_w*0.70"/>
                                          </p:val>
                                        </p:tav>
                                        <p:tav tm="100000">
                                          <p:val>
                                            <p:strVal val="#ppt_w"/>
                                          </p:val>
                                        </p:tav>
                                      </p:tavLst>
                                    </p:anim>
                                    <p:anim calcmode="lin" valueType="num">
                                      <p:cBhvr>
                                        <p:cTn id="45"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46" dur="1000"/>
                                        <p:tgtEl>
                                          <p:spTgt spid="5">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anim calcmode="lin" valueType="num">
                                      <p:cBhvr>
                                        <p:cTn id="51" dur="1000" fill="hold"/>
                                        <p:tgtEl>
                                          <p:spTgt spid="5">
                                            <p:txEl>
                                              <p:pRg st="11" end="11"/>
                                            </p:txEl>
                                          </p:spTgt>
                                        </p:tgtEl>
                                        <p:attrNameLst>
                                          <p:attrName>ppt_w</p:attrName>
                                        </p:attrNameLst>
                                      </p:cBhvr>
                                      <p:tavLst>
                                        <p:tav tm="0">
                                          <p:val>
                                            <p:strVal val="#ppt_w*0.70"/>
                                          </p:val>
                                        </p:tav>
                                        <p:tav tm="100000">
                                          <p:val>
                                            <p:strVal val="#ppt_w"/>
                                          </p:val>
                                        </p:tav>
                                      </p:tavLst>
                                    </p:anim>
                                    <p:anim calcmode="lin" valueType="num">
                                      <p:cBhvr>
                                        <p:cTn id="52" dur="1000" fill="hold"/>
                                        <p:tgtEl>
                                          <p:spTgt spid="5">
                                            <p:txEl>
                                              <p:pRg st="11" end="11"/>
                                            </p:txEl>
                                          </p:spTgt>
                                        </p:tgtEl>
                                        <p:attrNameLst>
                                          <p:attrName>ppt_h</p:attrName>
                                        </p:attrNameLst>
                                      </p:cBhvr>
                                      <p:tavLst>
                                        <p:tav tm="0">
                                          <p:val>
                                            <p:strVal val="#ppt_h"/>
                                          </p:val>
                                        </p:tav>
                                        <p:tav tm="100000">
                                          <p:val>
                                            <p:strVal val="#ppt_h"/>
                                          </p:val>
                                        </p:tav>
                                      </p:tavLst>
                                    </p:anim>
                                    <p:animEffect transition="in" filter="fade">
                                      <p:cBhvr>
                                        <p:cTn id="53" dur="10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224962" y="2943018"/>
            <a:ext cx="7461838" cy="1268942"/>
          </a:xfrm>
        </p:spPr>
        <p:txBody>
          <a:bodyPr>
            <a:normAutofit/>
          </a:bodyPr>
          <a:lstStyle/>
          <a:p>
            <a:r>
              <a:rPr lang="en-US" sz="2800" noProof="0" dirty="0" smtClean="0"/>
              <a:t>Let’s dig into some thinking routines and explore how they promote ATL skills and inquiry in early childhood!</a:t>
            </a:r>
            <a:endParaRPr lang="en-US" sz="2800" noProof="0" dirty="0"/>
          </a:p>
        </p:txBody>
      </p:sp>
      <p:pic>
        <p:nvPicPr>
          <p:cNvPr id="3" name="Content Placeholder 3" descr="IMG_1806.jpg"/>
          <p:cNvPicPr>
            <a:picLocks noGrp="1" noChangeAspect="1"/>
          </p:cNvPicPr>
          <p:nvPr/>
        </p:nvPicPr>
        <p:blipFill>
          <a:blip r:embed="rId2">
            <a:extLst>
              <a:ext uri="{28A0092B-C50C-407E-A947-70E740481C1C}">
                <a14:useLocalDpi xmlns:a14="http://schemas.microsoft.com/office/drawing/2010/main" val="0"/>
              </a:ext>
            </a:extLst>
          </a:blip>
          <a:srcRect l="-79630" r="-79630"/>
          <a:stretch>
            <a:fillRect/>
          </a:stretch>
        </p:blipFill>
        <p:spPr>
          <a:xfrm>
            <a:off x="3659232" y="1156387"/>
            <a:ext cx="3041624" cy="1564263"/>
          </a:xfrm>
          <a:prstGeom prst="rect">
            <a:avLst/>
          </a:prstGeom>
        </p:spPr>
      </p:pic>
      <p:pic>
        <p:nvPicPr>
          <p:cNvPr id="5" name="Content Placeholder 5" descr="IMG_2117_2.jpg"/>
          <p:cNvPicPr>
            <a:picLocks noGrp="1" noChangeAspect="1"/>
          </p:cNvPicPr>
          <p:nvPr/>
        </p:nvPicPr>
        <p:blipFill rotWithShape="1">
          <a:blip r:embed="rId3">
            <a:extLst>
              <a:ext uri="{28A0092B-C50C-407E-A947-70E740481C1C}">
                <a14:useLocalDpi xmlns:a14="http://schemas.microsoft.com/office/drawing/2010/main" val="0"/>
              </a:ext>
            </a:extLst>
          </a:blip>
          <a:srcRect l="-79630" r="-79630"/>
          <a:stretch/>
        </p:blipFill>
        <p:spPr>
          <a:xfrm>
            <a:off x="5980252" y="3887883"/>
            <a:ext cx="3634893" cy="1869374"/>
          </a:xfrm>
          <a:prstGeom prst="rect">
            <a:avLst/>
          </a:prstGeom>
        </p:spPr>
      </p:pic>
      <p:pic>
        <p:nvPicPr>
          <p:cNvPr id="6" name="Content Placeholder 3" descr="STW.JPG"/>
          <p:cNvPicPr>
            <a:picLocks noGrp="1" noChangeAspect="1"/>
          </p:cNvPicPr>
          <p:nvPr/>
        </p:nvPicPr>
        <p:blipFill rotWithShape="1">
          <a:blip r:embed="rId4">
            <a:extLst>
              <a:ext uri="{28A0092B-C50C-407E-A947-70E740481C1C}">
                <a14:useLocalDpi xmlns:a14="http://schemas.microsoft.com/office/drawing/2010/main" val="0"/>
              </a:ext>
            </a:extLst>
          </a:blip>
          <a:srcRect l="386" r="-257"/>
          <a:stretch/>
        </p:blipFill>
        <p:spPr>
          <a:xfrm>
            <a:off x="2192920" y="1375486"/>
            <a:ext cx="1730963" cy="1299910"/>
          </a:xfrm>
          <a:prstGeom prst="rect">
            <a:avLst/>
          </a:prstGeom>
        </p:spPr>
      </p:pic>
      <p:pic>
        <p:nvPicPr>
          <p:cNvPr id="7" name="Content Placeholder 3" descr="IMG_2109_2.JPG"/>
          <p:cNvPicPr>
            <a:picLocks noChangeAspect="1"/>
          </p:cNvPicPr>
          <p:nvPr/>
        </p:nvPicPr>
        <p:blipFill>
          <a:blip r:embed="rId5">
            <a:extLst>
              <a:ext uri="{28A0092B-C50C-407E-A947-70E740481C1C}">
                <a14:useLocalDpi xmlns:a14="http://schemas.microsoft.com/office/drawing/2010/main" val="0"/>
              </a:ext>
            </a:extLst>
          </a:blip>
          <a:srcRect t="15714" b="15714"/>
          <a:stretch>
            <a:fillRect/>
          </a:stretch>
        </p:blipFill>
        <p:spPr>
          <a:xfrm>
            <a:off x="4098474" y="4418889"/>
            <a:ext cx="2602382" cy="1338368"/>
          </a:xfrm>
          <a:prstGeom prst="rect">
            <a:avLst/>
          </a:prstGeom>
        </p:spPr>
      </p:pic>
      <p:pic>
        <p:nvPicPr>
          <p:cNvPr id="8" name="Content Placeholder 3"/>
          <p:cNvPicPr>
            <a:picLocks noGrp="1" noChangeAspect="1"/>
          </p:cNvPicPr>
          <p:nvPr/>
        </p:nvPicPr>
        <p:blipFill>
          <a:blip r:embed="rId6"/>
          <a:srcRect l="-22917" r="-22917"/>
          <a:stretch>
            <a:fillRect/>
          </a:stretch>
        </p:blipFill>
        <p:spPr>
          <a:xfrm>
            <a:off x="889465" y="4211960"/>
            <a:ext cx="3004744" cy="1545297"/>
          </a:xfrm>
          <a:prstGeom prst="rect">
            <a:avLst/>
          </a:prstGeom>
        </p:spPr>
      </p:pic>
      <p:pic>
        <p:nvPicPr>
          <p:cNvPr id="9" name="Picture 8" descr="AOW.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361910" y="1346263"/>
            <a:ext cx="1519009" cy="1139257"/>
          </a:xfrm>
          <a:prstGeom prst="rect">
            <a:avLst/>
          </a:prstGeom>
        </p:spPr>
      </p:pic>
      <p:pic>
        <p:nvPicPr>
          <p:cNvPr id="10" name="Content Placeholder 6" descr="4step.JPG"/>
          <p:cNvPicPr>
            <a:picLocks noGrp="1" noChangeAspect="1"/>
          </p:cNvPicPr>
          <p:nvPr/>
        </p:nvPicPr>
        <p:blipFill rotWithShape="1">
          <a:blip r:embed="rId8">
            <a:extLst>
              <a:ext uri="{28A0092B-C50C-407E-A947-70E740481C1C}">
                <a14:useLocalDpi xmlns:a14="http://schemas.microsoft.com/office/drawing/2010/main" val="0"/>
              </a:ext>
            </a:extLst>
          </a:blip>
          <a:srcRect l="-1380" t="17554" r="1380" b="13874"/>
          <a:stretch/>
        </p:blipFill>
        <p:spPr>
          <a:xfrm rot="5400000">
            <a:off x="243812" y="1633527"/>
            <a:ext cx="1729516" cy="889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80">
                                          <p:stCondLst>
                                            <p:cond delay="0"/>
                                          </p:stCondLst>
                                        </p:cTn>
                                        <p:tgtEl>
                                          <p:spTgt spid="9"/>
                                        </p:tgtEl>
                                      </p:cBhvr>
                                    </p:animEffect>
                                    <p:anim calcmode="lin" valueType="num">
                                      <p:cBhvr>
                                        <p:cTn id="5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1" dur="26">
                                          <p:stCondLst>
                                            <p:cond delay="650"/>
                                          </p:stCondLst>
                                        </p:cTn>
                                        <p:tgtEl>
                                          <p:spTgt spid="9"/>
                                        </p:tgtEl>
                                      </p:cBhvr>
                                      <p:to x="100000" y="60000"/>
                                    </p:animScale>
                                    <p:animScale>
                                      <p:cBhvr>
                                        <p:cTn id="62" dur="166" decel="50000">
                                          <p:stCondLst>
                                            <p:cond delay="676"/>
                                          </p:stCondLst>
                                        </p:cTn>
                                        <p:tgtEl>
                                          <p:spTgt spid="9"/>
                                        </p:tgtEl>
                                      </p:cBhvr>
                                      <p:to x="100000" y="100000"/>
                                    </p:animScale>
                                    <p:animScale>
                                      <p:cBhvr>
                                        <p:cTn id="63" dur="26">
                                          <p:stCondLst>
                                            <p:cond delay="1312"/>
                                          </p:stCondLst>
                                        </p:cTn>
                                        <p:tgtEl>
                                          <p:spTgt spid="9"/>
                                        </p:tgtEl>
                                      </p:cBhvr>
                                      <p:to x="100000" y="80000"/>
                                    </p:animScale>
                                    <p:animScale>
                                      <p:cBhvr>
                                        <p:cTn id="64" dur="166" decel="50000">
                                          <p:stCondLst>
                                            <p:cond delay="1338"/>
                                          </p:stCondLst>
                                        </p:cTn>
                                        <p:tgtEl>
                                          <p:spTgt spid="9"/>
                                        </p:tgtEl>
                                      </p:cBhvr>
                                      <p:to x="100000" y="100000"/>
                                    </p:animScale>
                                    <p:animScale>
                                      <p:cBhvr>
                                        <p:cTn id="65" dur="26">
                                          <p:stCondLst>
                                            <p:cond delay="1642"/>
                                          </p:stCondLst>
                                        </p:cTn>
                                        <p:tgtEl>
                                          <p:spTgt spid="9"/>
                                        </p:tgtEl>
                                      </p:cBhvr>
                                      <p:to x="100000" y="90000"/>
                                    </p:animScale>
                                    <p:animScale>
                                      <p:cBhvr>
                                        <p:cTn id="66" dur="166" decel="50000">
                                          <p:stCondLst>
                                            <p:cond delay="1668"/>
                                          </p:stCondLst>
                                        </p:cTn>
                                        <p:tgtEl>
                                          <p:spTgt spid="9"/>
                                        </p:tgtEl>
                                      </p:cBhvr>
                                      <p:to x="100000" y="100000"/>
                                    </p:animScale>
                                    <p:animScale>
                                      <p:cBhvr>
                                        <p:cTn id="67" dur="26">
                                          <p:stCondLst>
                                            <p:cond delay="1808"/>
                                          </p:stCondLst>
                                        </p:cTn>
                                        <p:tgtEl>
                                          <p:spTgt spid="9"/>
                                        </p:tgtEl>
                                      </p:cBhvr>
                                      <p:to x="100000" y="95000"/>
                                    </p:animScale>
                                    <p:animScale>
                                      <p:cBhvr>
                                        <p:cTn id="68" dur="166" decel="50000">
                                          <p:stCondLst>
                                            <p:cond delay="1834"/>
                                          </p:stCondLst>
                                        </p:cTn>
                                        <p:tgtEl>
                                          <p:spTgt spid="9"/>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down)">
                                      <p:cBhvr>
                                        <p:cTn id="71" dur="580">
                                          <p:stCondLst>
                                            <p:cond delay="0"/>
                                          </p:stCondLst>
                                        </p:cTn>
                                        <p:tgtEl>
                                          <p:spTgt spid="5"/>
                                        </p:tgtEl>
                                      </p:cBhvr>
                                    </p:animEffect>
                                    <p:anim calcmode="lin" valueType="num">
                                      <p:cBhvr>
                                        <p:cTn id="7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7" dur="26">
                                          <p:stCondLst>
                                            <p:cond delay="650"/>
                                          </p:stCondLst>
                                        </p:cTn>
                                        <p:tgtEl>
                                          <p:spTgt spid="5"/>
                                        </p:tgtEl>
                                      </p:cBhvr>
                                      <p:to x="100000" y="60000"/>
                                    </p:animScale>
                                    <p:animScale>
                                      <p:cBhvr>
                                        <p:cTn id="78" dur="166" decel="50000">
                                          <p:stCondLst>
                                            <p:cond delay="676"/>
                                          </p:stCondLst>
                                        </p:cTn>
                                        <p:tgtEl>
                                          <p:spTgt spid="5"/>
                                        </p:tgtEl>
                                      </p:cBhvr>
                                      <p:to x="100000" y="100000"/>
                                    </p:animScale>
                                    <p:animScale>
                                      <p:cBhvr>
                                        <p:cTn id="79" dur="26">
                                          <p:stCondLst>
                                            <p:cond delay="1312"/>
                                          </p:stCondLst>
                                        </p:cTn>
                                        <p:tgtEl>
                                          <p:spTgt spid="5"/>
                                        </p:tgtEl>
                                      </p:cBhvr>
                                      <p:to x="100000" y="80000"/>
                                    </p:animScale>
                                    <p:animScale>
                                      <p:cBhvr>
                                        <p:cTn id="80" dur="166" decel="50000">
                                          <p:stCondLst>
                                            <p:cond delay="1338"/>
                                          </p:stCondLst>
                                        </p:cTn>
                                        <p:tgtEl>
                                          <p:spTgt spid="5"/>
                                        </p:tgtEl>
                                      </p:cBhvr>
                                      <p:to x="100000" y="100000"/>
                                    </p:animScale>
                                    <p:animScale>
                                      <p:cBhvr>
                                        <p:cTn id="81" dur="26">
                                          <p:stCondLst>
                                            <p:cond delay="1642"/>
                                          </p:stCondLst>
                                        </p:cTn>
                                        <p:tgtEl>
                                          <p:spTgt spid="5"/>
                                        </p:tgtEl>
                                      </p:cBhvr>
                                      <p:to x="100000" y="90000"/>
                                    </p:animScale>
                                    <p:animScale>
                                      <p:cBhvr>
                                        <p:cTn id="82" dur="166" decel="50000">
                                          <p:stCondLst>
                                            <p:cond delay="1668"/>
                                          </p:stCondLst>
                                        </p:cTn>
                                        <p:tgtEl>
                                          <p:spTgt spid="5"/>
                                        </p:tgtEl>
                                      </p:cBhvr>
                                      <p:to x="100000" y="100000"/>
                                    </p:animScale>
                                    <p:animScale>
                                      <p:cBhvr>
                                        <p:cTn id="83" dur="26">
                                          <p:stCondLst>
                                            <p:cond delay="1808"/>
                                          </p:stCondLst>
                                        </p:cTn>
                                        <p:tgtEl>
                                          <p:spTgt spid="5"/>
                                        </p:tgtEl>
                                      </p:cBhvr>
                                      <p:to x="100000" y="95000"/>
                                    </p:animScale>
                                    <p:animScale>
                                      <p:cBhvr>
                                        <p:cTn id="84" dur="166" decel="50000">
                                          <p:stCondLst>
                                            <p:cond delay="1834"/>
                                          </p:stCondLst>
                                        </p:cTn>
                                        <p:tgtEl>
                                          <p:spTgt spid="5"/>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down)">
                                      <p:cBhvr>
                                        <p:cTn id="87" dur="580">
                                          <p:stCondLst>
                                            <p:cond delay="0"/>
                                          </p:stCondLst>
                                        </p:cTn>
                                        <p:tgtEl>
                                          <p:spTgt spid="7"/>
                                        </p:tgtEl>
                                      </p:cBhvr>
                                    </p:animEffect>
                                    <p:anim calcmode="lin" valueType="num">
                                      <p:cBhvr>
                                        <p:cTn id="8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3" dur="26">
                                          <p:stCondLst>
                                            <p:cond delay="650"/>
                                          </p:stCondLst>
                                        </p:cTn>
                                        <p:tgtEl>
                                          <p:spTgt spid="7"/>
                                        </p:tgtEl>
                                      </p:cBhvr>
                                      <p:to x="100000" y="60000"/>
                                    </p:animScale>
                                    <p:animScale>
                                      <p:cBhvr>
                                        <p:cTn id="94" dur="166" decel="50000">
                                          <p:stCondLst>
                                            <p:cond delay="676"/>
                                          </p:stCondLst>
                                        </p:cTn>
                                        <p:tgtEl>
                                          <p:spTgt spid="7"/>
                                        </p:tgtEl>
                                      </p:cBhvr>
                                      <p:to x="100000" y="100000"/>
                                    </p:animScale>
                                    <p:animScale>
                                      <p:cBhvr>
                                        <p:cTn id="95" dur="26">
                                          <p:stCondLst>
                                            <p:cond delay="1312"/>
                                          </p:stCondLst>
                                        </p:cTn>
                                        <p:tgtEl>
                                          <p:spTgt spid="7"/>
                                        </p:tgtEl>
                                      </p:cBhvr>
                                      <p:to x="100000" y="80000"/>
                                    </p:animScale>
                                    <p:animScale>
                                      <p:cBhvr>
                                        <p:cTn id="96" dur="166" decel="50000">
                                          <p:stCondLst>
                                            <p:cond delay="1338"/>
                                          </p:stCondLst>
                                        </p:cTn>
                                        <p:tgtEl>
                                          <p:spTgt spid="7"/>
                                        </p:tgtEl>
                                      </p:cBhvr>
                                      <p:to x="100000" y="100000"/>
                                    </p:animScale>
                                    <p:animScale>
                                      <p:cBhvr>
                                        <p:cTn id="97" dur="26">
                                          <p:stCondLst>
                                            <p:cond delay="1642"/>
                                          </p:stCondLst>
                                        </p:cTn>
                                        <p:tgtEl>
                                          <p:spTgt spid="7"/>
                                        </p:tgtEl>
                                      </p:cBhvr>
                                      <p:to x="100000" y="90000"/>
                                    </p:animScale>
                                    <p:animScale>
                                      <p:cBhvr>
                                        <p:cTn id="98" dur="166" decel="50000">
                                          <p:stCondLst>
                                            <p:cond delay="1668"/>
                                          </p:stCondLst>
                                        </p:cTn>
                                        <p:tgtEl>
                                          <p:spTgt spid="7"/>
                                        </p:tgtEl>
                                      </p:cBhvr>
                                      <p:to x="100000" y="100000"/>
                                    </p:animScale>
                                    <p:animScale>
                                      <p:cBhvr>
                                        <p:cTn id="99" dur="26">
                                          <p:stCondLst>
                                            <p:cond delay="1808"/>
                                          </p:stCondLst>
                                        </p:cTn>
                                        <p:tgtEl>
                                          <p:spTgt spid="7"/>
                                        </p:tgtEl>
                                      </p:cBhvr>
                                      <p:to x="100000" y="95000"/>
                                    </p:animScale>
                                    <p:animScale>
                                      <p:cBhvr>
                                        <p:cTn id="100" dur="166" decel="50000">
                                          <p:stCondLst>
                                            <p:cond delay="1834"/>
                                          </p:stCondLst>
                                        </p:cTn>
                                        <p:tgtEl>
                                          <p:spTgt spid="7"/>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wipe(down)">
                                      <p:cBhvr>
                                        <p:cTn id="103" dur="580">
                                          <p:stCondLst>
                                            <p:cond delay="0"/>
                                          </p:stCondLst>
                                        </p:cTn>
                                        <p:tgtEl>
                                          <p:spTgt spid="8"/>
                                        </p:tgtEl>
                                      </p:cBhvr>
                                    </p:animEffect>
                                    <p:anim calcmode="lin" valueType="num">
                                      <p:cBhvr>
                                        <p:cTn id="10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09" dur="26">
                                          <p:stCondLst>
                                            <p:cond delay="650"/>
                                          </p:stCondLst>
                                        </p:cTn>
                                        <p:tgtEl>
                                          <p:spTgt spid="8"/>
                                        </p:tgtEl>
                                      </p:cBhvr>
                                      <p:to x="100000" y="60000"/>
                                    </p:animScale>
                                    <p:animScale>
                                      <p:cBhvr>
                                        <p:cTn id="110" dur="166" decel="50000">
                                          <p:stCondLst>
                                            <p:cond delay="676"/>
                                          </p:stCondLst>
                                        </p:cTn>
                                        <p:tgtEl>
                                          <p:spTgt spid="8"/>
                                        </p:tgtEl>
                                      </p:cBhvr>
                                      <p:to x="100000" y="100000"/>
                                    </p:animScale>
                                    <p:animScale>
                                      <p:cBhvr>
                                        <p:cTn id="111" dur="26">
                                          <p:stCondLst>
                                            <p:cond delay="1312"/>
                                          </p:stCondLst>
                                        </p:cTn>
                                        <p:tgtEl>
                                          <p:spTgt spid="8"/>
                                        </p:tgtEl>
                                      </p:cBhvr>
                                      <p:to x="100000" y="80000"/>
                                    </p:animScale>
                                    <p:animScale>
                                      <p:cBhvr>
                                        <p:cTn id="112" dur="166" decel="50000">
                                          <p:stCondLst>
                                            <p:cond delay="1338"/>
                                          </p:stCondLst>
                                        </p:cTn>
                                        <p:tgtEl>
                                          <p:spTgt spid="8"/>
                                        </p:tgtEl>
                                      </p:cBhvr>
                                      <p:to x="100000" y="100000"/>
                                    </p:animScale>
                                    <p:animScale>
                                      <p:cBhvr>
                                        <p:cTn id="113" dur="26">
                                          <p:stCondLst>
                                            <p:cond delay="1642"/>
                                          </p:stCondLst>
                                        </p:cTn>
                                        <p:tgtEl>
                                          <p:spTgt spid="8"/>
                                        </p:tgtEl>
                                      </p:cBhvr>
                                      <p:to x="100000" y="90000"/>
                                    </p:animScale>
                                    <p:animScale>
                                      <p:cBhvr>
                                        <p:cTn id="114" dur="166" decel="50000">
                                          <p:stCondLst>
                                            <p:cond delay="1668"/>
                                          </p:stCondLst>
                                        </p:cTn>
                                        <p:tgtEl>
                                          <p:spTgt spid="8"/>
                                        </p:tgtEl>
                                      </p:cBhvr>
                                      <p:to x="100000" y="100000"/>
                                    </p:animScale>
                                    <p:animScale>
                                      <p:cBhvr>
                                        <p:cTn id="115" dur="26">
                                          <p:stCondLst>
                                            <p:cond delay="1808"/>
                                          </p:stCondLst>
                                        </p:cTn>
                                        <p:tgtEl>
                                          <p:spTgt spid="8"/>
                                        </p:tgtEl>
                                      </p:cBhvr>
                                      <p:to x="100000" y="95000"/>
                                    </p:animScale>
                                    <p:animScale>
                                      <p:cBhvr>
                                        <p:cTn id="11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1200" noProof="0" dirty="0" smtClean="0"/>
              <a:t/>
            </a:r>
            <a:br>
              <a:rPr lang="en-US" sz="1200" noProof="0" dirty="0" smtClean="0"/>
            </a:br>
            <a:r>
              <a:rPr lang="en-US" sz="2800" noProof="0" dirty="0" smtClean="0"/>
              <a:t>The CORI Method</a:t>
            </a:r>
            <a:r>
              <a:rPr lang="en-US" sz="1200" noProof="0" dirty="0" smtClean="0"/>
              <a:t/>
            </a:r>
            <a:br>
              <a:rPr lang="en-US" sz="1200" noProof="0" dirty="0" smtClean="0"/>
            </a:br>
            <a:r>
              <a:rPr lang="en-US" sz="1200" dirty="0" smtClean="0"/>
              <a:t>ATL Skills </a:t>
            </a:r>
            <a:r>
              <a:rPr lang="en-US" sz="1200" dirty="0" err="1" smtClean="0"/>
              <a:t>addresed</a:t>
            </a:r>
            <a:r>
              <a:rPr lang="en-US" sz="1200" dirty="0" smtClean="0"/>
              <a:t>: </a:t>
            </a:r>
            <a:r>
              <a:rPr lang="en-US" sz="1200" i="1" dirty="0" smtClean="0"/>
              <a:t>Communication, Social, Self-Management, Research and Thinking</a:t>
            </a:r>
            <a:endParaRPr lang="en-US" sz="1200" i="1" noProof="0" dirty="0"/>
          </a:p>
        </p:txBody>
      </p:sp>
      <p:sp>
        <p:nvSpPr>
          <p:cNvPr id="4" name="Tijdelijke aanduiding voor tekst 3"/>
          <p:cNvSpPr>
            <a:spLocks noGrp="1"/>
          </p:cNvSpPr>
          <p:nvPr>
            <p:ph type="body" sz="half" idx="2"/>
          </p:nvPr>
        </p:nvSpPr>
        <p:spPr>
          <a:xfrm>
            <a:off x="1219200" y="2491253"/>
            <a:ext cx="3225800" cy="3916363"/>
          </a:xfrm>
        </p:spPr>
        <p:txBody>
          <a:bodyPr>
            <a:normAutofit fontScale="92500" lnSpcReduction="10000"/>
          </a:bodyPr>
          <a:lstStyle/>
          <a:p>
            <a:r>
              <a:rPr lang="nl-NL" b="1" dirty="0" smtClean="0"/>
              <a:t>Collect</a:t>
            </a:r>
            <a:r>
              <a:rPr lang="nl-NL" dirty="0" smtClean="0"/>
              <a:t>: </a:t>
            </a:r>
            <a:r>
              <a:rPr lang="nl-NL" dirty="0" err="1" smtClean="0"/>
              <a:t>students</a:t>
            </a:r>
            <a:r>
              <a:rPr lang="nl-NL" dirty="0" smtClean="0"/>
              <a:t> collect data on a </a:t>
            </a:r>
            <a:r>
              <a:rPr lang="nl-NL" dirty="0" err="1" smtClean="0"/>
              <a:t>specific</a:t>
            </a:r>
            <a:r>
              <a:rPr lang="nl-NL" dirty="0" smtClean="0"/>
              <a:t> subject.</a:t>
            </a:r>
          </a:p>
          <a:p>
            <a:endParaRPr lang="nl-NL" dirty="0"/>
          </a:p>
          <a:p>
            <a:r>
              <a:rPr lang="nl-NL" b="1" dirty="0" err="1" smtClean="0"/>
              <a:t>Organize</a:t>
            </a:r>
            <a:r>
              <a:rPr lang="nl-NL" dirty="0" smtClean="0"/>
              <a:t>: </a:t>
            </a:r>
            <a:r>
              <a:rPr lang="nl-NL" dirty="0" err="1" smtClean="0"/>
              <a:t>students</a:t>
            </a:r>
            <a:r>
              <a:rPr lang="nl-NL" dirty="0" smtClean="0"/>
              <a:t> </a:t>
            </a:r>
            <a:r>
              <a:rPr lang="nl-NL" dirty="0" err="1" smtClean="0"/>
              <a:t>collaborate</a:t>
            </a:r>
            <a:r>
              <a:rPr lang="nl-NL" dirty="0" smtClean="0"/>
              <a:t> </a:t>
            </a:r>
            <a:r>
              <a:rPr lang="nl-NL" dirty="0" err="1" smtClean="0"/>
              <a:t>to</a:t>
            </a:r>
            <a:r>
              <a:rPr lang="nl-NL" dirty="0" smtClean="0"/>
              <a:t> </a:t>
            </a:r>
            <a:r>
              <a:rPr lang="nl-NL" dirty="0" err="1" smtClean="0"/>
              <a:t>decide</a:t>
            </a:r>
            <a:r>
              <a:rPr lang="nl-NL" dirty="0" smtClean="0"/>
              <a:t> </a:t>
            </a:r>
            <a:r>
              <a:rPr lang="nl-NL" dirty="0" err="1" smtClean="0"/>
              <a:t>how</a:t>
            </a:r>
            <a:r>
              <a:rPr lang="nl-NL" dirty="0" smtClean="0"/>
              <a:t> </a:t>
            </a:r>
            <a:r>
              <a:rPr lang="nl-NL" dirty="0" err="1" smtClean="0"/>
              <a:t>to</a:t>
            </a:r>
            <a:r>
              <a:rPr lang="nl-NL" dirty="0" smtClean="0"/>
              <a:t> best </a:t>
            </a:r>
            <a:r>
              <a:rPr lang="nl-NL" dirty="0" err="1" smtClean="0"/>
              <a:t>organize</a:t>
            </a:r>
            <a:r>
              <a:rPr lang="nl-NL" dirty="0" smtClean="0"/>
              <a:t> the data </a:t>
            </a:r>
            <a:r>
              <a:rPr lang="nl-NL" dirty="0" err="1" smtClean="0"/>
              <a:t>they’ve</a:t>
            </a:r>
            <a:r>
              <a:rPr lang="nl-NL" dirty="0" smtClean="0"/>
              <a:t> </a:t>
            </a:r>
            <a:r>
              <a:rPr lang="nl-NL" dirty="0" err="1" smtClean="0"/>
              <a:t>collected</a:t>
            </a:r>
            <a:r>
              <a:rPr lang="nl-NL" dirty="0" smtClean="0"/>
              <a:t>.</a:t>
            </a:r>
          </a:p>
          <a:p>
            <a:endParaRPr lang="nl-NL" dirty="0"/>
          </a:p>
          <a:p>
            <a:r>
              <a:rPr lang="nl-NL" b="1" dirty="0" err="1" smtClean="0"/>
              <a:t>Reflect</a:t>
            </a:r>
            <a:r>
              <a:rPr lang="nl-NL" dirty="0" smtClean="0"/>
              <a:t>: </a:t>
            </a:r>
            <a:r>
              <a:rPr lang="nl-NL" dirty="0" err="1" smtClean="0"/>
              <a:t>after</a:t>
            </a:r>
            <a:r>
              <a:rPr lang="nl-NL" dirty="0" smtClean="0"/>
              <a:t> </a:t>
            </a:r>
            <a:r>
              <a:rPr lang="nl-NL" dirty="0" err="1" smtClean="0"/>
              <a:t>organizing</a:t>
            </a:r>
            <a:r>
              <a:rPr lang="nl-NL" dirty="0" smtClean="0"/>
              <a:t> the data, </a:t>
            </a:r>
            <a:r>
              <a:rPr lang="nl-NL" dirty="0" err="1" smtClean="0"/>
              <a:t>students</a:t>
            </a:r>
            <a:r>
              <a:rPr lang="nl-NL" dirty="0" smtClean="0"/>
              <a:t> look </a:t>
            </a:r>
            <a:r>
              <a:rPr lang="nl-NL" dirty="0" err="1" smtClean="0"/>
              <a:t>for</a:t>
            </a:r>
            <a:r>
              <a:rPr lang="nl-NL" dirty="0" smtClean="0"/>
              <a:t> </a:t>
            </a:r>
            <a:r>
              <a:rPr lang="nl-NL" dirty="0" err="1" smtClean="0"/>
              <a:t>patterns</a:t>
            </a:r>
            <a:r>
              <a:rPr lang="nl-NL" dirty="0" smtClean="0"/>
              <a:t>, </a:t>
            </a:r>
            <a:r>
              <a:rPr lang="nl-NL" dirty="0" err="1" smtClean="0"/>
              <a:t>generalizations</a:t>
            </a:r>
            <a:r>
              <a:rPr lang="nl-NL" dirty="0" smtClean="0"/>
              <a:t> </a:t>
            </a:r>
            <a:r>
              <a:rPr lang="nl-NL" dirty="0" err="1" smtClean="0"/>
              <a:t>and</a:t>
            </a:r>
            <a:r>
              <a:rPr lang="nl-NL" dirty="0" smtClean="0"/>
              <a:t> </a:t>
            </a:r>
            <a:r>
              <a:rPr lang="nl-NL" dirty="0" err="1" smtClean="0"/>
              <a:t>outliers</a:t>
            </a:r>
            <a:r>
              <a:rPr lang="nl-NL" dirty="0" smtClean="0"/>
              <a:t>.</a:t>
            </a:r>
          </a:p>
          <a:p>
            <a:endParaRPr lang="nl-NL" dirty="0"/>
          </a:p>
          <a:p>
            <a:r>
              <a:rPr lang="nl-NL" b="1" dirty="0" err="1" smtClean="0"/>
              <a:t>Illustrate</a:t>
            </a:r>
            <a:r>
              <a:rPr lang="nl-NL" dirty="0" smtClean="0"/>
              <a:t>: </a:t>
            </a:r>
            <a:r>
              <a:rPr lang="nl-NL" dirty="0" err="1" smtClean="0"/>
              <a:t>students</a:t>
            </a:r>
            <a:r>
              <a:rPr lang="nl-NL" dirty="0" smtClean="0"/>
              <a:t> </a:t>
            </a:r>
            <a:r>
              <a:rPr lang="nl-NL" dirty="0" err="1" smtClean="0"/>
              <a:t>decide</a:t>
            </a:r>
            <a:r>
              <a:rPr lang="nl-NL" dirty="0" smtClean="0"/>
              <a:t> </a:t>
            </a:r>
            <a:r>
              <a:rPr lang="nl-NL" dirty="0" err="1" smtClean="0"/>
              <a:t>how</a:t>
            </a:r>
            <a:r>
              <a:rPr lang="nl-NL" dirty="0" smtClean="0"/>
              <a:t> </a:t>
            </a:r>
            <a:r>
              <a:rPr lang="nl-NL" dirty="0" err="1" smtClean="0"/>
              <a:t>to</a:t>
            </a:r>
            <a:r>
              <a:rPr lang="nl-NL" dirty="0" smtClean="0"/>
              <a:t> display </a:t>
            </a:r>
            <a:r>
              <a:rPr lang="nl-NL" dirty="0" err="1" smtClean="0"/>
              <a:t>and</a:t>
            </a:r>
            <a:r>
              <a:rPr lang="nl-NL" dirty="0" smtClean="0"/>
              <a:t> </a:t>
            </a:r>
            <a:r>
              <a:rPr lang="nl-NL" dirty="0" err="1" smtClean="0"/>
              <a:t>communicate</a:t>
            </a:r>
            <a:r>
              <a:rPr lang="nl-NL" dirty="0" smtClean="0"/>
              <a:t> </a:t>
            </a:r>
            <a:r>
              <a:rPr lang="nl-NL" dirty="0" err="1" smtClean="0"/>
              <a:t>their</a:t>
            </a:r>
            <a:r>
              <a:rPr lang="nl-NL" dirty="0" smtClean="0"/>
              <a:t> </a:t>
            </a:r>
            <a:r>
              <a:rPr lang="nl-NL" dirty="0" err="1" smtClean="0"/>
              <a:t>findings</a:t>
            </a:r>
            <a:r>
              <a:rPr lang="nl-NL" dirty="0" smtClean="0"/>
              <a:t>.</a:t>
            </a:r>
            <a:endParaRPr lang="nl-NL" dirty="0"/>
          </a:p>
        </p:txBody>
      </p:sp>
      <p:pic>
        <p:nvPicPr>
          <p:cNvPr id="7" name="Picture 6" descr="IMG_9468.JPG"/>
          <p:cNvPicPr>
            <a:picLocks noChangeAspect="1"/>
          </p:cNvPicPr>
          <p:nvPr/>
        </p:nvPicPr>
        <p:blipFill rotWithShape="1">
          <a:blip r:embed="rId2">
            <a:extLst>
              <a:ext uri="{28A0092B-C50C-407E-A947-70E740481C1C}">
                <a14:useLocalDpi xmlns:a14="http://schemas.microsoft.com/office/drawing/2010/main" val="0"/>
              </a:ext>
            </a:extLst>
          </a:blip>
          <a:srcRect t="9607" r="4970"/>
          <a:stretch/>
        </p:blipFill>
        <p:spPr>
          <a:xfrm rot="5400000">
            <a:off x="6230703" y="2660116"/>
            <a:ext cx="3400585" cy="2426009"/>
          </a:xfrm>
          <a:prstGeom prst="rect">
            <a:avLst/>
          </a:prstGeom>
        </p:spPr>
      </p:pic>
      <p:pic>
        <p:nvPicPr>
          <p:cNvPr id="8" name="Picture 7" descr="IMG_9467.JPG"/>
          <p:cNvPicPr>
            <a:picLocks noChangeAspect="1"/>
          </p:cNvPicPr>
          <p:nvPr/>
        </p:nvPicPr>
        <p:blipFill rotWithShape="1">
          <a:blip r:embed="rId3">
            <a:extLst>
              <a:ext uri="{28A0092B-C50C-407E-A947-70E740481C1C}">
                <a14:useLocalDpi xmlns:a14="http://schemas.microsoft.com/office/drawing/2010/main" val="0"/>
              </a:ext>
            </a:extLst>
          </a:blip>
          <a:srcRect t="25590" b="27120"/>
          <a:stretch/>
        </p:blipFill>
        <p:spPr>
          <a:xfrm rot="5400000">
            <a:off x="2553184" y="2320571"/>
            <a:ext cx="6033975" cy="2140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p:cTn id="28"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B Toronto update 7.13.16">
  <a:themeElements>
    <a:clrScheme name="IBA_Color">
      <a:dk1>
        <a:srgbClr val="004B8D"/>
      </a:dk1>
      <a:lt1>
        <a:sysClr val="window" lastClr="FFFFFF"/>
      </a:lt1>
      <a:dk2>
        <a:srgbClr val="000000"/>
      </a:dk2>
      <a:lt2>
        <a:srgbClr val="FFFFFF"/>
      </a:lt2>
      <a:accent1>
        <a:srgbClr val="4A74BB"/>
      </a:accent1>
      <a:accent2>
        <a:srgbClr val="FFD200"/>
      </a:accent2>
      <a:accent3>
        <a:srgbClr val="E02B1E"/>
      </a:accent3>
      <a:accent4>
        <a:srgbClr val="00B5CC"/>
      </a:accent4>
      <a:accent5>
        <a:srgbClr val="652D89"/>
      </a:accent5>
      <a:accent6>
        <a:srgbClr val="7E7E7E"/>
      </a:accent6>
      <a:hlink>
        <a:srgbClr val="004B8D"/>
      </a:hlink>
      <a:folHlink>
        <a:srgbClr val="004B8D"/>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A-4-3-En" id="{ABA52A82-6A11-134C-8329-4C645BB4FA2C}" vid="{0E6E258F-F62E-EE46-AC49-EDCBE1B2CD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Toronto update 7.13.16.potx</Template>
  <TotalTime>6517</TotalTime>
  <Words>1309</Words>
  <Application>Microsoft Office PowerPoint</Application>
  <PresentationFormat>On-screen Show (4:3)</PresentationFormat>
  <Paragraphs>118</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Lucida Grande</vt:lpstr>
      <vt:lpstr>Myriad Pro</vt:lpstr>
      <vt:lpstr>Wingdings 2</vt:lpstr>
      <vt:lpstr>IB Toronto update 7.13.16</vt:lpstr>
      <vt:lpstr>PowerPoint Presentation</vt:lpstr>
      <vt:lpstr>Welcome to:  How Thinking Routines Promote ATL and Inquiry in Early Childhood Classrooms </vt:lpstr>
      <vt:lpstr>Who We Are</vt:lpstr>
      <vt:lpstr>Agenda Objective: Participants will take away exciting new ideas about how to implement thinking routines to promote ATL skills in early childhood classrooms.</vt:lpstr>
      <vt:lpstr>Getting to know participants</vt:lpstr>
      <vt:lpstr>Active participation through Trello</vt:lpstr>
      <vt:lpstr>How Thinking Routines Promote Approaches to Learning</vt:lpstr>
      <vt:lpstr>Let’s dig into some thinking routines and explore how they promote ATL skills and inquiry in early childhood!</vt:lpstr>
      <vt:lpstr> The CORI Method ATL Skills addresed: Communication, Social, Self-Management, Research and Thinking</vt:lpstr>
      <vt:lpstr>Answer of the Week ATL Skills addressed: Communication, Research and Thinking</vt:lpstr>
      <vt:lpstr> See, Think, Wonder ATL Skills addressed: Communication, Research and Thinking</vt:lpstr>
      <vt:lpstr>Circle of Viewpoints ATL Skills addresed: Communication, Social, Research and Thinking</vt:lpstr>
      <vt:lpstr>Circle of Viewpoints artifact</vt:lpstr>
      <vt:lpstr>Tug of War ATL skills addressed: Communication, Social, Self-Management, Research, Thinking</vt:lpstr>
      <vt:lpstr>I Used to Think, Now I know ATL Skills addressed: Communication, Research, Thinking</vt:lpstr>
      <vt:lpstr>Thinking Maps ATL skills addressed: Thinking, Research, Communication</vt:lpstr>
      <vt:lpstr>Four-Step Vocabulary ATL skills addressed: Self-Management, Thinking, Research, Communication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Darko Krstevski</dc:creator>
  <cp:keywords/>
  <dc:description>Template version 1 - February 2014_x000d_Design: D...studio_x000d_Template: Ton Persoon</dc:description>
  <cp:lastModifiedBy>Jessica Porter</cp:lastModifiedBy>
  <cp:revision>46</cp:revision>
  <dcterms:created xsi:type="dcterms:W3CDTF">2016-03-22T10:18:58Z</dcterms:created>
  <dcterms:modified xsi:type="dcterms:W3CDTF">2016-08-11T21:06:17Z</dcterms:modified>
  <cp:category/>
</cp:coreProperties>
</file>