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74" r:id="rId2"/>
  </p:sldMasterIdLst>
  <p:notesMasterIdLst>
    <p:notesMasterId r:id="rId22"/>
  </p:notesMasterIdLst>
  <p:handoutMasterIdLst>
    <p:handoutMasterId r:id="rId23"/>
  </p:handoutMasterIdLst>
  <p:sldIdLst>
    <p:sldId id="259" r:id="rId3"/>
    <p:sldId id="274" r:id="rId4"/>
    <p:sldId id="277" r:id="rId5"/>
    <p:sldId id="275" r:id="rId6"/>
    <p:sldId id="284" r:id="rId7"/>
    <p:sldId id="285" r:id="rId8"/>
    <p:sldId id="281" r:id="rId9"/>
    <p:sldId id="286" r:id="rId10"/>
    <p:sldId id="260" r:id="rId11"/>
    <p:sldId id="273" r:id="rId12"/>
    <p:sldId id="268" r:id="rId13"/>
    <p:sldId id="272" r:id="rId14"/>
    <p:sldId id="270" r:id="rId15"/>
    <p:sldId id="278" r:id="rId16"/>
    <p:sldId id="269" r:id="rId17"/>
    <p:sldId id="287" r:id="rId18"/>
    <p:sldId id="282" r:id="rId19"/>
    <p:sldId id="283" r:id="rId20"/>
    <p:sldId id="276" r:id="rId2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8" autoAdjust="0"/>
    <p:restoredTop sz="94660"/>
  </p:normalViewPr>
  <p:slideViewPr>
    <p:cSldViewPr>
      <p:cViewPr varScale="1">
        <p:scale>
          <a:sx n="81" d="100"/>
          <a:sy n="81" d="100"/>
        </p:scale>
        <p:origin x="126" y="108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notesViewPr>
    <p:cSldViewPr showGuides="1">
      <p:cViewPr varScale="1">
        <p:scale>
          <a:sx n="76" d="100"/>
          <a:sy n="76" d="100"/>
        </p:scale>
        <p:origin x="1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8/11/2016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8/11/2016</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t>1</a:t>
            </a:fld>
            <a:endParaRPr lang="en-US"/>
          </a:p>
        </p:txBody>
      </p:sp>
    </p:spTree>
    <p:extLst>
      <p:ext uri="{BB962C8B-B14F-4D97-AF65-F5344CB8AC3E}">
        <p14:creationId xmlns:p14="http://schemas.microsoft.com/office/powerpoint/2010/main" val="2908644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0" y="0"/>
            <a:ext cx="12227975"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1154" y="5037663"/>
            <a:ext cx="897233" cy="279400"/>
          </a:xfrm>
        </p:spPr>
        <p:txBody>
          <a:bodyPr/>
          <a:lstStyle/>
          <a:p>
            <a:fld id="{3B9B9059-F1D6-41D0-95CF-D21CAA096B3A}" type="datetimeFigureOut">
              <a:rPr lang="en-US" smtClean="0"/>
              <a:pPr/>
              <a:t>8/11/2016</a:t>
            </a:fld>
            <a:endParaRPr lang="en-US"/>
          </a:p>
        </p:txBody>
      </p:sp>
      <p:sp>
        <p:nvSpPr>
          <p:cNvPr id="5" name="Footer Placeholder 4"/>
          <p:cNvSpPr>
            <a:spLocks noGrp="1"/>
          </p:cNvSpPr>
          <p:nvPr>
            <p:ph type="ftr" sz="quarter" idx="11"/>
          </p:nvPr>
        </p:nvSpPr>
        <p:spPr>
          <a:xfrm>
            <a:off x="2691696" y="5037663"/>
            <a:ext cx="5213277" cy="279400"/>
          </a:xfrm>
        </p:spPr>
        <p:txBody>
          <a:bodyPr/>
          <a:lstStyle/>
          <a:p>
            <a:endParaRPr lang="en-US"/>
          </a:p>
        </p:txBody>
      </p:sp>
      <p:sp>
        <p:nvSpPr>
          <p:cNvPr id="6" name="Slide Number Placeholder 5"/>
          <p:cNvSpPr>
            <a:spLocks noGrp="1"/>
          </p:cNvSpPr>
          <p:nvPr>
            <p:ph type="sldNum" sz="quarter" idx="12"/>
          </p:nvPr>
        </p:nvSpPr>
        <p:spPr>
          <a:xfrm>
            <a:off x="8954568" y="5037663"/>
            <a:ext cx="551023" cy="279400"/>
          </a:xfrm>
        </p:spPr>
        <p:txBody>
          <a:bodyPr/>
          <a:lstStyle/>
          <a:p>
            <a:fld id="{E5FD5434-F838-4DD4-A17B-1CB1A1850DF4}" type="slidenum">
              <a:rPr lang="en-US" smtClean="0"/>
              <a:pPr/>
              <a:t>‹#›</a:t>
            </a:fld>
            <a:endParaRPr lang="en-US"/>
          </a:p>
        </p:txBody>
      </p:sp>
      <p:cxnSp>
        <p:nvCxnSpPr>
          <p:cNvPr id="15" name="Straight Connector 14"/>
          <p:cNvCxnSpPr/>
          <p:nvPr/>
        </p:nvCxnSpPr>
        <p:spPr>
          <a:xfrm>
            <a:off x="2691698"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767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166453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cxnSp>
        <p:nvCxnSpPr>
          <p:cNvPr id="15" name="Straight Connector 14"/>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766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19" name="Straight Connector 18"/>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287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103440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064" y="3639312"/>
            <a:ext cx="9607165" cy="886968"/>
          </a:xfrm>
        </p:spPr>
        <p:txBody>
          <a:bodyPr anchor="b">
            <a:normAutofit/>
          </a:bodyPr>
          <a:lstStyle>
            <a:lvl1pPr marL="0" indent="0" algn="l">
              <a:spcBef>
                <a:spcPts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26" name="Straight Connector 25"/>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667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064" y="3630168"/>
            <a:ext cx="9607165" cy="841248"/>
          </a:xfrm>
        </p:spPr>
        <p:txBody>
          <a:bodyPr anchor="b">
            <a:normAutofit/>
          </a:bodyPr>
          <a:lstStyle>
            <a:lvl1pPr marL="0" indent="0" algn="l">
              <a:spcBef>
                <a:spcPts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cxnSp>
        <p:nvCxnSpPr>
          <p:cNvPr id="15" name="Straight Connector 14"/>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851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16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cxnSp>
        <p:nvCxnSpPr>
          <p:cNvPr id="14" name="Straight Connector 13"/>
          <p:cNvCxnSpPr/>
          <p:nvPr/>
        </p:nvCxnSpPr>
        <p:spPr>
          <a:xfrm>
            <a:off x="8861582"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81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35059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cxnSp>
        <p:nvCxnSpPr>
          <p:cNvPr id="16" name="Straight Connector 15"/>
          <p:cNvCxnSpPr/>
          <p:nvPr/>
        </p:nvCxnSpPr>
        <p:spPr>
          <a:xfrm>
            <a:off x="2012199" y="3710585"/>
            <a:ext cx="816125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89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t>‹#›</a:t>
            </a:fld>
            <a:endParaRPr lang="en-US"/>
          </a:p>
        </p:txBody>
      </p:sp>
    </p:spTree>
    <p:extLst>
      <p:ext uri="{BB962C8B-B14F-4D97-AF65-F5344CB8AC3E}">
        <p14:creationId xmlns:p14="http://schemas.microsoft.com/office/powerpoint/2010/main" val="90280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9061"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9061" y="3243263"/>
            <a:ext cx="4717075"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9B9059-F1D6-41D0-95CF-D21CAA096B3A}" type="datetimeFigureOut">
              <a:rPr lang="en-US" smtClean="0"/>
              <a:t>8/11/2016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t>‹#›</a:t>
            </a:fld>
            <a:endParaRPr lang="en-US"/>
          </a:p>
        </p:txBody>
      </p:sp>
      <p:cxnSp>
        <p:nvCxnSpPr>
          <p:cNvPr id="18" name="Straight Connector 1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514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9B9059-F1D6-41D0-95CF-D21CAA096B3A}" type="datetimeFigureOut">
              <a:rPr lang="en-US" smtClean="0"/>
              <a:t>8/11/2016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17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321723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smtClean="0"/>
              <a:t>Click to edit Master title style</a:t>
            </a:r>
            <a:endParaRPr lang="en-US" dirty="0"/>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cxnSp>
        <p:nvCxnSpPr>
          <p:cNvPr id="16" name="Straight Connector 15"/>
          <p:cNvCxnSpPr/>
          <p:nvPr/>
        </p:nvCxnSpPr>
        <p:spPr>
          <a:xfrm>
            <a:off x="1395805" y="2912533"/>
            <a:ext cx="35135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55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114572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2" y="0"/>
            <a:ext cx="12226777"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B9B9059-F1D6-41D0-95CF-D21CAA096B3A}" type="datetimeFigureOut">
              <a:rPr lang="en-US" smtClean="0"/>
              <a:pPr/>
              <a:t>8/11/2016</a:t>
            </a:fld>
            <a:endParaRPr lang="en-US"/>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5FD5434-F838-4DD4-A17B-1CB1A1850DF4}" type="slidenum">
              <a:rPr lang="en-US" smtClean="0"/>
              <a:pPr/>
              <a:t>‹#›</a:t>
            </a:fld>
            <a:endParaRPr lang="en-US"/>
          </a:p>
        </p:txBody>
      </p:sp>
    </p:spTree>
    <p:extLst>
      <p:ext uri="{BB962C8B-B14F-4D97-AF65-F5344CB8AC3E}">
        <p14:creationId xmlns:p14="http://schemas.microsoft.com/office/powerpoint/2010/main" val="309289795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gif"/><Relationship Id="rId12" Type="http://schemas.openxmlformats.org/officeDocument/2006/relationships/image" Target="../media/image44.jpeg"/><Relationship Id="rId2" Type="http://schemas.openxmlformats.org/officeDocument/2006/relationships/image" Target="../media/image34.jpeg"/><Relationship Id="rId16" Type="http://schemas.openxmlformats.org/officeDocument/2006/relationships/image" Target="../media/image33.emf"/><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video" Target="https://www.youtube.com/embed/l-gQLqv9f4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ideo" Target="https://www.youtube.com/embed/5JZLFdyczyQ" TargetMode="External"/><Relationship Id="rId4" Type="http://schemas.openxmlformats.org/officeDocument/2006/relationships/hyperlink" Target="http://www.baynews9.com/content/news/baynews9/video.html?clip=http://static.baynews9.com/newsvideo/bn9/arc/Web_Students_Amputee_Donation.f4v"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hyperlink" Target="http://www.visiblethinkingpz.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video" Target="https://www.youtube.com/embed/Nif94VQ4Xsc"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www.fashionbymayhem.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98811" y="1600200"/>
            <a:ext cx="5638801" cy="1905000"/>
          </a:xfrm>
        </p:spPr>
        <p:txBody>
          <a:bodyPr/>
          <a:lstStyle/>
          <a:p>
            <a:r>
              <a:rPr lang="en-US" sz="3800" dirty="0" smtClean="0"/>
              <a:t>Using Inquiry and Authentic Learning Experiences to Inspire Action</a:t>
            </a:r>
            <a:endParaRPr lang="en-US" sz="3800" dirty="0"/>
          </a:p>
        </p:txBody>
      </p:sp>
      <p:sp>
        <p:nvSpPr>
          <p:cNvPr id="3" name="Subtitle 2"/>
          <p:cNvSpPr>
            <a:spLocks noGrp="1"/>
          </p:cNvSpPr>
          <p:nvPr>
            <p:ph type="subTitle" idx="1"/>
          </p:nvPr>
        </p:nvSpPr>
        <p:spPr>
          <a:xfrm>
            <a:off x="2691697" y="3733799"/>
            <a:ext cx="6813894" cy="1600201"/>
          </a:xfrm>
        </p:spPr>
        <p:txBody>
          <a:bodyPr>
            <a:normAutofit fontScale="92500" lnSpcReduction="10000"/>
          </a:bodyPr>
          <a:lstStyle/>
          <a:p>
            <a:r>
              <a:rPr lang="en-US" b="1" dirty="0" smtClean="0"/>
              <a:t>      IB Conference of the Americas 2016</a:t>
            </a:r>
          </a:p>
          <a:p>
            <a:r>
              <a:rPr lang="en-US" dirty="0" smtClean="0"/>
              <a:t>  </a:t>
            </a:r>
            <a:r>
              <a:rPr lang="en-US" sz="1900" dirty="0" smtClean="0"/>
              <a:t>Cara </a:t>
            </a:r>
            <a:r>
              <a:rPr lang="en-US" sz="1900" dirty="0"/>
              <a:t>von </a:t>
            </a:r>
            <a:r>
              <a:rPr lang="en-US" sz="1900" dirty="0" err="1"/>
              <a:t>Ancken</a:t>
            </a:r>
            <a:r>
              <a:rPr lang="en-US" sz="1900" dirty="0"/>
              <a:t>- </a:t>
            </a:r>
            <a:r>
              <a:rPr lang="en-US" sz="1900" dirty="0" smtClean="0"/>
              <a:t>PYP Assistant </a:t>
            </a:r>
            <a:r>
              <a:rPr lang="en-US" sz="1900" dirty="0"/>
              <a:t>Principal </a:t>
            </a:r>
          </a:p>
          <a:p>
            <a:r>
              <a:rPr lang="en-US" sz="1900" dirty="0"/>
              <a:t>Adrienne Rundle- PYP Coordinator </a:t>
            </a:r>
          </a:p>
          <a:p>
            <a:r>
              <a:rPr lang="en-US" sz="1900" dirty="0" smtClean="0"/>
              <a:t>Katie </a:t>
            </a:r>
            <a:r>
              <a:rPr lang="en-US" sz="1900" dirty="0" err="1" smtClean="0"/>
              <a:t>Mangueira</a:t>
            </a:r>
            <a:r>
              <a:rPr lang="en-US" sz="1900" dirty="0" smtClean="0"/>
              <a:t>- MYP Coordinator </a:t>
            </a:r>
          </a:p>
          <a:p>
            <a:endParaRPr lang="en-US" sz="1900" dirty="0"/>
          </a:p>
        </p:txBody>
      </p:sp>
      <p:pic>
        <p:nvPicPr>
          <p:cNvPr id="4" name="Picture 3"/>
          <p:cNvPicPr>
            <a:picLocks noChangeAspect="1"/>
          </p:cNvPicPr>
          <p:nvPr/>
        </p:nvPicPr>
        <p:blipFill>
          <a:blip r:embed="rId3"/>
          <a:stretch>
            <a:fillRect/>
          </a:stretch>
        </p:blipFill>
        <p:spPr>
          <a:xfrm>
            <a:off x="0" y="0"/>
            <a:ext cx="3086100" cy="6858000"/>
          </a:xfrm>
          <a:prstGeom prst="rect">
            <a:avLst/>
          </a:prstGeom>
        </p:spPr>
      </p:pic>
      <p:pic>
        <p:nvPicPr>
          <p:cNvPr id="6" name="Picture 5"/>
          <p:cNvPicPr>
            <a:picLocks noChangeAspect="1"/>
          </p:cNvPicPr>
          <p:nvPr/>
        </p:nvPicPr>
        <p:blipFill>
          <a:blip r:embed="rId4"/>
          <a:stretch>
            <a:fillRect/>
          </a:stretch>
        </p:blipFill>
        <p:spPr>
          <a:xfrm>
            <a:off x="9018592" y="22538"/>
            <a:ext cx="3198696" cy="4854262"/>
          </a:xfrm>
          <a:prstGeom prst="rect">
            <a:avLst/>
          </a:prstGeom>
        </p:spPr>
      </p:pic>
      <p:pic>
        <p:nvPicPr>
          <p:cNvPr id="7" name="Picture 6"/>
          <p:cNvPicPr>
            <a:picLocks noChangeAspect="1"/>
          </p:cNvPicPr>
          <p:nvPr/>
        </p:nvPicPr>
        <p:blipFill>
          <a:blip r:embed="rId5"/>
          <a:stretch>
            <a:fillRect/>
          </a:stretch>
        </p:blipFill>
        <p:spPr>
          <a:xfrm>
            <a:off x="9018592" y="4866068"/>
            <a:ext cx="3178696" cy="1991932"/>
          </a:xfrm>
          <a:prstGeom prst="rect">
            <a:avLst/>
          </a:prstGeom>
        </p:spPr>
      </p:pic>
      <p:sp>
        <p:nvSpPr>
          <p:cNvPr id="10" name="TextBox 9"/>
          <p:cNvSpPr txBox="1"/>
          <p:nvPr/>
        </p:nvSpPr>
        <p:spPr>
          <a:xfrm>
            <a:off x="3884612" y="6172200"/>
            <a:ext cx="4648200" cy="400110"/>
          </a:xfrm>
          <a:prstGeom prst="rect">
            <a:avLst/>
          </a:prstGeom>
          <a:noFill/>
        </p:spPr>
        <p:txBody>
          <a:bodyPr wrap="square" rtlCol="0">
            <a:spAutoFit/>
          </a:bodyPr>
          <a:lstStyle/>
          <a:p>
            <a:r>
              <a:rPr lang="en-US" sz="2000" dirty="0" smtClean="0"/>
              <a:t>Follow us on Twitter @rpk8magnet</a:t>
            </a:r>
            <a:endParaRPr lang="en-US" sz="2000" dirty="0"/>
          </a:p>
        </p:txBody>
      </p:sp>
    </p:spTree>
    <p:extLst>
      <p:ext uri="{BB962C8B-B14F-4D97-AF65-F5344CB8AC3E}">
        <p14:creationId xmlns:p14="http://schemas.microsoft.com/office/powerpoint/2010/main" val="101702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724724" y="737063"/>
            <a:ext cx="3248760" cy="2437419"/>
          </a:xfrm>
          <a:prstGeom prst="rect">
            <a:avLst/>
          </a:prstGeom>
        </p:spPr>
      </p:pic>
      <p:pic>
        <p:nvPicPr>
          <p:cNvPr id="6" name="Content Placeholder 5"/>
          <p:cNvPicPr>
            <a:picLocks noGrp="1" noChangeAspect="1"/>
          </p:cNvPicPr>
          <p:nvPr>
            <p:ph sz="half" idx="2"/>
          </p:nvPr>
        </p:nvPicPr>
        <p:blipFill>
          <a:blip r:embed="rId3"/>
          <a:stretch>
            <a:fillRect/>
          </a:stretch>
        </p:blipFill>
        <p:spPr>
          <a:xfrm>
            <a:off x="684212" y="3297515"/>
            <a:ext cx="3289272" cy="2602737"/>
          </a:xfrm>
          <a:prstGeom prst="rect">
            <a:avLst/>
          </a:prstGeom>
        </p:spPr>
      </p:pic>
      <p:pic>
        <p:nvPicPr>
          <p:cNvPr id="10" name="Picture 9"/>
          <p:cNvPicPr>
            <a:picLocks noChangeAspect="1"/>
          </p:cNvPicPr>
          <p:nvPr/>
        </p:nvPicPr>
        <p:blipFill>
          <a:blip r:embed="rId4"/>
          <a:stretch>
            <a:fillRect/>
          </a:stretch>
        </p:blipFill>
        <p:spPr>
          <a:xfrm>
            <a:off x="4189412" y="1524000"/>
            <a:ext cx="7162800" cy="4572000"/>
          </a:xfrm>
          <a:prstGeom prst="rect">
            <a:avLst/>
          </a:prstGeom>
        </p:spPr>
      </p:pic>
    </p:spTree>
    <p:extLst>
      <p:ext uri="{BB962C8B-B14F-4D97-AF65-F5344CB8AC3E}">
        <p14:creationId xmlns:p14="http://schemas.microsoft.com/office/powerpoint/2010/main" val="132178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065" y="982133"/>
            <a:ext cx="9601744" cy="1303867"/>
          </a:xfrm>
        </p:spPr>
        <p:txBody>
          <a:bodyPr/>
          <a:lstStyle/>
          <a:p>
            <a:r>
              <a:rPr lang="en-US" dirty="0" smtClean="0"/>
              <a:t>Third Grade- Who We Are</a:t>
            </a:r>
            <a:endParaRPr lang="en-US" dirty="0"/>
          </a:p>
        </p:txBody>
      </p:sp>
      <p:sp>
        <p:nvSpPr>
          <p:cNvPr id="4" name="Content Placeholder 3"/>
          <p:cNvSpPr>
            <a:spLocks noGrp="1"/>
          </p:cNvSpPr>
          <p:nvPr>
            <p:ph sz="half" idx="1"/>
          </p:nvPr>
        </p:nvSpPr>
        <p:spPr>
          <a:xfrm>
            <a:off x="684212" y="2560320"/>
            <a:ext cx="5330973" cy="3310128"/>
          </a:xfrm>
        </p:spPr>
        <p:txBody>
          <a:bodyPr>
            <a:normAutofit fontScale="92500" lnSpcReduction="10000"/>
          </a:bodyPr>
          <a:lstStyle/>
          <a:p>
            <a:pPr marL="0" indent="0" algn="ctr">
              <a:spcAft>
                <a:spcPts val="1200"/>
              </a:spcAft>
              <a:buNone/>
            </a:pPr>
            <a:r>
              <a:rPr lang="en-US" b="1" u="sng" dirty="0" smtClean="0"/>
              <a:t>How We Express Ourselves </a:t>
            </a:r>
          </a:p>
          <a:p>
            <a:pPr marL="0" indent="0" algn="ctr">
              <a:buNone/>
            </a:pPr>
            <a:r>
              <a:rPr lang="en-US" b="1" dirty="0" smtClean="0"/>
              <a:t>Central Idea: </a:t>
            </a:r>
            <a:r>
              <a:rPr lang="en-US" dirty="0" smtClean="0"/>
              <a:t>Recognizing other cultures help us understand the world and connect to global society. </a:t>
            </a:r>
          </a:p>
          <a:p>
            <a:pPr marL="0" indent="0" algn="ctr">
              <a:buNone/>
            </a:pPr>
            <a:r>
              <a:rPr lang="en-US" b="1" u="sng" dirty="0" smtClean="0"/>
              <a:t>Lines </a:t>
            </a:r>
            <a:r>
              <a:rPr lang="en-US" b="1" u="sng" dirty="0"/>
              <a:t>of Inquiry:</a:t>
            </a:r>
          </a:p>
          <a:p>
            <a:pPr marL="0" indent="0" algn="ctr">
              <a:spcBef>
                <a:spcPts val="0"/>
              </a:spcBef>
              <a:spcAft>
                <a:spcPts val="0"/>
              </a:spcAft>
              <a:buNone/>
            </a:pPr>
            <a:r>
              <a:rPr lang="en-US" dirty="0" smtClean="0"/>
              <a:t>Elements </a:t>
            </a:r>
            <a:r>
              <a:rPr lang="en-US" dirty="0"/>
              <a:t>of Cultures (Form)</a:t>
            </a:r>
          </a:p>
          <a:p>
            <a:pPr marL="0" indent="0" algn="ctr">
              <a:spcBef>
                <a:spcPts val="0"/>
              </a:spcBef>
              <a:spcAft>
                <a:spcPts val="0"/>
              </a:spcAft>
              <a:buNone/>
            </a:pPr>
            <a:r>
              <a:rPr lang="en-US" dirty="0" smtClean="0"/>
              <a:t>Global </a:t>
            </a:r>
            <a:r>
              <a:rPr lang="en-US" dirty="0"/>
              <a:t>Cultures (</a:t>
            </a:r>
            <a:r>
              <a:rPr lang="en-US" dirty="0" smtClean="0"/>
              <a:t>Connection)</a:t>
            </a:r>
          </a:p>
          <a:p>
            <a:pPr marL="0" indent="0" algn="ctr">
              <a:spcBef>
                <a:spcPts val="0"/>
              </a:spcBef>
              <a:spcAft>
                <a:spcPts val="0"/>
              </a:spcAft>
              <a:buNone/>
            </a:pPr>
            <a:r>
              <a:rPr lang="en-US" dirty="0" smtClean="0"/>
              <a:t>Similarities </a:t>
            </a:r>
            <a:r>
              <a:rPr lang="en-US" dirty="0"/>
              <a:t>and Differences Among Cultures (Perspective)</a:t>
            </a:r>
          </a:p>
          <a:p>
            <a:pPr marL="0" indent="0" algn="ctr">
              <a:buNone/>
            </a:pPr>
            <a:endParaRPr lang="en-US" b="1" dirty="0"/>
          </a:p>
        </p:txBody>
      </p:sp>
      <p:sp>
        <p:nvSpPr>
          <p:cNvPr id="10" name="TextBox 9"/>
          <p:cNvSpPr txBox="1"/>
          <p:nvPr/>
        </p:nvSpPr>
        <p:spPr>
          <a:xfrm>
            <a:off x="6095937" y="2521819"/>
            <a:ext cx="5334000" cy="3477875"/>
          </a:xfrm>
          <a:prstGeom prst="rect">
            <a:avLst/>
          </a:prstGeom>
          <a:solidFill>
            <a:schemeClr val="accent3">
              <a:lumMod val="20000"/>
              <a:lumOff val="80000"/>
            </a:schemeClr>
          </a:solidFill>
          <a:ln>
            <a:solidFill>
              <a:schemeClr val="tx1"/>
            </a:solidFill>
          </a:ln>
        </p:spPr>
        <p:txBody>
          <a:bodyPr wrap="square" rtlCol="0">
            <a:spAutoFit/>
          </a:bodyPr>
          <a:lstStyle/>
          <a:p>
            <a:r>
              <a:rPr lang="en-US" sz="2200" dirty="0"/>
              <a:t>Teacher will display photographs, books and objects of people of varying cultures (sorted by categories food, traditions, school life, sports, language, art, and music). The students will explore the items to see if they can identify any of the represented cultures. Artifacts and photographs will be displayed. Students will be responsible for completing MTV Sort, Generate, Connect and determining categories for each group of items. </a:t>
            </a:r>
          </a:p>
        </p:txBody>
      </p:sp>
    </p:spTree>
    <p:extLst>
      <p:ext uri="{BB962C8B-B14F-4D97-AF65-F5344CB8AC3E}">
        <p14:creationId xmlns:p14="http://schemas.microsoft.com/office/powerpoint/2010/main" val="14825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tse3.mm.bing.net/th?id=OIP.M638509cfd33da1a568ca74867a9e8826H0&amp;pid=15.1"/>
          <p:cNvPicPr/>
          <p:nvPr/>
        </p:nvPicPr>
        <p:blipFill>
          <a:blip r:embed="rId2">
            <a:extLst>
              <a:ext uri="{28A0092B-C50C-407E-A947-70E740481C1C}">
                <a14:useLocalDpi xmlns:a14="http://schemas.microsoft.com/office/drawing/2010/main" val="0"/>
              </a:ext>
            </a:extLst>
          </a:blip>
          <a:srcRect/>
          <a:stretch>
            <a:fillRect/>
          </a:stretch>
        </p:blipFill>
        <p:spPr bwMode="auto">
          <a:xfrm>
            <a:off x="2857678" y="3458748"/>
            <a:ext cx="2073294" cy="1582528"/>
          </a:xfrm>
          <a:prstGeom prst="rect">
            <a:avLst/>
          </a:prstGeom>
          <a:noFill/>
          <a:ln>
            <a:noFill/>
          </a:ln>
        </p:spPr>
      </p:pic>
      <p:pic>
        <p:nvPicPr>
          <p:cNvPr id="8" name="Picture 7" descr="http://www.wecb-news.com/wp-content/uploads/2014/11/day-of-the-de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4392" y="1708453"/>
            <a:ext cx="2013005" cy="1644665"/>
          </a:xfrm>
          <a:prstGeom prst="rect">
            <a:avLst/>
          </a:prstGeom>
          <a:noFill/>
          <a:ln>
            <a:noFill/>
          </a:ln>
        </p:spPr>
      </p:pic>
      <p:pic>
        <p:nvPicPr>
          <p:cNvPr id="9" name="Picture 8" descr="http://c.tadst.com/gfx/600x400/kwanzaa-usa.jpg?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285" y="5162600"/>
            <a:ext cx="1975112" cy="1598428"/>
          </a:xfrm>
          <a:prstGeom prst="rect">
            <a:avLst/>
          </a:prstGeom>
          <a:noFill/>
          <a:ln>
            <a:noFill/>
          </a:ln>
        </p:spPr>
      </p:pic>
      <p:pic>
        <p:nvPicPr>
          <p:cNvPr id="10" name="Picture 9" descr="http://www.womenofwuhan.com/wp-content/uploads/2013/04/Spanish-Food-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0590" y="1708453"/>
            <a:ext cx="1922317" cy="1640607"/>
          </a:xfrm>
          <a:prstGeom prst="rect">
            <a:avLst/>
          </a:prstGeom>
          <a:noFill/>
          <a:ln>
            <a:noFill/>
          </a:ln>
        </p:spPr>
      </p:pic>
      <p:pic>
        <p:nvPicPr>
          <p:cNvPr id="11" name="Picture 10" descr="http://tse4.mm.bing.net/th?id=OIP.Mc153a5fe7abdcfe6b1387c1ece044338H0&amp;pid=15.1"/>
          <p:cNvPicPr/>
          <p:nvPr/>
        </p:nvPicPr>
        <p:blipFill>
          <a:blip r:embed="rId6">
            <a:extLst>
              <a:ext uri="{28A0092B-C50C-407E-A947-70E740481C1C}">
                <a14:useLocalDpi xmlns:a14="http://schemas.microsoft.com/office/drawing/2010/main" val="0"/>
              </a:ext>
            </a:extLst>
          </a:blip>
          <a:srcRect/>
          <a:stretch>
            <a:fillRect/>
          </a:stretch>
        </p:blipFill>
        <p:spPr bwMode="auto">
          <a:xfrm>
            <a:off x="738356" y="3445853"/>
            <a:ext cx="1970688" cy="1559482"/>
          </a:xfrm>
          <a:prstGeom prst="rect">
            <a:avLst/>
          </a:prstGeom>
          <a:noFill/>
          <a:ln>
            <a:noFill/>
          </a:ln>
        </p:spPr>
      </p:pic>
      <p:pic>
        <p:nvPicPr>
          <p:cNvPr id="13" name="Picture 12" descr="http://www.prchinese.com/Chinese_5_0001.gi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10" y="1695722"/>
            <a:ext cx="2113674" cy="1653338"/>
          </a:xfrm>
          <a:prstGeom prst="rect">
            <a:avLst/>
          </a:prstGeom>
          <a:noFill/>
          <a:ln>
            <a:noFill/>
          </a:ln>
        </p:spPr>
      </p:pic>
      <p:pic>
        <p:nvPicPr>
          <p:cNvPr id="14" name="Picture 13" descr="http://blogues.cyberpresse.ca/michel_tasse/files/2012/04/ad3397c64419b96a2d98b2a42d8a1-420x303.jpg"/>
          <p:cNvPicPr/>
          <p:nvPr/>
        </p:nvPicPr>
        <p:blipFill>
          <a:blip r:embed="rId8">
            <a:extLst>
              <a:ext uri="{28A0092B-C50C-407E-A947-70E740481C1C}">
                <a14:useLocalDpi xmlns:a14="http://schemas.microsoft.com/office/drawing/2010/main" val="0"/>
              </a:ext>
            </a:extLst>
          </a:blip>
          <a:srcRect/>
          <a:stretch>
            <a:fillRect/>
          </a:stretch>
        </p:blipFill>
        <p:spPr bwMode="auto">
          <a:xfrm>
            <a:off x="5039373" y="5182863"/>
            <a:ext cx="1970688" cy="1598427"/>
          </a:xfrm>
          <a:prstGeom prst="rect">
            <a:avLst/>
          </a:prstGeom>
          <a:noFill/>
          <a:ln>
            <a:noFill/>
          </a:ln>
        </p:spPr>
      </p:pic>
      <p:pic>
        <p:nvPicPr>
          <p:cNvPr id="15" name="Picture 14" descr="http://www.whitegadget.com/attachments/pc-wallpapers/72177d1314421641-cricket-cricket-image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72179" y="3458749"/>
            <a:ext cx="1997094" cy="1685804"/>
          </a:xfrm>
          <a:prstGeom prst="rect">
            <a:avLst/>
          </a:prstGeom>
          <a:noFill/>
          <a:ln>
            <a:noFill/>
          </a:ln>
        </p:spPr>
      </p:pic>
      <p:pic>
        <p:nvPicPr>
          <p:cNvPr id="16" name="Picture 15" descr="http://www.delspizzeria.com/images/4000b.jpg"/>
          <p:cNvPicPr/>
          <p:nvPr/>
        </p:nvPicPr>
        <p:blipFill>
          <a:blip r:embed="rId10">
            <a:extLst>
              <a:ext uri="{28A0092B-C50C-407E-A947-70E740481C1C}">
                <a14:useLocalDpi xmlns:a14="http://schemas.microsoft.com/office/drawing/2010/main" val="0"/>
              </a:ext>
            </a:extLst>
          </a:blip>
          <a:srcRect/>
          <a:stretch>
            <a:fillRect/>
          </a:stretch>
        </p:blipFill>
        <p:spPr bwMode="auto">
          <a:xfrm>
            <a:off x="2857620" y="5186121"/>
            <a:ext cx="2048153" cy="1580380"/>
          </a:xfrm>
          <a:prstGeom prst="rect">
            <a:avLst/>
          </a:prstGeom>
          <a:noFill/>
          <a:ln>
            <a:noFill/>
          </a:ln>
        </p:spPr>
      </p:pic>
      <p:pic>
        <p:nvPicPr>
          <p:cNvPr id="17" name="Picture 16" descr="http://blogs.voanews.com/photos/files/2011/10/reuters_france_sculptures_21Oct11-878x585.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61537" y="1745938"/>
            <a:ext cx="1997094" cy="1603121"/>
          </a:xfrm>
          <a:prstGeom prst="rect">
            <a:avLst/>
          </a:prstGeom>
          <a:noFill/>
          <a:ln>
            <a:noFill/>
          </a:ln>
        </p:spPr>
      </p:pic>
      <p:pic>
        <p:nvPicPr>
          <p:cNvPr id="18" name="Picture 17" descr="http://news.yale.edu/sites/default/files/ydb-images/5885-97799465.jpg"/>
          <p:cNvPicPr/>
          <p:nvPr/>
        </p:nvPicPr>
        <p:blipFill>
          <a:blip r:embed="rId12">
            <a:extLst>
              <a:ext uri="{28A0092B-C50C-407E-A947-70E740481C1C}">
                <a14:useLocalDpi xmlns:a14="http://schemas.microsoft.com/office/drawing/2010/main" val="0"/>
              </a:ext>
            </a:extLst>
          </a:blip>
          <a:srcRect/>
          <a:stretch>
            <a:fillRect/>
          </a:stretch>
        </p:blipFill>
        <p:spPr bwMode="auto">
          <a:xfrm>
            <a:off x="694417" y="5162600"/>
            <a:ext cx="2012983" cy="1580380"/>
          </a:xfrm>
          <a:prstGeom prst="rect">
            <a:avLst/>
          </a:prstGeom>
          <a:noFill/>
          <a:ln>
            <a:noFill/>
          </a:ln>
        </p:spPr>
      </p:pic>
      <p:pic>
        <p:nvPicPr>
          <p:cNvPr id="19" name="Picture 18" descr="http://jencottenart.files.wordpress.com/2012/10/wolf-tile.jpg?w=560"/>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68610" y="3450229"/>
            <a:ext cx="2056765" cy="1599565"/>
          </a:xfrm>
          <a:prstGeom prst="rect">
            <a:avLst/>
          </a:prstGeom>
          <a:noFill/>
          <a:ln>
            <a:noFill/>
          </a:ln>
        </p:spPr>
      </p:pic>
      <p:pic>
        <p:nvPicPr>
          <p:cNvPr id="20" name="Picture 19" descr="http://makingmulticulturalmusic.files.wordpress.com/2013/04/prize-zamponas.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62042" y="1745939"/>
            <a:ext cx="1981760" cy="1603120"/>
          </a:xfrm>
          <a:prstGeom prst="rect">
            <a:avLst/>
          </a:prstGeom>
          <a:noFill/>
          <a:ln>
            <a:noFill/>
          </a:ln>
        </p:spPr>
      </p:pic>
      <p:pic>
        <p:nvPicPr>
          <p:cNvPr id="21" name="Picture 20" descr="http://tse1.mm.bing.net/th?id=OIP.M32c98e2efdc5d616fa6a751217832935o0&amp;pid=15.1"/>
          <p:cNvPicPr/>
          <p:nvPr/>
        </p:nvPicPr>
        <p:blipFill>
          <a:blip r:embed="rId15">
            <a:extLst>
              <a:ext uri="{28A0092B-C50C-407E-A947-70E740481C1C}">
                <a14:useLocalDpi xmlns:a14="http://schemas.microsoft.com/office/drawing/2010/main" val="0"/>
              </a:ext>
            </a:extLst>
          </a:blip>
          <a:srcRect/>
          <a:stretch>
            <a:fillRect/>
          </a:stretch>
        </p:blipFill>
        <p:spPr bwMode="auto">
          <a:xfrm>
            <a:off x="5022455" y="3445853"/>
            <a:ext cx="1952729" cy="1559482"/>
          </a:xfrm>
          <a:prstGeom prst="rect">
            <a:avLst/>
          </a:prstGeom>
          <a:noFill/>
          <a:ln>
            <a:noFill/>
          </a:ln>
        </p:spPr>
      </p:pic>
      <p:pic>
        <p:nvPicPr>
          <p:cNvPr id="26" name="Picture 25"/>
          <p:cNvPicPr>
            <a:picLocks noChangeAspect="1"/>
          </p:cNvPicPr>
          <p:nvPr/>
        </p:nvPicPr>
        <p:blipFill rotWithShape="1">
          <a:blip r:embed="rId16"/>
          <a:srcRect l="1064" t="11667" b="68333"/>
          <a:stretch/>
        </p:blipFill>
        <p:spPr>
          <a:xfrm>
            <a:off x="738356" y="677127"/>
            <a:ext cx="10766256" cy="947332"/>
          </a:xfrm>
          <a:prstGeom prst="rect">
            <a:avLst/>
          </a:prstGeom>
        </p:spPr>
      </p:pic>
      <p:sp>
        <p:nvSpPr>
          <p:cNvPr id="27" name="Title 26"/>
          <p:cNvSpPr txBox="1">
            <a:spLocks noGrp="1"/>
          </p:cNvSpPr>
          <p:nvPr>
            <p:ph type="title"/>
          </p:nvPr>
        </p:nvSpPr>
        <p:spPr>
          <a:xfrm>
            <a:off x="9243467" y="5287534"/>
            <a:ext cx="2895600" cy="1061829"/>
          </a:xfrm>
          <a:prstGeom prst="rect">
            <a:avLst/>
          </a:prstGeom>
          <a:noFill/>
        </p:spPr>
        <p:txBody>
          <a:bodyPr wrap="square" rtlCol="0">
            <a:spAutoFit/>
          </a:bodyPr>
          <a:lstStyle/>
          <a:p>
            <a:pPr algn="ctr"/>
            <a:r>
              <a:rPr lang="en-US" sz="21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Food</a:t>
            </a:r>
            <a:r>
              <a:rPr lang="en-US" sz="21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21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Traditions</a:t>
            </a:r>
            <a:r>
              <a:rPr lang="en-US" sz="21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21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School life</a:t>
            </a:r>
            <a:r>
              <a:rPr lang="en-US" sz="21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21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Sports</a:t>
            </a:r>
            <a:r>
              <a:rPr lang="en-US" sz="21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21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Language</a:t>
            </a:r>
            <a:r>
              <a:rPr lang="en-US" sz="21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21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Art</a:t>
            </a:r>
            <a:r>
              <a:rPr lang="en-US" sz="21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21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Music</a:t>
            </a:r>
            <a:endParaRPr lang="en-US" sz="21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8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3"/>
            <a:ext cx="9613341" cy="1303867"/>
          </a:xfrm>
        </p:spPr>
        <p:txBody>
          <a:bodyPr>
            <a:normAutofit fontScale="90000"/>
          </a:bodyPr>
          <a:lstStyle/>
          <a:p>
            <a:r>
              <a:rPr lang="en-US" dirty="0" smtClean="0"/>
              <a:t>Fostering Student Interest: </a:t>
            </a:r>
            <a:br>
              <a:rPr lang="en-US" dirty="0" smtClean="0"/>
            </a:br>
            <a:r>
              <a:rPr lang="en-US" dirty="0" smtClean="0"/>
              <a:t>Genius Hour &amp; MYP Clubs</a:t>
            </a:r>
            <a:endParaRPr lang="en-US" dirty="0"/>
          </a:p>
        </p:txBody>
      </p:sp>
      <p:sp>
        <p:nvSpPr>
          <p:cNvPr id="5" name="Content Placeholder 4"/>
          <p:cNvSpPr>
            <a:spLocks noGrp="1"/>
          </p:cNvSpPr>
          <p:nvPr>
            <p:ph sz="half" idx="2"/>
          </p:nvPr>
        </p:nvSpPr>
        <p:spPr>
          <a:xfrm>
            <a:off x="836612" y="2590800"/>
            <a:ext cx="5021875" cy="3505200"/>
          </a:xfrm>
        </p:spPr>
        <p:txBody>
          <a:bodyPr>
            <a:normAutofit/>
          </a:bodyPr>
          <a:lstStyle/>
          <a:p>
            <a:r>
              <a:rPr lang="en-US" dirty="0" smtClean="0"/>
              <a:t>Innovator 3M- 15% of work time </a:t>
            </a:r>
          </a:p>
          <a:p>
            <a:pPr lvl="1"/>
            <a:r>
              <a:rPr lang="en-US" dirty="0" smtClean="0"/>
              <a:t>Post its, masking tape created</a:t>
            </a:r>
          </a:p>
          <a:p>
            <a:r>
              <a:rPr lang="en-US" dirty="0" smtClean="0"/>
              <a:t>Google modified </a:t>
            </a:r>
          </a:p>
          <a:p>
            <a:r>
              <a:rPr lang="en-US" dirty="0" smtClean="0"/>
              <a:t>80/20% of work time </a:t>
            </a:r>
          </a:p>
          <a:p>
            <a:pPr lvl="1"/>
            <a:r>
              <a:rPr lang="en-US" dirty="0"/>
              <a:t>Gmail, AdSense, Google News, </a:t>
            </a:r>
            <a:r>
              <a:rPr lang="en-US" dirty="0" smtClean="0"/>
              <a:t> </a:t>
            </a:r>
            <a:r>
              <a:rPr lang="en-US" dirty="0"/>
              <a:t>Google Teacher </a:t>
            </a:r>
            <a:r>
              <a:rPr lang="en-US" dirty="0" smtClean="0"/>
              <a:t>Academy</a:t>
            </a:r>
          </a:p>
          <a:p>
            <a:r>
              <a:rPr lang="en-US" dirty="0" smtClean="0"/>
              <a:t>Student created passion projects </a:t>
            </a:r>
          </a:p>
          <a:p>
            <a:pPr lvl="1"/>
            <a:endParaRPr lang="en-US" dirty="0"/>
          </a:p>
        </p:txBody>
      </p:sp>
      <p:pic>
        <p:nvPicPr>
          <p:cNvPr id="3" name="l-gQLqv9f4o"/>
          <p:cNvPicPr>
            <a:picLocks noRot="1" noChangeAspect="1"/>
          </p:cNvPicPr>
          <p:nvPr>
            <a:videoFile r:link="rId1"/>
          </p:nvPr>
        </p:nvPicPr>
        <p:blipFill>
          <a:blip r:embed="rId3"/>
          <a:stretch>
            <a:fillRect/>
          </a:stretch>
        </p:blipFill>
        <p:spPr>
          <a:xfrm>
            <a:off x="6018963" y="2984277"/>
            <a:ext cx="4572000" cy="2571750"/>
          </a:xfrm>
          <a:prstGeom prst="rect">
            <a:avLst/>
          </a:prstGeom>
        </p:spPr>
      </p:pic>
    </p:spTree>
    <p:extLst>
      <p:ext uri="{BB962C8B-B14F-4D97-AF65-F5344CB8AC3E}">
        <p14:creationId xmlns:p14="http://schemas.microsoft.com/office/powerpoint/2010/main" val="9274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6012" y="944033"/>
            <a:ext cx="7620000" cy="1303867"/>
          </a:xfrm>
        </p:spPr>
        <p:txBody>
          <a:bodyPr>
            <a:normAutofit fontScale="90000"/>
          </a:bodyPr>
          <a:lstStyle/>
          <a:p>
            <a:r>
              <a:rPr lang="en-US" dirty="0" smtClean="0"/>
              <a:t>Getting Started- Simple Guide Lines for Students </a:t>
            </a:r>
            <a:endParaRPr lang="en-US" dirty="0"/>
          </a:p>
        </p:txBody>
      </p:sp>
      <p:sp>
        <p:nvSpPr>
          <p:cNvPr id="3" name="Content Placeholder 2"/>
          <p:cNvSpPr>
            <a:spLocks noGrp="1"/>
          </p:cNvSpPr>
          <p:nvPr>
            <p:ph idx="1"/>
          </p:nvPr>
        </p:nvSpPr>
        <p:spPr>
          <a:xfrm>
            <a:off x="2513012" y="2590800"/>
            <a:ext cx="8763000" cy="3429000"/>
          </a:xfrm>
        </p:spPr>
        <p:txBody>
          <a:bodyPr>
            <a:normAutofit fontScale="92500" lnSpcReduction="20000"/>
          </a:bodyPr>
          <a:lstStyle/>
          <a:p>
            <a:pPr marL="457063" lvl="1" indent="0">
              <a:buNone/>
            </a:pPr>
            <a:r>
              <a:rPr lang="en-US" sz="1900" b="1" dirty="0" smtClean="0"/>
              <a:t>1. 20</a:t>
            </a:r>
            <a:r>
              <a:rPr lang="en-US" b="1" dirty="0"/>
              <a:t>% of your time will be spent working on something you want to work on</a:t>
            </a:r>
            <a:r>
              <a:rPr lang="en-US" b="1" dirty="0" smtClean="0"/>
              <a:t>.</a:t>
            </a:r>
          </a:p>
          <a:p>
            <a:pPr lvl="2">
              <a:buFont typeface="Arial" panose="020B0604020202020204" pitchFamily="34" charset="0"/>
              <a:buChar char="•"/>
            </a:pPr>
            <a:r>
              <a:rPr lang="en-US" dirty="0" smtClean="0"/>
              <a:t>Independent reading time, whole group genius hour, be flexible, use resources on hand. </a:t>
            </a:r>
            <a:endParaRPr lang="en-US" dirty="0"/>
          </a:p>
          <a:p>
            <a:pPr lvl="1"/>
            <a:r>
              <a:rPr lang="en-US" dirty="0" smtClean="0"/>
              <a:t>Genius Hour allows students to apply Approaches to Learning Skills	 	</a:t>
            </a:r>
            <a:endParaRPr lang="en-US" dirty="0"/>
          </a:p>
          <a:p>
            <a:pPr marL="457063" lvl="1" indent="0">
              <a:buNone/>
            </a:pPr>
            <a:r>
              <a:rPr lang="en-US" sz="1900" b="1" dirty="0"/>
              <a:t>2. </a:t>
            </a:r>
            <a:r>
              <a:rPr lang="en-US" b="1" dirty="0"/>
              <a:t>It has to be some type of learning, and you have to document </a:t>
            </a:r>
            <a:r>
              <a:rPr lang="en-US" b="1" dirty="0" smtClean="0"/>
              <a:t>it.</a:t>
            </a:r>
          </a:p>
          <a:p>
            <a:pPr lvl="2">
              <a:buFont typeface="Arial" panose="020B0604020202020204" pitchFamily="34" charset="0"/>
              <a:buChar char="•"/>
            </a:pPr>
            <a:r>
              <a:rPr lang="en-US" sz="1800" dirty="0"/>
              <a:t>teacher created template, blog (kidblog.com), </a:t>
            </a:r>
            <a:r>
              <a:rPr lang="en-US" sz="1800" dirty="0" err="1" smtClean="0"/>
              <a:t>Padlet</a:t>
            </a:r>
            <a:r>
              <a:rPr lang="en-US" sz="1800" dirty="0"/>
              <a:t>, paper </a:t>
            </a:r>
            <a:r>
              <a:rPr lang="en-US" sz="1800" dirty="0" smtClean="0"/>
              <a:t>journal, Newspaper Map.com</a:t>
            </a:r>
            <a:r>
              <a:rPr lang="en-US" b="1" dirty="0" smtClean="0"/>
              <a:t>. You’ll </a:t>
            </a:r>
            <a:r>
              <a:rPr lang="en-US" b="1" dirty="0"/>
              <a:t>present your </a:t>
            </a:r>
            <a:r>
              <a:rPr lang="en-US" b="1" dirty="0" smtClean="0"/>
              <a:t>accomplishments to the class twice (and will not be graded on it).</a:t>
            </a:r>
          </a:p>
          <a:p>
            <a:pPr lvl="2">
              <a:buFont typeface="Arial" panose="020B0604020202020204" pitchFamily="34" charset="0"/>
              <a:buChar char="•"/>
            </a:pPr>
            <a:r>
              <a:rPr lang="en-US" dirty="0" smtClean="0"/>
              <a:t>IMovie, infomercial, brochure, speech, etc. </a:t>
            </a:r>
          </a:p>
          <a:p>
            <a:pPr lvl="2">
              <a:buFont typeface="Arial" panose="020B0604020202020204" pitchFamily="34" charset="0"/>
              <a:buChar char="•"/>
            </a:pPr>
            <a:endParaRPr lang="en-US" dirty="0"/>
          </a:p>
          <a:p>
            <a:pPr marL="457063" lvl="1" indent="0">
              <a:buNone/>
            </a:pPr>
            <a:r>
              <a:rPr lang="en-US" b="1" dirty="0"/>
              <a:t>4. That’s it. Have fun. Find your passion. Explore it. Enjoy learning what you want.</a:t>
            </a:r>
          </a:p>
          <a:p>
            <a:pPr marL="457063"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685800"/>
            <a:ext cx="2362200" cy="18170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612" y="3505200"/>
            <a:ext cx="1875160" cy="2362200"/>
          </a:xfrm>
          <a:prstGeom prst="rect">
            <a:avLst/>
          </a:prstGeom>
        </p:spPr>
      </p:pic>
    </p:spTree>
    <p:extLst>
      <p:ext uri="{BB962C8B-B14F-4D97-AF65-F5344CB8AC3E}">
        <p14:creationId xmlns:p14="http://schemas.microsoft.com/office/powerpoint/2010/main" val="23236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Community Action: </a:t>
            </a:r>
            <a:br>
              <a:rPr lang="en-US" dirty="0" smtClean="0"/>
            </a:br>
            <a:r>
              <a:rPr lang="en-US" dirty="0" smtClean="0"/>
              <a:t>Real World Connections &amp; Opportunities </a:t>
            </a:r>
            <a:endParaRPr lang="en-US" dirty="0"/>
          </a:p>
        </p:txBody>
      </p:sp>
      <p:sp>
        <p:nvSpPr>
          <p:cNvPr id="4" name="Content Placeholder 3"/>
          <p:cNvSpPr>
            <a:spLocks noGrp="1"/>
          </p:cNvSpPr>
          <p:nvPr>
            <p:ph sz="half" idx="1"/>
          </p:nvPr>
        </p:nvSpPr>
        <p:spPr>
          <a:xfrm>
            <a:off x="684212" y="2560320"/>
            <a:ext cx="10591800" cy="3611880"/>
          </a:xfrm>
        </p:spPr>
        <p:txBody>
          <a:bodyPr/>
          <a:lstStyle/>
          <a:p>
            <a:pPr marL="0" indent="0">
              <a:buNone/>
            </a:pPr>
            <a:r>
              <a:rPr lang="en-US" sz="2000" dirty="0" smtClean="0"/>
              <a:t>  Kindergarten -   How We Express Ourselves               First Grade- Where We Are in Place &amp; Time</a:t>
            </a:r>
          </a:p>
          <a:p>
            <a:pPr marL="0" indent="0">
              <a:buNone/>
            </a:pPr>
            <a:r>
              <a:rPr lang="en-US" sz="2000" dirty="0" smtClean="0"/>
              <a:t>  </a:t>
            </a:r>
            <a:r>
              <a:rPr lang="en-US" sz="1800" dirty="0" smtClean="0"/>
              <a:t>Recognize the five senses and related body parts</a:t>
            </a:r>
            <a:r>
              <a:rPr lang="en-US" sz="2000" dirty="0" smtClean="0"/>
              <a:t>                 </a:t>
            </a:r>
            <a:r>
              <a:rPr lang="en-US" sz="1800" dirty="0" smtClean="0"/>
              <a:t>Language Arts- Cause and Effect</a:t>
            </a:r>
            <a:endParaRPr lang="en-US" sz="2000" dirty="0"/>
          </a:p>
          <a:p>
            <a:pPr marL="0" indent="0">
              <a:buNone/>
            </a:pPr>
            <a:r>
              <a:rPr lang="en-US" sz="1800" dirty="0" smtClean="0"/>
              <a:t>  Key Concept- Perspective                                                     Key Concept- Responsibility</a:t>
            </a:r>
          </a:p>
          <a:p>
            <a:pPr marL="0" indent="0">
              <a:buNone/>
            </a:pPr>
            <a:r>
              <a:rPr lang="en-US" sz="1800" dirty="0" smtClean="0"/>
              <a:t>  Action- Walk &amp; Roll Walk                                                     Action- Compost Garden</a:t>
            </a:r>
            <a:endParaRPr lang="en-US" sz="1800" dirty="0"/>
          </a:p>
        </p:txBody>
      </p:sp>
      <p:pic>
        <p:nvPicPr>
          <p:cNvPr id="3" name="Picture 2"/>
          <p:cNvPicPr>
            <a:picLocks noChangeAspect="1"/>
          </p:cNvPicPr>
          <p:nvPr/>
        </p:nvPicPr>
        <p:blipFill>
          <a:blip r:embed="rId2"/>
          <a:stretch>
            <a:fillRect/>
          </a:stretch>
        </p:blipFill>
        <p:spPr>
          <a:xfrm>
            <a:off x="718910" y="4171950"/>
            <a:ext cx="2819400" cy="2000250"/>
          </a:xfrm>
          <a:prstGeom prst="rect">
            <a:avLst/>
          </a:prstGeom>
        </p:spPr>
      </p:pic>
      <p:pic>
        <p:nvPicPr>
          <p:cNvPr id="5" name="Picture 4"/>
          <p:cNvPicPr>
            <a:picLocks noChangeAspect="1"/>
          </p:cNvPicPr>
          <p:nvPr/>
        </p:nvPicPr>
        <p:blipFill rotWithShape="1">
          <a:blip r:embed="rId3"/>
          <a:srcRect r="5312" b="-168"/>
          <a:stretch/>
        </p:blipFill>
        <p:spPr>
          <a:xfrm>
            <a:off x="6094413" y="4171950"/>
            <a:ext cx="3361485" cy="2000250"/>
          </a:xfrm>
          <a:prstGeom prst="rect">
            <a:avLst/>
          </a:prstGeom>
        </p:spPr>
      </p:pic>
      <p:cxnSp>
        <p:nvCxnSpPr>
          <p:cNvPr id="7" name="Straight Connector 6"/>
          <p:cNvCxnSpPr>
            <a:endCxn id="4" idx="2"/>
          </p:cNvCxnSpPr>
          <p:nvPr/>
        </p:nvCxnSpPr>
        <p:spPr>
          <a:xfrm>
            <a:off x="5980112" y="2438400"/>
            <a:ext cx="0" cy="37338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3467620" y="3487578"/>
            <a:ext cx="2286000" cy="1757363"/>
          </a:xfrm>
          <a:prstGeom prst="rect">
            <a:avLst/>
          </a:prstGeom>
        </p:spPr>
      </p:pic>
      <p:pic>
        <p:nvPicPr>
          <p:cNvPr id="10" name="Picture 9"/>
          <p:cNvPicPr>
            <a:picLocks noChangeAspect="1"/>
          </p:cNvPicPr>
          <p:nvPr/>
        </p:nvPicPr>
        <p:blipFill>
          <a:blip r:embed="rId5"/>
          <a:stretch>
            <a:fillRect/>
          </a:stretch>
        </p:blipFill>
        <p:spPr>
          <a:xfrm>
            <a:off x="9580037" y="3733800"/>
            <a:ext cx="1922467" cy="2438400"/>
          </a:xfrm>
          <a:prstGeom prst="rect">
            <a:avLst/>
          </a:prstGeom>
        </p:spPr>
      </p:pic>
    </p:spTree>
    <p:extLst>
      <p:ext uri="{BB962C8B-B14F-4D97-AF65-F5344CB8AC3E}">
        <p14:creationId xmlns:p14="http://schemas.microsoft.com/office/powerpoint/2010/main" val="70085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8681322" y="4368614"/>
            <a:ext cx="2992311" cy="2260445"/>
          </a:xfrm>
          <a:prstGeom prst="rect">
            <a:avLst/>
          </a:prstGeom>
        </p:spPr>
      </p:pic>
      <p:pic>
        <p:nvPicPr>
          <p:cNvPr id="6" name="Picture 5"/>
          <p:cNvPicPr>
            <a:picLocks noChangeAspect="1"/>
          </p:cNvPicPr>
          <p:nvPr/>
        </p:nvPicPr>
        <p:blipFill>
          <a:blip r:embed="rId3"/>
          <a:stretch>
            <a:fillRect/>
          </a:stretch>
        </p:blipFill>
        <p:spPr>
          <a:xfrm>
            <a:off x="1542131" y="609600"/>
            <a:ext cx="8937511" cy="1676545"/>
          </a:xfrm>
          <a:prstGeom prst="rect">
            <a:avLst/>
          </a:prstGeom>
        </p:spPr>
      </p:pic>
      <p:pic>
        <p:nvPicPr>
          <p:cNvPr id="10" name="Picture 9"/>
          <p:cNvPicPr>
            <a:picLocks noChangeAspect="1"/>
          </p:cNvPicPr>
          <p:nvPr/>
        </p:nvPicPr>
        <p:blipFill>
          <a:blip r:embed="rId4"/>
          <a:stretch>
            <a:fillRect/>
          </a:stretch>
        </p:blipFill>
        <p:spPr>
          <a:xfrm>
            <a:off x="8882678" y="2057399"/>
            <a:ext cx="2416270" cy="2311215"/>
          </a:xfrm>
          <a:prstGeom prst="rect">
            <a:avLst/>
          </a:prstGeom>
        </p:spPr>
      </p:pic>
      <p:sp>
        <p:nvSpPr>
          <p:cNvPr id="14" name="TextBox 13"/>
          <p:cNvSpPr txBox="1"/>
          <p:nvPr/>
        </p:nvSpPr>
        <p:spPr>
          <a:xfrm>
            <a:off x="880118" y="2774511"/>
            <a:ext cx="4133521" cy="3046988"/>
          </a:xfrm>
          <a:prstGeom prst="rect">
            <a:avLst/>
          </a:prstGeom>
          <a:noFill/>
        </p:spPr>
        <p:txBody>
          <a:bodyPr wrap="square" rtlCol="0">
            <a:spAutoFit/>
          </a:bodyPr>
          <a:lstStyle/>
          <a:p>
            <a:r>
              <a:rPr lang="en-US" b="1" dirty="0" smtClean="0"/>
              <a:t>Military Partnership</a:t>
            </a:r>
          </a:p>
          <a:p>
            <a:pPr marL="342900" indent="-342900">
              <a:buFont typeface="Arial" panose="020B0604020202020204" pitchFamily="34" charset="0"/>
              <a:buChar char="•"/>
            </a:pPr>
            <a:r>
              <a:rPr lang="en-US" dirty="0" smtClean="0"/>
              <a:t>10% Military Families</a:t>
            </a:r>
          </a:p>
          <a:p>
            <a:pPr marL="342900" indent="-342900">
              <a:buFont typeface="Arial" panose="020B0604020202020204" pitchFamily="34" charset="0"/>
              <a:buChar char="•"/>
            </a:pPr>
            <a:r>
              <a:rPr lang="en-US" dirty="0" smtClean="0"/>
              <a:t>Train Safety Patrols</a:t>
            </a:r>
          </a:p>
          <a:p>
            <a:pPr marL="342900" indent="-342900">
              <a:buFont typeface="Arial" panose="020B0604020202020204" pitchFamily="34" charset="0"/>
              <a:buChar char="•"/>
            </a:pPr>
            <a:r>
              <a:rPr lang="en-US" dirty="0" smtClean="0"/>
              <a:t>Partner with VA Hospital</a:t>
            </a:r>
          </a:p>
          <a:p>
            <a:pPr marL="342900" indent="-342900">
              <a:buFont typeface="Arial" panose="020B0604020202020204" pitchFamily="34" charset="0"/>
              <a:buChar char="•"/>
            </a:pPr>
            <a:r>
              <a:rPr lang="en-US" dirty="0" smtClean="0"/>
              <a:t>Operation Helping Hands</a:t>
            </a:r>
          </a:p>
          <a:p>
            <a:pPr marL="342900" indent="-342900">
              <a:buFont typeface="Arial" panose="020B0604020202020204" pitchFamily="34" charset="0"/>
              <a:buChar char="•"/>
            </a:pPr>
            <a:r>
              <a:rPr lang="en-US" dirty="0" smtClean="0"/>
              <a:t>70 year Living History Lesson</a:t>
            </a:r>
          </a:p>
          <a:p>
            <a:endParaRPr lang="en-US" dirty="0" smtClean="0"/>
          </a:p>
          <a:p>
            <a:pPr marL="342900" indent="-342900">
              <a:buFont typeface="Arial" panose="020B0604020202020204" pitchFamily="34" charset="0"/>
              <a:buChar char="•"/>
            </a:pPr>
            <a:endParaRPr lang="en-US" dirty="0"/>
          </a:p>
        </p:txBody>
      </p:sp>
      <p:pic>
        <p:nvPicPr>
          <p:cNvPr id="15" name="Picture 14"/>
          <p:cNvPicPr>
            <a:picLocks noChangeAspect="1"/>
          </p:cNvPicPr>
          <p:nvPr/>
        </p:nvPicPr>
        <p:blipFill>
          <a:blip r:embed="rId5"/>
          <a:stretch>
            <a:fillRect/>
          </a:stretch>
        </p:blipFill>
        <p:spPr>
          <a:xfrm>
            <a:off x="5013639" y="2434610"/>
            <a:ext cx="3624178" cy="3868007"/>
          </a:xfrm>
          <a:prstGeom prst="rect">
            <a:avLst/>
          </a:prstGeom>
        </p:spPr>
      </p:pic>
    </p:spTree>
    <p:extLst>
      <p:ext uri="{BB962C8B-B14F-4D97-AF65-F5344CB8AC3E}">
        <p14:creationId xmlns:p14="http://schemas.microsoft.com/office/powerpoint/2010/main" val="30209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609600"/>
            <a:ext cx="11049000" cy="1676401"/>
          </a:xfrm>
        </p:spPr>
        <p:txBody>
          <a:bodyPr>
            <a:normAutofit fontScale="90000"/>
          </a:bodyPr>
          <a:lstStyle/>
          <a:p>
            <a:r>
              <a:rPr lang="en-US" dirty="0" smtClean="0"/>
              <a:t/>
            </a:r>
            <a:br>
              <a:rPr lang="en-US" dirty="0" smtClean="0"/>
            </a:br>
            <a:r>
              <a:rPr lang="en-US" dirty="0" smtClean="0"/>
              <a:t>Fostering Community Partnerships </a:t>
            </a:r>
            <a:br>
              <a:rPr lang="en-US" dirty="0" smtClean="0"/>
            </a:br>
            <a:r>
              <a:rPr lang="en-US" dirty="0" smtClean="0"/>
              <a:t>Limbs International- Scientific Innovation</a:t>
            </a:r>
            <a:br>
              <a:rPr lang="en-US" dirty="0" smtClean="0"/>
            </a:br>
            <a:endParaRPr lang="en-US" dirty="0"/>
          </a:p>
        </p:txBody>
      </p:sp>
      <p:sp>
        <p:nvSpPr>
          <p:cNvPr id="3" name="Content Placeholder 2"/>
          <p:cNvSpPr>
            <a:spLocks noGrp="1"/>
          </p:cNvSpPr>
          <p:nvPr>
            <p:ph idx="1"/>
          </p:nvPr>
        </p:nvSpPr>
        <p:spPr>
          <a:xfrm>
            <a:off x="886979" y="2590800"/>
            <a:ext cx="6096000" cy="3505200"/>
          </a:xfrm>
        </p:spPr>
        <p:txBody>
          <a:bodyPr>
            <a:normAutofit fontScale="85000" lnSpcReduction="20000"/>
          </a:bodyPr>
          <a:lstStyle/>
          <a:p>
            <a:r>
              <a:rPr lang="en-US" dirty="0"/>
              <a:t>LIMBS partners with teachers and schools at all levels to educate students on the needs of amputees around the world while empowering them to become global citizens via community service and classroom learning. </a:t>
            </a:r>
            <a:endParaRPr lang="en-US" dirty="0" smtClean="0"/>
          </a:p>
          <a:p>
            <a:r>
              <a:rPr lang="en-US" dirty="0" smtClean="0"/>
              <a:t>Provide prosthetics for people in developing countries for a cost of $300. </a:t>
            </a:r>
          </a:p>
          <a:p>
            <a:r>
              <a:rPr lang="en-US" dirty="0" smtClean="0"/>
              <a:t>Tools and training to maintain prosthetic provided to recipient. </a:t>
            </a:r>
          </a:p>
          <a:p>
            <a:r>
              <a:rPr lang="en-US" dirty="0" smtClean="0"/>
              <a:t>Great Lesson Resources- sorted by grade level but adaptable </a:t>
            </a:r>
          </a:p>
          <a:p>
            <a:pPr lvl="1"/>
            <a:r>
              <a:rPr lang="en-US" dirty="0" smtClean="0"/>
              <a:t>Could be whole school or grade level project. </a:t>
            </a:r>
            <a:endParaRPr lang="en-US" dirty="0"/>
          </a:p>
        </p:txBody>
      </p:sp>
      <p:pic>
        <p:nvPicPr>
          <p:cNvPr id="4" name="5JZLFdyczyQ"/>
          <p:cNvPicPr>
            <a:picLocks noRot="1" noChangeAspect="1"/>
          </p:cNvPicPr>
          <p:nvPr>
            <a:videoFile r:link="rId1"/>
          </p:nvPr>
        </p:nvPicPr>
        <p:blipFill>
          <a:blip r:embed="rId3"/>
          <a:stretch>
            <a:fillRect/>
          </a:stretch>
        </p:blipFill>
        <p:spPr>
          <a:xfrm>
            <a:off x="7008812" y="2960131"/>
            <a:ext cx="4276003" cy="3135869"/>
          </a:xfrm>
          <a:prstGeom prst="rect">
            <a:avLst/>
          </a:prstGeom>
        </p:spPr>
      </p:pic>
      <p:sp>
        <p:nvSpPr>
          <p:cNvPr id="5" name="TextBox 4"/>
          <p:cNvSpPr txBox="1"/>
          <p:nvPr/>
        </p:nvSpPr>
        <p:spPr>
          <a:xfrm>
            <a:off x="7923212" y="2438400"/>
            <a:ext cx="3352800" cy="369332"/>
          </a:xfrm>
          <a:prstGeom prst="rect">
            <a:avLst/>
          </a:prstGeom>
          <a:noFill/>
        </p:spPr>
        <p:txBody>
          <a:bodyPr wrap="square" rtlCol="0">
            <a:spAutoFit/>
          </a:bodyPr>
          <a:lstStyle/>
          <a:p>
            <a:r>
              <a:rPr lang="en-US" sz="1800" dirty="0" smtClean="0">
                <a:hlinkClick r:id="rId4"/>
              </a:rPr>
              <a:t>Roland Park Limbs Video </a:t>
            </a:r>
            <a:endParaRPr lang="en-US" sz="1800" dirty="0"/>
          </a:p>
        </p:txBody>
      </p:sp>
    </p:spTree>
    <p:extLst>
      <p:ext uri="{BB962C8B-B14F-4D97-AF65-F5344CB8AC3E}">
        <p14:creationId xmlns:p14="http://schemas.microsoft.com/office/powerpoint/2010/main" val="36164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527768"/>
            <a:ext cx="8657675" cy="1775053"/>
          </a:xfrm>
        </p:spPr>
        <p:txBody>
          <a:bodyPr>
            <a:normAutofit/>
          </a:bodyPr>
          <a:lstStyle/>
          <a:p>
            <a:r>
              <a:rPr lang="en-US" dirty="0" smtClean="0"/>
              <a:t>Mini Exhibition Projects</a:t>
            </a:r>
            <a:br>
              <a:rPr lang="en-US" dirty="0" smtClean="0"/>
            </a:br>
            <a:r>
              <a:rPr lang="en-US" dirty="0" smtClean="0"/>
              <a:t>Ambassadors of Action</a:t>
            </a:r>
            <a:endParaRPr lang="en-US" dirty="0"/>
          </a:p>
        </p:txBody>
      </p:sp>
      <p:pic>
        <p:nvPicPr>
          <p:cNvPr id="4" name="Content Placeholder 3"/>
          <p:cNvPicPr>
            <a:picLocks noGrp="1" noChangeAspect="1"/>
          </p:cNvPicPr>
          <p:nvPr>
            <p:ph idx="1"/>
          </p:nvPr>
        </p:nvPicPr>
        <p:blipFill>
          <a:blip r:embed="rId2"/>
          <a:stretch>
            <a:fillRect/>
          </a:stretch>
        </p:blipFill>
        <p:spPr>
          <a:xfrm>
            <a:off x="5043004" y="4419600"/>
            <a:ext cx="2640015" cy="1475302"/>
          </a:xfrm>
          <a:prstGeom prst="rect">
            <a:avLst/>
          </a:prstGeom>
        </p:spPr>
      </p:pic>
      <p:pic>
        <p:nvPicPr>
          <p:cNvPr id="7" name="Picture 6"/>
          <p:cNvPicPr>
            <a:picLocks noChangeAspect="1"/>
          </p:cNvPicPr>
          <p:nvPr/>
        </p:nvPicPr>
        <p:blipFill>
          <a:blip r:embed="rId3"/>
          <a:stretch>
            <a:fillRect/>
          </a:stretch>
        </p:blipFill>
        <p:spPr>
          <a:xfrm>
            <a:off x="5055515" y="2557059"/>
            <a:ext cx="2486871" cy="1641134"/>
          </a:xfrm>
          <a:prstGeom prst="rect">
            <a:avLst/>
          </a:prstGeom>
        </p:spPr>
      </p:pic>
      <p:sp>
        <p:nvSpPr>
          <p:cNvPr id="8" name="TextBox 7"/>
          <p:cNvSpPr txBox="1"/>
          <p:nvPr/>
        </p:nvSpPr>
        <p:spPr>
          <a:xfrm>
            <a:off x="1100090" y="2526933"/>
            <a:ext cx="4495921" cy="4062651"/>
          </a:xfrm>
          <a:prstGeom prst="rect">
            <a:avLst/>
          </a:prstGeom>
          <a:noFill/>
        </p:spPr>
        <p:txBody>
          <a:bodyPr wrap="square" rtlCol="0">
            <a:spAutoFit/>
          </a:bodyPr>
          <a:lstStyle/>
          <a:p>
            <a:r>
              <a:rPr lang="en-US" sz="1600" u="sng" dirty="0" smtClean="0"/>
              <a:t>Area of Growth</a:t>
            </a:r>
          </a:p>
          <a:p>
            <a:r>
              <a:rPr lang="en-US" sz="1600" dirty="0" smtClean="0"/>
              <a:t>Student Initiation for Action was not there</a:t>
            </a:r>
          </a:p>
          <a:p>
            <a:r>
              <a:rPr lang="en-US" sz="1600" dirty="0" smtClean="0"/>
              <a:t>Action = $$$</a:t>
            </a:r>
          </a:p>
          <a:p>
            <a:r>
              <a:rPr lang="en-US" sz="1600" dirty="0" smtClean="0"/>
              <a:t>Not a clear understanding of the Action Cycle</a:t>
            </a:r>
          </a:p>
          <a:p>
            <a:endParaRPr lang="en-US" sz="1600" dirty="0"/>
          </a:p>
          <a:p>
            <a:r>
              <a:rPr lang="en-US" sz="1600" u="sng" dirty="0" smtClean="0"/>
              <a:t>Solution</a:t>
            </a:r>
            <a:endParaRPr lang="en-US" sz="1600" u="sng" dirty="0"/>
          </a:p>
          <a:p>
            <a:r>
              <a:rPr lang="en-US" sz="1600" dirty="0" smtClean="0"/>
              <a:t>Three A’s of Action</a:t>
            </a:r>
          </a:p>
          <a:p>
            <a:pPr marL="342900" indent="-342900">
              <a:buFont typeface="Arial" panose="020B0604020202020204" pitchFamily="34" charset="0"/>
              <a:buChar char="•"/>
            </a:pPr>
            <a:r>
              <a:rPr lang="en-US" sz="1600" dirty="0" smtClean="0"/>
              <a:t>Awareness</a:t>
            </a:r>
          </a:p>
          <a:p>
            <a:pPr marL="342900" indent="-342900">
              <a:buFont typeface="Arial" panose="020B0604020202020204" pitchFamily="34" charset="0"/>
              <a:buChar char="•"/>
            </a:pPr>
            <a:r>
              <a:rPr lang="en-US" sz="1600" dirty="0" smtClean="0"/>
              <a:t>Activism</a:t>
            </a:r>
          </a:p>
          <a:p>
            <a:pPr marL="342900" indent="-342900">
              <a:buFont typeface="Arial" panose="020B0604020202020204" pitchFamily="34" charset="0"/>
              <a:buChar char="•"/>
            </a:pPr>
            <a:r>
              <a:rPr lang="en-US" sz="1600" dirty="0" smtClean="0"/>
              <a:t>Aid</a:t>
            </a:r>
          </a:p>
          <a:p>
            <a:endParaRPr lang="en-US" sz="1600" dirty="0" smtClean="0"/>
          </a:p>
          <a:p>
            <a:r>
              <a:rPr lang="en-US" sz="1600" dirty="0" smtClean="0"/>
              <a:t>PYP Exhibition is an ongoing yearlong </a:t>
            </a:r>
          </a:p>
          <a:p>
            <a:r>
              <a:rPr lang="en-US" sz="1600" dirty="0" smtClean="0"/>
              <a:t>process through “Sharing Our Humanity</a:t>
            </a:r>
            <a:r>
              <a:rPr lang="en-US" sz="1800" dirty="0" smtClean="0"/>
              <a:t>” </a:t>
            </a:r>
            <a:endParaRPr lang="en-US" sz="1800" dirty="0"/>
          </a:p>
          <a:p>
            <a:endParaRPr lang="en-US" dirty="0" smtClean="0"/>
          </a:p>
          <a:p>
            <a:endParaRPr lang="en-US" dirty="0"/>
          </a:p>
        </p:txBody>
      </p:sp>
      <p:pic>
        <p:nvPicPr>
          <p:cNvPr id="10" name="Picture 9"/>
          <p:cNvPicPr>
            <a:picLocks noChangeAspect="1"/>
          </p:cNvPicPr>
          <p:nvPr/>
        </p:nvPicPr>
        <p:blipFill>
          <a:blip r:embed="rId4"/>
          <a:stretch>
            <a:fillRect/>
          </a:stretch>
        </p:blipFill>
        <p:spPr>
          <a:xfrm>
            <a:off x="9142412" y="910418"/>
            <a:ext cx="2209800" cy="723900"/>
          </a:xfrm>
          <a:prstGeom prst="rect">
            <a:avLst/>
          </a:prstGeom>
        </p:spPr>
      </p:pic>
      <p:pic>
        <p:nvPicPr>
          <p:cNvPr id="11" name="Picture 10"/>
          <p:cNvPicPr>
            <a:picLocks noChangeAspect="1"/>
          </p:cNvPicPr>
          <p:nvPr/>
        </p:nvPicPr>
        <p:blipFill>
          <a:blip r:embed="rId5"/>
          <a:stretch>
            <a:fillRect/>
          </a:stretch>
        </p:blipFill>
        <p:spPr>
          <a:xfrm>
            <a:off x="7830789" y="4223002"/>
            <a:ext cx="1982136" cy="1773571"/>
          </a:xfrm>
          <a:prstGeom prst="rect">
            <a:avLst/>
          </a:prstGeom>
        </p:spPr>
      </p:pic>
      <p:pic>
        <p:nvPicPr>
          <p:cNvPr id="12" name="Picture 11"/>
          <p:cNvPicPr>
            <a:picLocks noChangeAspect="1"/>
          </p:cNvPicPr>
          <p:nvPr/>
        </p:nvPicPr>
        <p:blipFill>
          <a:blip r:embed="rId6"/>
          <a:stretch>
            <a:fillRect/>
          </a:stretch>
        </p:blipFill>
        <p:spPr>
          <a:xfrm>
            <a:off x="9951487" y="4327493"/>
            <a:ext cx="1564588" cy="1564588"/>
          </a:xfrm>
          <a:prstGeom prst="rect">
            <a:avLst/>
          </a:prstGeom>
        </p:spPr>
      </p:pic>
      <p:pic>
        <p:nvPicPr>
          <p:cNvPr id="13" name="Picture 12"/>
          <p:cNvPicPr>
            <a:picLocks noChangeAspect="1"/>
          </p:cNvPicPr>
          <p:nvPr/>
        </p:nvPicPr>
        <p:blipFill>
          <a:blip r:embed="rId7"/>
          <a:stretch>
            <a:fillRect/>
          </a:stretch>
        </p:blipFill>
        <p:spPr>
          <a:xfrm rot="20703946">
            <a:off x="327543" y="262324"/>
            <a:ext cx="1913401" cy="2067421"/>
          </a:xfrm>
          <a:prstGeom prst="rect">
            <a:avLst/>
          </a:prstGeom>
        </p:spPr>
      </p:pic>
      <p:pic>
        <p:nvPicPr>
          <p:cNvPr id="15" name="Picture 14"/>
          <p:cNvPicPr>
            <a:picLocks noChangeAspect="1"/>
          </p:cNvPicPr>
          <p:nvPr/>
        </p:nvPicPr>
        <p:blipFill>
          <a:blip r:embed="rId8"/>
          <a:stretch>
            <a:fillRect/>
          </a:stretch>
        </p:blipFill>
        <p:spPr>
          <a:xfrm>
            <a:off x="9674362" y="2557059"/>
            <a:ext cx="1841713" cy="1500804"/>
          </a:xfrm>
          <a:prstGeom prst="rect">
            <a:avLst/>
          </a:prstGeom>
        </p:spPr>
      </p:pic>
      <p:pic>
        <p:nvPicPr>
          <p:cNvPr id="17" name="Picture 16"/>
          <p:cNvPicPr>
            <a:picLocks noChangeAspect="1"/>
          </p:cNvPicPr>
          <p:nvPr/>
        </p:nvPicPr>
        <p:blipFill>
          <a:blip r:embed="rId9"/>
          <a:stretch>
            <a:fillRect/>
          </a:stretch>
        </p:blipFill>
        <p:spPr>
          <a:xfrm>
            <a:off x="7683019" y="2558174"/>
            <a:ext cx="1989273" cy="1440716"/>
          </a:xfrm>
          <a:prstGeom prst="rect">
            <a:avLst/>
          </a:prstGeom>
        </p:spPr>
      </p:pic>
    </p:spTree>
    <p:extLst>
      <p:ext uri="{BB962C8B-B14F-4D97-AF65-F5344CB8AC3E}">
        <p14:creationId xmlns:p14="http://schemas.microsoft.com/office/powerpoint/2010/main" val="113229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982133"/>
            <a:ext cx="10591800" cy="1303867"/>
          </a:xfrm>
        </p:spPr>
        <p:txBody>
          <a:bodyPr>
            <a:normAutofit fontScale="90000"/>
          </a:bodyPr>
          <a:lstStyle/>
          <a:p>
            <a:r>
              <a:rPr lang="en-US" b="1" dirty="0" smtClean="0"/>
              <a:t>Great Resources for Authentic Learning/ Provocations</a:t>
            </a:r>
            <a:endParaRPr lang="en-US" b="1" dirty="0"/>
          </a:p>
        </p:txBody>
      </p:sp>
      <p:sp>
        <p:nvSpPr>
          <p:cNvPr id="3" name="Content Placeholder 2"/>
          <p:cNvSpPr>
            <a:spLocks noGrp="1"/>
          </p:cNvSpPr>
          <p:nvPr>
            <p:ph idx="1"/>
          </p:nvPr>
        </p:nvSpPr>
        <p:spPr>
          <a:xfrm>
            <a:off x="760412" y="2556932"/>
            <a:ext cx="10591800" cy="3318936"/>
          </a:xfrm>
        </p:spPr>
        <p:txBody>
          <a:bodyPr>
            <a:normAutofit fontScale="92500" lnSpcReduction="10000"/>
          </a:bodyPr>
          <a:lstStyle/>
          <a:p>
            <a:pPr marL="0" indent="0">
              <a:buNone/>
            </a:pPr>
            <a:r>
              <a:rPr lang="en-US" b="1" dirty="0" smtClean="0"/>
              <a:t>Karmatube.org </a:t>
            </a:r>
            <a:r>
              <a:rPr lang="en-US" dirty="0" smtClean="0"/>
              <a:t>Collection of inspiring videos accompanied by simple actions viewers can take- dedicated </a:t>
            </a:r>
            <a:r>
              <a:rPr lang="en-US" dirty="0"/>
              <a:t>to bringing inspirational stories to light, using the power of video and the internet to multiply acts of kindness, beauty, and generosity.</a:t>
            </a:r>
            <a:endParaRPr lang="en-US" b="1" dirty="0" smtClean="0"/>
          </a:p>
          <a:p>
            <a:pPr marL="0" indent="0">
              <a:buNone/>
            </a:pPr>
            <a:r>
              <a:rPr lang="en-US" b="1" dirty="0" smtClean="0"/>
              <a:t>Iearn.org </a:t>
            </a:r>
            <a:r>
              <a:rPr lang="en-US" dirty="0"/>
              <a:t>non-profit organization made up of over 30,000 schools and youth organizations in more than 140 countries. </a:t>
            </a:r>
            <a:r>
              <a:rPr lang="en-US" dirty="0" err="1"/>
              <a:t>iEARN</a:t>
            </a:r>
            <a:r>
              <a:rPr lang="en-US" dirty="0"/>
              <a:t> empowers teachers and young people to work together online using the Internet and other new communications technologies. Over 2,000,000 students each day are engaged in collaborative project work worldwide. </a:t>
            </a:r>
            <a:endParaRPr lang="en-US" b="1" dirty="0" smtClean="0"/>
          </a:p>
          <a:p>
            <a:pPr marL="0" indent="0">
              <a:buNone/>
            </a:pPr>
            <a:r>
              <a:rPr lang="en-US" b="1" dirty="0" smtClean="0"/>
              <a:t>Making Thinking </a:t>
            </a:r>
            <a:r>
              <a:rPr lang="en-US" b="1" dirty="0"/>
              <a:t>Visible- </a:t>
            </a:r>
            <a:r>
              <a:rPr lang="en-US" dirty="0">
                <a:hlinkClick r:id="rId2"/>
              </a:rPr>
              <a:t>http://www.visiblethinkingpz.org</a:t>
            </a:r>
            <a:r>
              <a:rPr lang="en-US" dirty="0" smtClean="0">
                <a:hlinkClick r:id="rId2"/>
              </a:rPr>
              <a:t>/</a:t>
            </a:r>
            <a:r>
              <a:rPr lang="en-US" dirty="0" smtClean="0"/>
              <a:t> </a:t>
            </a:r>
          </a:p>
          <a:p>
            <a:pPr marL="0" indent="0">
              <a:buNone/>
            </a:pPr>
            <a:r>
              <a:rPr lang="en-US" b="1" dirty="0" smtClean="0"/>
              <a:t>Flocabulary.com</a:t>
            </a:r>
            <a:r>
              <a:rPr lang="en-US" dirty="0" smtClean="0"/>
              <a:t>- current event and content songs/videos </a:t>
            </a:r>
          </a:p>
          <a:p>
            <a:pPr marL="0" indent="0">
              <a:buNone/>
            </a:pPr>
            <a:endParaRPr lang="en-US" dirty="0"/>
          </a:p>
        </p:txBody>
      </p:sp>
    </p:spTree>
    <p:extLst>
      <p:ext uri="{BB962C8B-B14F-4D97-AF65-F5344CB8AC3E}">
        <p14:creationId xmlns:p14="http://schemas.microsoft.com/office/powerpoint/2010/main" val="329395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749" y="982133"/>
            <a:ext cx="7358063" cy="1303867"/>
          </a:xfrm>
        </p:spPr>
        <p:txBody>
          <a:bodyPr>
            <a:normAutofit fontScale="90000"/>
          </a:bodyPr>
          <a:lstStyle/>
          <a:p>
            <a:r>
              <a:rPr lang="en-US" b="1" dirty="0" smtClean="0"/>
              <a:t>Roland Park K-8 Magnet School </a:t>
            </a:r>
            <a:br>
              <a:rPr lang="en-US" b="1" dirty="0" smtClean="0"/>
            </a:br>
            <a:r>
              <a:rPr lang="en-US" b="1" dirty="0" smtClean="0"/>
              <a:t>Tampa, Florida</a:t>
            </a:r>
            <a:endParaRPr lang="en-US" b="1" dirty="0"/>
          </a:p>
        </p:txBody>
      </p:sp>
      <p:sp>
        <p:nvSpPr>
          <p:cNvPr id="4" name="Content Placeholder 3"/>
          <p:cNvSpPr>
            <a:spLocks noGrp="1"/>
          </p:cNvSpPr>
          <p:nvPr>
            <p:ph sz="half" idx="2"/>
          </p:nvPr>
        </p:nvSpPr>
        <p:spPr>
          <a:xfrm>
            <a:off x="4494212" y="2560320"/>
            <a:ext cx="6858000" cy="3611880"/>
          </a:xfrm>
        </p:spPr>
        <p:txBody>
          <a:bodyPr>
            <a:normAutofit/>
          </a:bodyPr>
          <a:lstStyle/>
          <a:p>
            <a:r>
              <a:rPr lang="en-US" sz="2400" dirty="0">
                <a:solidFill>
                  <a:srgbClr val="070709"/>
                </a:solidFill>
                <a:latin typeface="Georgia" panose="02040502050405020303" pitchFamily="18" charset="0"/>
              </a:rPr>
              <a:t>K-8 School </a:t>
            </a:r>
            <a:r>
              <a:rPr lang="en-US" sz="2400" dirty="0" smtClean="0">
                <a:solidFill>
                  <a:srgbClr val="070709"/>
                </a:solidFill>
                <a:latin typeface="Georgia" panose="02040502050405020303" pitchFamily="18" charset="0"/>
              </a:rPr>
              <a:t>(PYP and MYP </a:t>
            </a:r>
            <a:r>
              <a:rPr lang="en-US" sz="2400" dirty="0" err="1" smtClean="0">
                <a:solidFill>
                  <a:srgbClr val="070709"/>
                </a:solidFill>
                <a:latin typeface="Georgia" panose="02040502050405020303" pitchFamily="18" charset="0"/>
              </a:rPr>
              <a:t>Programmes</a:t>
            </a:r>
            <a:r>
              <a:rPr lang="en-US" sz="2400" dirty="0" smtClean="0">
                <a:solidFill>
                  <a:srgbClr val="070709"/>
                </a:solidFill>
                <a:latin typeface="Georgia" panose="02040502050405020303" pitchFamily="18" charset="0"/>
              </a:rPr>
              <a:t>)</a:t>
            </a:r>
          </a:p>
          <a:p>
            <a:r>
              <a:rPr lang="en-US" sz="2400" dirty="0" smtClean="0">
                <a:solidFill>
                  <a:srgbClr val="070709"/>
                </a:solidFill>
                <a:latin typeface="Georgia" panose="02040502050405020303" pitchFamily="18" charset="0"/>
              </a:rPr>
              <a:t>6</a:t>
            </a:r>
            <a:r>
              <a:rPr lang="en-US" sz="2400" baseline="30000" dirty="0" smtClean="0">
                <a:solidFill>
                  <a:srgbClr val="070709"/>
                </a:solidFill>
                <a:latin typeface="Georgia" panose="02040502050405020303" pitchFamily="18" charset="0"/>
              </a:rPr>
              <a:t>th</a:t>
            </a:r>
            <a:r>
              <a:rPr lang="en-US" sz="2400" dirty="0" smtClean="0">
                <a:solidFill>
                  <a:srgbClr val="070709"/>
                </a:solidFill>
                <a:latin typeface="Georgia" panose="02040502050405020303" pitchFamily="18" charset="0"/>
              </a:rPr>
              <a:t> Year as an IB School                                </a:t>
            </a:r>
          </a:p>
          <a:p>
            <a:r>
              <a:rPr lang="en-US" sz="2400" dirty="0" smtClean="0">
                <a:solidFill>
                  <a:srgbClr val="070709"/>
                </a:solidFill>
                <a:latin typeface="Georgia" panose="02040502050405020303" pitchFamily="18" charset="0"/>
              </a:rPr>
              <a:t>(3</a:t>
            </a:r>
            <a:r>
              <a:rPr lang="en-US" sz="2400" baseline="30000" dirty="0" smtClean="0">
                <a:solidFill>
                  <a:srgbClr val="070709"/>
                </a:solidFill>
                <a:latin typeface="Georgia" panose="02040502050405020303" pitchFamily="18" charset="0"/>
              </a:rPr>
              <a:t>rd</a:t>
            </a:r>
            <a:r>
              <a:rPr lang="en-US" sz="2400" dirty="0" smtClean="0">
                <a:solidFill>
                  <a:srgbClr val="070709"/>
                </a:solidFill>
                <a:latin typeface="Georgia" panose="02040502050405020303" pitchFamily="18" charset="0"/>
              </a:rPr>
              <a:t> Year as Authorized School)</a:t>
            </a:r>
            <a:endParaRPr lang="en-US" sz="2400" dirty="0">
              <a:solidFill>
                <a:srgbClr val="070709"/>
              </a:solidFill>
              <a:latin typeface="Georgia" panose="02040502050405020303" pitchFamily="18" charset="0"/>
            </a:endParaRPr>
          </a:p>
          <a:p>
            <a:r>
              <a:rPr lang="en-US" sz="2400" dirty="0">
                <a:solidFill>
                  <a:srgbClr val="070709"/>
                </a:solidFill>
                <a:latin typeface="Georgia" panose="02040502050405020303" pitchFamily="18" charset="0"/>
              </a:rPr>
              <a:t>Public School- Lottery Based Admission </a:t>
            </a:r>
          </a:p>
          <a:p>
            <a:r>
              <a:rPr lang="en-US" sz="2400" dirty="0">
                <a:solidFill>
                  <a:srgbClr val="070709"/>
                </a:solidFill>
                <a:latin typeface="Georgia" panose="02040502050405020303" pitchFamily="18" charset="0"/>
              </a:rPr>
              <a:t>“A” Rated </a:t>
            </a:r>
            <a:r>
              <a:rPr lang="en-US" sz="2400" dirty="0" smtClean="0">
                <a:solidFill>
                  <a:srgbClr val="070709"/>
                </a:solidFill>
                <a:latin typeface="Georgia" panose="02040502050405020303" pitchFamily="18" charset="0"/>
              </a:rPr>
              <a:t>School- Failing school when IB journey began</a:t>
            </a:r>
          </a:p>
          <a:p>
            <a:r>
              <a:rPr lang="en-US" sz="2400" dirty="0" smtClean="0">
                <a:solidFill>
                  <a:srgbClr val="070709"/>
                </a:solidFill>
                <a:latin typeface="Georgia" panose="02040502050405020303" pitchFamily="18" charset="0"/>
              </a:rPr>
              <a:t>Diverse Population </a:t>
            </a:r>
            <a:endParaRPr lang="en-US" sz="2400" dirty="0">
              <a:solidFill>
                <a:srgbClr val="070709"/>
              </a:solidFill>
              <a:latin typeface="Georgia" panose="02040502050405020303" pitchFamily="18" charset="0"/>
            </a:endParaRPr>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2812" y="905351"/>
            <a:ext cx="3309937" cy="4965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a:xfrm>
            <a:off x="1295064" y="2895600"/>
            <a:ext cx="9598696" cy="2980268"/>
          </a:xfrm>
        </p:spPr>
        <p:txBody>
          <a:bodyPr/>
          <a:lstStyle/>
          <a:p>
            <a:pPr marL="0" indent="0" algn="ctr">
              <a:buNone/>
            </a:pPr>
            <a:r>
              <a:rPr lang="en-US" sz="2600" b="1" dirty="0" smtClean="0"/>
              <a:t>Provide examples of:</a:t>
            </a:r>
          </a:p>
          <a:p>
            <a:pPr marL="457063" lvl="1" indent="0" algn="ctr">
              <a:buNone/>
            </a:pPr>
            <a:r>
              <a:rPr lang="en-US" sz="2200" dirty="0"/>
              <a:t>A</a:t>
            </a:r>
            <a:r>
              <a:rPr lang="en-US" sz="2200" dirty="0" smtClean="0"/>
              <a:t>uthentic learning experiences and unit provocations. </a:t>
            </a:r>
          </a:p>
          <a:p>
            <a:pPr marL="457063" lvl="1" indent="0" algn="ctr">
              <a:buNone/>
            </a:pPr>
            <a:r>
              <a:rPr lang="en-US" sz="2200" dirty="0"/>
              <a:t>C</a:t>
            </a:r>
            <a:r>
              <a:rPr lang="en-US" sz="2200" dirty="0" smtClean="0"/>
              <a:t>ommunity partnerships. </a:t>
            </a:r>
          </a:p>
          <a:p>
            <a:pPr marL="457063" lvl="1" indent="0" algn="ctr">
              <a:buNone/>
            </a:pPr>
            <a:r>
              <a:rPr lang="en-US" sz="2200" dirty="0"/>
              <a:t>E</a:t>
            </a:r>
            <a:r>
              <a:rPr lang="en-US" sz="2200" dirty="0" smtClean="0"/>
              <a:t>xploration of interests through inquiry.  </a:t>
            </a:r>
          </a:p>
          <a:p>
            <a:pPr marL="457063" lvl="1" indent="0" algn="ctr">
              <a:buNone/>
            </a:pPr>
            <a:r>
              <a:rPr lang="en-US" sz="2200" dirty="0" smtClean="0"/>
              <a:t>Ways to initiate global and local change. </a:t>
            </a:r>
          </a:p>
          <a:p>
            <a:pPr lvl="1"/>
            <a:endParaRPr lang="en-US" dirty="0"/>
          </a:p>
          <a:p>
            <a:pPr lvl="1"/>
            <a:endParaRPr lang="en-US" dirty="0" smtClean="0"/>
          </a:p>
        </p:txBody>
      </p:sp>
      <p:pic>
        <p:nvPicPr>
          <p:cNvPr id="4" name="Picture 3"/>
          <p:cNvPicPr>
            <a:picLocks noChangeAspect="1"/>
          </p:cNvPicPr>
          <p:nvPr/>
        </p:nvPicPr>
        <p:blipFill>
          <a:blip r:embed="rId2"/>
          <a:stretch>
            <a:fillRect/>
          </a:stretch>
        </p:blipFill>
        <p:spPr>
          <a:xfrm>
            <a:off x="8113712" y="781050"/>
            <a:ext cx="3086100" cy="2114550"/>
          </a:xfrm>
          <a:prstGeom prst="rect">
            <a:avLst/>
          </a:prstGeom>
        </p:spPr>
      </p:pic>
      <p:pic>
        <p:nvPicPr>
          <p:cNvPr id="5" name="Picture 4"/>
          <p:cNvPicPr>
            <a:picLocks noChangeAspect="1"/>
          </p:cNvPicPr>
          <p:nvPr/>
        </p:nvPicPr>
        <p:blipFill>
          <a:blip r:embed="rId3"/>
          <a:stretch>
            <a:fillRect/>
          </a:stretch>
        </p:blipFill>
        <p:spPr>
          <a:xfrm>
            <a:off x="9329712" y="3505200"/>
            <a:ext cx="2022500" cy="2370668"/>
          </a:xfrm>
          <a:prstGeom prst="rect">
            <a:avLst/>
          </a:prstGeom>
        </p:spPr>
      </p:pic>
      <p:pic>
        <p:nvPicPr>
          <p:cNvPr id="7" name="Picture 6"/>
          <p:cNvPicPr>
            <a:picLocks noChangeAspect="1"/>
          </p:cNvPicPr>
          <p:nvPr/>
        </p:nvPicPr>
        <p:blipFill>
          <a:blip r:embed="rId4"/>
          <a:stretch>
            <a:fillRect/>
          </a:stretch>
        </p:blipFill>
        <p:spPr>
          <a:xfrm>
            <a:off x="835024" y="982133"/>
            <a:ext cx="2514600" cy="5032570"/>
          </a:xfrm>
          <a:prstGeom prst="rect">
            <a:avLst/>
          </a:prstGeom>
        </p:spPr>
      </p:pic>
    </p:spTree>
    <p:extLst>
      <p:ext uri="{BB962C8B-B14F-4D97-AF65-F5344CB8AC3E}">
        <p14:creationId xmlns:p14="http://schemas.microsoft.com/office/powerpoint/2010/main" val="96043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7770812" y="982133"/>
            <a:ext cx="2971800" cy="3310128"/>
          </a:xfrm>
        </p:spPr>
        <p:txBody>
          <a:bodyPr>
            <a:normAutofit/>
          </a:bodyPr>
          <a:lstStyle/>
          <a:p>
            <a:pPr marL="0" lvl="0" indent="0">
              <a:buNone/>
            </a:pPr>
            <a:endParaRPr lang="en-US" b="1" dirty="0"/>
          </a:p>
          <a:p>
            <a:endParaRPr lang="en-US" dirty="0"/>
          </a:p>
        </p:txBody>
      </p:sp>
      <p:sp>
        <p:nvSpPr>
          <p:cNvPr id="9" name="Content Placeholder 8"/>
          <p:cNvSpPr>
            <a:spLocks noGrp="1"/>
          </p:cNvSpPr>
          <p:nvPr>
            <p:ph sz="half" idx="2"/>
          </p:nvPr>
        </p:nvSpPr>
        <p:spPr>
          <a:xfrm>
            <a:off x="836612" y="2384047"/>
            <a:ext cx="2819400" cy="3563278"/>
          </a:xfrm>
          <a:solidFill>
            <a:schemeClr val="bg1"/>
          </a:solidFill>
        </p:spPr>
        <p:txBody>
          <a:bodyPr>
            <a:normAutofit/>
          </a:bodyPr>
          <a:lstStyle/>
          <a:p>
            <a:pPr marL="0" indent="0">
              <a:buNone/>
            </a:pPr>
            <a:r>
              <a:rPr lang="en-US" sz="3600" dirty="0" smtClean="0">
                <a:solidFill>
                  <a:srgbClr val="FF0000"/>
                </a:solidFill>
              </a:rPr>
              <a:t> </a:t>
            </a:r>
            <a:endParaRPr lang="en-US" sz="3600" dirty="0">
              <a:solidFill>
                <a:srgbClr val="FF0000"/>
              </a:solidFill>
            </a:endParaRPr>
          </a:p>
        </p:txBody>
      </p:sp>
      <p:sp>
        <p:nvSpPr>
          <p:cNvPr id="10" name="TextBox 9"/>
          <p:cNvSpPr txBox="1"/>
          <p:nvPr/>
        </p:nvSpPr>
        <p:spPr>
          <a:xfrm>
            <a:off x="684212" y="763921"/>
            <a:ext cx="10668000" cy="1446550"/>
          </a:xfrm>
          <a:prstGeom prst="rect">
            <a:avLst/>
          </a:prstGeom>
          <a:solidFill>
            <a:schemeClr val="bg1"/>
          </a:solidFill>
          <a:ln>
            <a:solidFill>
              <a:schemeClr val="tx1"/>
            </a:solidFill>
          </a:ln>
        </p:spPr>
        <p:txBody>
          <a:bodyPr wrap="square" rtlCol="0">
            <a:spAutoFit/>
          </a:bodyPr>
          <a:lstStyle/>
          <a:p>
            <a:pPr lvl="0" algn="ctr"/>
            <a:r>
              <a:rPr lang="en-US" sz="2200" b="1" dirty="0" smtClean="0"/>
              <a:t>Fifth Grade- Sharing the Planet </a:t>
            </a:r>
          </a:p>
          <a:p>
            <a:pPr lvl="0"/>
            <a:r>
              <a:rPr lang="en-US" sz="2200" b="1" dirty="0" smtClean="0"/>
              <a:t>Central </a:t>
            </a:r>
            <a:r>
              <a:rPr lang="en-US" sz="2200" b="1" dirty="0"/>
              <a:t>Idea</a:t>
            </a:r>
            <a:r>
              <a:rPr lang="en-US" sz="2200" dirty="0"/>
              <a:t>: We share our planet with other people and other living things </a:t>
            </a:r>
          </a:p>
          <a:p>
            <a:pPr lvl="0"/>
            <a:r>
              <a:rPr lang="en-US" sz="2200" b="1" dirty="0"/>
              <a:t>Lines of Inquiry: </a:t>
            </a:r>
            <a:r>
              <a:rPr lang="en-US" sz="2200" dirty="0" smtClean="0"/>
              <a:t>Issues </a:t>
            </a:r>
            <a:r>
              <a:rPr lang="en-US" sz="2200" dirty="0"/>
              <a:t>affecting our community (perspective</a:t>
            </a:r>
            <a:r>
              <a:rPr lang="en-US" sz="2200" dirty="0" smtClean="0"/>
              <a:t>), Impact </a:t>
            </a:r>
            <a:r>
              <a:rPr lang="en-US" sz="2200" dirty="0"/>
              <a:t>of humanitarian aid (</a:t>
            </a:r>
            <a:r>
              <a:rPr lang="en-US" sz="2200" dirty="0" smtClean="0"/>
              <a:t>responsibility), Living </a:t>
            </a:r>
            <a:r>
              <a:rPr lang="en-US" sz="2200" dirty="0"/>
              <a:t>and working together (reflection) </a:t>
            </a:r>
          </a:p>
        </p:txBody>
      </p:sp>
      <p:sp>
        <p:nvSpPr>
          <p:cNvPr id="11" name="TextBox 10"/>
          <p:cNvSpPr txBox="1"/>
          <p:nvPr/>
        </p:nvSpPr>
        <p:spPr>
          <a:xfrm>
            <a:off x="3808412" y="2428683"/>
            <a:ext cx="7696200" cy="3508653"/>
          </a:xfrm>
          <a:prstGeom prst="rect">
            <a:avLst/>
          </a:prstGeom>
          <a:solidFill>
            <a:schemeClr val="accent3">
              <a:lumMod val="20000"/>
              <a:lumOff val="80000"/>
            </a:schemeClr>
          </a:solidFill>
        </p:spPr>
        <p:txBody>
          <a:bodyPr wrap="square" rtlCol="0">
            <a:spAutoFit/>
          </a:bodyPr>
          <a:lstStyle/>
          <a:p>
            <a:r>
              <a:rPr lang="en-US" sz="2200" b="1" dirty="0" smtClean="0"/>
              <a:t>Provocation: </a:t>
            </a:r>
            <a:r>
              <a:rPr lang="en-US" sz="2000" dirty="0" smtClean="0"/>
              <a:t>Each </a:t>
            </a:r>
            <a:r>
              <a:rPr lang="en-US" sz="2000" dirty="0"/>
              <a:t>5th grade classroom will be assigned different sections of “5th Grade City” where students will be given 45mins- 1hour to create and complete their models. (Infrastructures, schools, hospital, banks, residential areas, transportation, skyscrapers, etc..) While students are at lunch teachers will put four sections together. Once students return to class a public service announcement over the intercom will alert classes that inclement weather is approaching and students must evacuate to “5th Grade City.” After students are seated- Daniels will set city on fire (wildfire) Rundle drop ice on city (blizzard) Paredes will pour water on city (tsunami) von </a:t>
            </a:r>
            <a:r>
              <a:rPr lang="en-US" sz="2000" dirty="0" err="1"/>
              <a:t>Ancken</a:t>
            </a:r>
            <a:r>
              <a:rPr lang="en-US" sz="2000" dirty="0"/>
              <a:t> will take leaf blower to city (hurricane) Questions posed- What do we do now? Who will clean this up and pay for the damages?</a:t>
            </a:r>
          </a:p>
        </p:txBody>
      </p:sp>
      <p:pic>
        <p:nvPicPr>
          <p:cNvPr id="7" name="Picture 6"/>
          <p:cNvPicPr>
            <a:picLocks noChangeAspect="1"/>
          </p:cNvPicPr>
          <p:nvPr/>
        </p:nvPicPr>
        <p:blipFill>
          <a:blip r:embed="rId2"/>
          <a:stretch>
            <a:fillRect/>
          </a:stretch>
        </p:blipFill>
        <p:spPr>
          <a:xfrm>
            <a:off x="836612" y="2403364"/>
            <a:ext cx="2819400" cy="3533971"/>
          </a:xfrm>
          <a:prstGeom prst="rect">
            <a:avLst/>
          </a:prstGeom>
        </p:spPr>
      </p:pic>
    </p:spTree>
    <p:extLst>
      <p:ext uri="{BB962C8B-B14F-4D97-AF65-F5344CB8AC3E}">
        <p14:creationId xmlns:p14="http://schemas.microsoft.com/office/powerpoint/2010/main" val="411325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982133"/>
            <a:ext cx="4952999" cy="1303867"/>
          </a:xfrm>
        </p:spPr>
        <p:txBody>
          <a:bodyPr>
            <a:normAutofit fontScale="90000"/>
          </a:bodyPr>
          <a:lstStyle/>
          <a:p>
            <a:r>
              <a:rPr lang="en-US" dirty="0" smtClean="0"/>
              <a:t>Importance of Powerful Provocations </a:t>
            </a:r>
            <a:endParaRPr lang="en-US" dirty="0"/>
          </a:p>
        </p:txBody>
      </p:sp>
      <p:pic>
        <p:nvPicPr>
          <p:cNvPr id="5" name="Content Placeholder 4"/>
          <p:cNvPicPr>
            <a:picLocks noGrp="1" noChangeAspect="1"/>
          </p:cNvPicPr>
          <p:nvPr>
            <p:ph sz="half" idx="1"/>
          </p:nvPr>
        </p:nvPicPr>
        <p:blipFill>
          <a:blip r:embed="rId2"/>
          <a:stretch>
            <a:fillRect/>
          </a:stretch>
        </p:blipFill>
        <p:spPr>
          <a:xfrm>
            <a:off x="5713260" y="914399"/>
            <a:ext cx="1812519" cy="2116427"/>
          </a:xfrm>
          <a:prstGeom prst="rect">
            <a:avLst/>
          </a:prstGeom>
        </p:spPr>
      </p:pic>
      <p:sp>
        <p:nvSpPr>
          <p:cNvPr id="4" name="Content Placeholder 3"/>
          <p:cNvSpPr>
            <a:spLocks noGrp="1"/>
          </p:cNvSpPr>
          <p:nvPr>
            <p:ph sz="half" idx="2"/>
          </p:nvPr>
        </p:nvSpPr>
        <p:spPr>
          <a:xfrm>
            <a:off x="780332" y="2582333"/>
            <a:ext cx="4724400" cy="2746566"/>
          </a:xfrm>
        </p:spPr>
        <p:txBody>
          <a:bodyPr/>
          <a:lstStyle/>
          <a:p>
            <a:r>
              <a:rPr lang="en-US" dirty="0" smtClean="0"/>
              <a:t>Unit Springboard/Hook</a:t>
            </a:r>
          </a:p>
          <a:p>
            <a:r>
              <a:rPr lang="en-US" dirty="0" smtClean="0"/>
              <a:t>Opportunity to Set the Stage </a:t>
            </a:r>
          </a:p>
          <a:p>
            <a:r>
              <a:rPr lang="en-US" dirty="0" smtClean="0"/>
              <a:t>Provoke Student thinking </a:t>
            </a:r>
          </a:p>
          <a:p>
            <a:r>
              <a:rPr lang="en-US" dirty="0" smtClean="0"/>
              <a:t>Generate Powerful dialog </a:t>
            </a:r>
          </a:p>
          <a:p>
            <a:r>
              <a:rPr lang="en-US" dirty="0" smtClean="0"/>
              <a:t>Spark Student Inquiry and Curiosity </a:t>
            </a:r>
            <a:endParaRPr lang="en-US" dirty="0"/>
          </a:p>
        </p:txBody>
      </p:sp>
      <p:pic>
        <p:nvPicPr>
          <p:cNvPr id="7" name="Picture 6"/>
          <p:cNvPicPr>
            <a:picLocks noChangeAspect="1"/>
          </p:cNvPicPr>
          <p:nvPr/>
        </p:nvPicPr>
        <p:blipFill>
          <a:blip r:embed="rId3"/>
          <a:stretch>
            <a:fillRect/>
          </a:stretch>
        </p:blipFill>
        <p:spPr>
          <a:xfrm>
            <a:off x="7748466" y="914399"/>
            <a:ext cx="1766241" cy="2116427"/>
          </a:xfrm>
          <a:prstGeom prst="rect">
            <a:avLst/>
          </a:prstGeom>
        </p:spPr>
      </p:pic>
      <p:pic>
        <p:nvPicPr>
          <p:cNvPr id="8" name="Picture 7"/>
          <p:cNvPicPr>
            <a:picLocks noChangeAspect="1"/>
          </p:cNvPicPr>
          <p:nvPr/>
        </p:nvPicPr>
        <p:blipFill>
          <a:blip r:embed="rId4"/>
          <a:stretch>
            <a:fillRect/>
          </a:stretch>
        </p:blipFill>
        <p:spPr>
          <a:xfrm>
            <a:off x="9709211" y="914400"/>
            <a:ext cx="1682262" cy="2089846"/>
          </a:xfrm>
          <a:prstGeom prst="rect">
            <a:avLst/>
          </a:prstGeom>
        </p:spPr>
      </p:pic>
      <p:pic>
        <p:nvPicPr>
          <p:cNvPr id="10" name="Picture 9"/>
          <p:cNvPicPr>
            <a:picLocks noChangeAspect="1"/>
          </p:cNvPicPr>
          <p:nvPr/>
        </p:nvPicPr>
        <p:blipFill rotWithShape="1">
          <a:blip r:embed="rId5"/>
          <a:srcRect l="41338" t="41605" r="5166" b="38461"/>
          <a:stretch/>
        </p:blipFill>
        <p:spPr>
          <a:xfrm>
            <a:off x="5713260" y="3200400"/>
            <a:ext cx="5678213" cy="2971800"/>
          </a:xfrm>
          <a:prstGeom prst="rect">
            <a:avLst/>
          </a:prstGeom>
        </p:spPr>
      </p:pic>
    </p:spTree>
    <p:extLst>
      <p:ext uri="{BB962C8B-B14F-4D97-AF65-F5344CB8AC3E}">
        <p14:creationId xmlns:p14="http://schemas.microsoft.com/office/powerpoint/2010/main" val="98871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982133"/>
            <a:ext cx="10209549" cy="1303867"/>
          </a:xfrm>
        </p:spPr>
        <p:txBody>
          <a:bodyPr>
            <a:normAutofit fontScale="90000"/>
          </a:bodyPr>
          <a:lstStyle/>
          <a:p>
            <a:r>
              <a:rPr lang="en-US" dirty="0" smtClean="0"/>
              <a:t>Provocations to Create Ongoing Unit Connections </a:t>
            </a:r>
            <a:endParaRPr lang="en-US" dirty="0"/>
          </a:p>
        </p:txBody>
      </p:sp>
      <p:pic>
        <p:nvPicPr>
          <p:cNvPr id="8" name="Nif94VQ4Xsc"/>
          <p:cNvPicPr>
            <a:picLocks noGrp="1" noRot="1" noChangeAspect="1"/>
          </p:cNvPicPr>
          <p:nvPr>
            <p:ph sz="half" idx="1"/>
            <a:videoFile r:link="rId1"/>
          </p:nvPr>
        </p:nvPicPr>
        <p:blipFill>
          <a:blip r:embed="rId3"/>
          <a:stretch>
            <a:fillRect/>
          </a:stretch>
        </p:blipFill>
        <p:spPr>
          <a:xfrm>
            <a:off x="1370013" y="2928938"/>
            <a:ext cx="4572000" cy="2571750"/>
          </a:xfrm>
          <a:prstGeom prst="rect">
            <a:avLst/>
          </a:prstGeom>
        </p:spPr>
      </p:pic>
      <p:sp>
        <p:nvSpPr>
          <p:cNvPr id="9" name="Content Placeholder 8"/>
          <p:cNvSpPr>
            <a:spLocks noGrp="1"/>
          </p:cNvSpPr>
          <p:nvPr>
            <p:ph sz="half" idx="2"/>
          </p:nvPr>
        </p:nvSpPr>
        <p:spPr>
          <a:xfrm>
            <a:off x="6179734" y="2514600"/>
            <a:ext cx="5172478" cy="3657600"/>
          </a:xfrm>
        </p:spPr>
        <p:txBody>
          <a:bodyPr>
            <a:normAutofit fontScale="77500" lnSpcReduction="20000"/>
          </a:bodyPr>
          <a:lstStyle/>
          <a:p>
            <a:r>
              <a:rPr lang="en-US" sz="3000" dirty="0" smtClean="0"/>
              <a:t>Design Challenge</a:t>
            </a:r>
            <a:endParaRPr lang="en-US" sz="3000" dirty="0"/>
          </a:p>
          <a:p>
            <a:r>
              <a:rPr lang="en-US" sz="3000" dirty="0"/>
              <a:t>Focus: Collaboration, Creativity, Group </a:t>
            </a:r>
            <a:r>
              <a:rPr lang="en-US" sz="3000" dirty="0" smtClean="0"/>
              <a:t>Norms</a:t>
            </a:r>
          </a:p>
          <a:p>
            <a:r>
              <a:rPr lang="en-US" sz="3000" dirty="0" smtClean="0"/>
              <a:t>Recycling, Reusing, Monitoring/Tracking Waste</a:t>
            </a:r>
          </a:p>
          <a:p>
            <a:r>
              <a:rPr lang="en-US" sz="3000" dirty="0" smtClean="0"/>
              <a:t>Unit Extensions: </a:t>
            </a:r>
          </a:p>
          <a:p>
            <a:pPr lvl="1"/>
            <a:r>
              <a:rPr lang="en-US" sz="2600" dirty="0" smtClean="0"/>
              <a:t>Global Day of Play </a:t>
            </a:r>
          </a:p>
          <a:p>
            <a:pPr lvl="1"/>
            <a:r>
              <a:rPr lang="en-US" sz="2600" dirty="0" smtClean="0"/>
              <a:t>Trashy Flashy Fashion Show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69451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412" y="810491"/>
            <a:ext cx="4495800" cy="1246909"/>
          </a:xfrm>
        </p:spPr>
        <p:txBody>
          <a:bodyPr>
            <a:normAutofit/>
          </a:bodyPr>
          <a:lstStyle/>
          <a:p>
            <a:r>
              <a:rPr lang="en-US" sz="3700" dirty="0" smtClean="0"/>
              <a:t>Reducing Carbon Footprint- First Grade </a:t>
            </a:r>
            <a:endParaRPr lang="en-US" sz="3700" dirty="0"/>
          </a:p>
        </p:txBody>
      </p:sp>
      <p:pic>
        <p:nvPicPr>
          <p:cNvPr id="12" name="Content Placeholder 11"/>
          <p:cNvPicPr>
            <a:picLocks noGrp="1" noChangeAspect="1"/>
          </p:cNvPicPr>
          <p:nvPr>
            <p:ph idx="1"/>
          </p:nvPr>
        </p:nvPicPr>
        <p:blipFill>
          <a:blip r:embed="rId2"/>
          <a:stretch>
            <a:fillRect/>
          </a:stretch>
        </p:blipFill>
        <p:spPr>
          <a:xfrm>
            <a:off x="684212" y="2490744"/>
            <a:ext cx="1821687" cy="1935481"/>
          </a:xfrm>
          <a:prstGeom prst="rect">
            <a:avLst/>
          </a:prstGeom>
        </p:spPr>
      </p:pic>
      <p:pic>
        <p:nvPicPr>
          <p:cNvPr id="6" name="Picture 5"/>
          <p:cNvPicPr>
            <a:picLocks noChangeAspect="1"/>
          </p:cNvPicPr>
          <p:nvPr/>
        </p:nvPicPr>
        <p:blipFill>
          <a:blip r:embed="rId3"/>
          <a:stretch>
            <a:fillRect/>
          </a:stretch>
        </p:blipFill>
        <p:spPr>
          <a:xfrm>
            <a:off x="6952852" y="810491"/>
            <a:ext cx="2113360" cy="1485900"/>
          </a:xfrm>
          <a:prstGeom prst="rect">
            <a:avLst/>
          </a:prstGeom>
        </p:spPr>
      </p:pic>
      <p:pic>
        <p:nvPicPr>
          <p:cNvPr id="7" name="Picture 6"/>
          <p:cNvPicPr>
            <a:picLocks noChangeAspect="1"/>
          </p:cNvPicPr>
          <p:nvPr/>
        </p:nvPicPr>
        <p:blipFill>
          <a:blip r:embed="rId4"/>
          <a:stretch>
            <a:fillRect/>
          </a:stretch>
        </p:blipFill>
        <p:spPr>
          <a:xfrm>
            <a:off x="763179" y="649120"/>
            <a:ext cx="1519645" cy="1713132"/>
          </a:xfrm>
          <a:prstGeom prst="rect">
            <a:avLst/>
          </a:prstGeom>
        </p:spPr>
      </p:pic>
      <p:pic>
        <p:nvPicPr>
          <p:cNvPr id="8" name="Picture 7"/>
          <p:cNvPicPr>
            <a:picLocks noChangeAspect="1"/>
          </p:cNvPicPr>
          <p:nvPr/>
        </p:nvPicPr>
        <p:blipFill>
          <a:blip r:embed="rId5"/>
          <a:stretch>
            <a:fillRect/>
          </a:stretch>
        </p:blipFill>
        <p:spPr>
          <a:xfrm>
            <a:off x="9294812" y="810491"/>
            <a:ext cx="2057400" cy="1543050"/>
          </a:xfrm>
          <a:prstGeom prst="rect">
            <a:avLst/>
          </a:prstGeom>
        </p:spPr>
      </p:pic>
      <p:pic>
        <p:nvPicPr>
          <p:cNvPr id="9" name="Picture 8"/>
          <p:cNvPicPr>
            <a:picLocks noChangeAspect="1"/>
          </p:cNvPicPr>
          <p:nvPr/>
        </p:nvPicPr>
        <p:blipFill>
          <a:blip r:embed="rId6"/>
          <a:stretch>
            <a:fillRect/>
          </a:stretch>
        </p:blipFill>
        <p:spPr>
          <a:xfrm>
            <a:off x="684212" y="4489549"/>
            <a:ext cx="2210240" cy="1657680"/>
          </a:xfrm>
          <a:prstGeom prst="rect">
            <a:avLst/>
          </a:prstGeom>
        </p:spPr>
      </p:pic>
      <p:pic>
        <p:nvPicPr>
          <p:cNvPr id="10" name="Picture 9"/>
          <p:cNvPicPr>
            <a:picLocks noChangeAspect="1"/>
          </p:cNvPicPr>
          <p:nvPr/>
        </p:nvPicPr>
        <p:blipFill>
          <a:blip r:embed="rId7"/>
          <a:stretch>
            <a:fillRect/>
          </a:stretch>
        </p:blipFill>
        <p:spPr>
          <a:xfrm>
            <a:off x="9797396" y="2560320"/>
            <a:ext cx="1631016" cy="1935481"/>
          </a:xfrm>
          <a:prstGeom prst="rect">
            <a:avLst/>
          </a:prstGeom>
        </p:spPr>
      </p:pic>
      <p:pic>
        <p:nvPicPr>
          <p:cNvPr id="11" name="Picture 10"/>
          <p:cNvPicPr>
            <a:picLocks noChangeAspect="1"/>
          </p:cNvPicPr>
          <p:nvPr/>
        </p:nvPicPr>
        <p:blipFill>
          <a:blip r:embed="rId8"/>
          <a:stretch>
            <a:fillRect/>
          </a:stretch>
        </p:blipFill>
        <p:spPr>
          <a:xfrm rot="10800000" flipV="1">
            <a:off x="9218773" y="4572000"/>
            <a:ext cx="2209478" cy="1657109"/>
          </a:xfrm>
          <a:prstGeom prst="rect">
            <a:avLst/>
          </a:prstGeom>
        </p:spPr>
      </p:pic>
      <p:sp>
        <p:nvSpPr>
          <p:cNvPr id="14" name="Title 1"/>
          <p:cNvSpPr txBox="1">
            <a:spLocks/>
          </p:cNvSpPr>
          <p:nvPr/>
        </p:nvSpPr>
        <p:spPr>
          <a:xfrm>
            <a:off x="926333" y="2554068"/>
            <a:ext cx="5091880" cy="3675042"/>
          </a:xfrm>
          <a:prstGeom prst="rect">
            <a:avLst/>
          </a:prstGeom>
          <a:effectLst/>
        </p:spPr>
        <p:txBody>
          <a:bodyPr vert="horz" lIns="91440" tIns="45720" rIns="91440" bIns="45720" rtlCol="0" anchor="ctr">
            <a:normAutofit fontScale="97500"/>
          </a:bodyPr>
          <a:lst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p>
        </p:txBody>
      </p:sp>
      <p:sp>
        <p:nvSpPr>
          <p:cNvPr id="16" name="TextBox 15"/>
          <p:cNvSpPr txBox="1"/>
          <p:nvPr/>
        </p:nvSpPr>
        <p:spPr>
          <a:xfrm>
            <a:off x="3136572" y="2554068"/>
            <a:ext cx="5929639" cy="3323987"/>
          </a:xfrm>
          <a:prstGeom prst="rect">
            <a:avLst/>
          </a:prstGeom>
          <a:noFill/>
        </p:spPr>
        <p:txBody>
          <a:bodyPr wrap="square" rtlCol="0">
            <a:spAutoFit/>
          </a:bodyPr>
          <a:lstStyle/>
          <a:p>
            <a:r>
              <a:rPr lang="en-US" dirty="0" smtClean="0"/>
              <a:t>Launched using text based on recycling, bettering the earth (connected to ELA standards and skills) </a:t>
            </a:r>
          </a:p>
          <a:p>
            <a:pPr marL="952393" lvl="1" indent="-342900">
              <a:buFont typeface="Arial" panose="020B0604020202020204" pitchFamily="34" charset="0"/>
              <a:buChar char="•"/>
            </a:pPr>
            <a:r>
              <a:rPr lang="en-US" sz="2200" dirty="0" smtClean="0"/>
              <a:t>Michael Recycle, Why Should I Recycle, The Adventures of a Plastic Bottle, What Happens at a Recycling Center?  </a:t>
            </a:r>
          </a:p>
          <a:p>
            <a:endParaRPr lang="en-US" dirty="0" smtClean="0"/>
          </a:p>
          <a:p>
            <a:r>
              <a:rPr lang="en-US" dirty="0" smtClean="0"/>
              <a:t>Caine’s Arcade</a:t>
            </a:r>
            <a:r>
              <a:rPr lang="en-US" dirty="0"/>
              <a:t> </a:t>
            </a:r>
            <a:r>
              <a:rPr lang="en-US" dirty="0" smtClean="0"/>
              <a:t>(September) </a:t>
            </a:r>
          </a:p>
          <a:p>
            <a:r>
              <a:rPr lang="en-US" dirty="0" smtClean="0"/>
              <a:t>Imagination Foundation </a:t>
            </a:r>
            <a:endParaRPr lang="en-US" dirty="0"/>
          </a:p>
        </p:txBody>
      </p:sp>
    </p:spTree>
    <p:extLst>
      <p:ext uri="{BB962C8B-B14F-4D97-AF65-F5344CB8AC3E}">
        <p14:creationId xmlns:p14="http://schemas.microsoft.com/office/powerpoint/2010/main" val="24481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065" y="1219200"/>
            <a:ext cx="9598696" cy="1143000"/>
          </a:xfrm>
        </p:spPr>
        <p:txBody>
          <a:bodyPr>
            <a:normAutofit fontScale="90000"/>
          </a:bodyPr>
          <a:lstStyle/>
          <a:p>
            <a:r>
              <a:rPr lang="en-US" dirty="0"/>
              <a:t>Trashy Flashy Fashion </a:t>
            </a:r>
            <a:r>
              <a:rPr lang="en-US" dirty="0" smtClean="0"/>
              <a:t>Show- Whole School Collaboration </a:t>
            </a:r>
            <a:r>
              <a:rPr lang="en-US" dirty="0"/>
              <a:t/>
            </a:r>
            <a:br>
              <a:rPr lang="en-US" dirty="0"/>
            </a:br>
            <a:endParaRPr lang="en-US" dirty="0"/>
          </a:p>
        </p:txBody>
      </p:sp>
      <p:pic>
        <p:nvPicPr>
          <p:cNvPr id="10" name="Content Placeholder 9"/>
          <p:cNvPicPr>
            <a:picLocks noGrp="1" noChangeAspect="1"/>
          </p:cNvPicPr>
          <p:nvPr>
            <p:ph idx="1"/>
          </p:nvPr>
        </p:nvPicPr>
        <p:blipFill>
          <a:blip r:embed="rId2"/>
          <a:stretch>
            <a:fillRect/>
          </a:stretch>
        </p:blipFill>
        <p:spPr>
          <a:xfrm>
            <a:off x="5144966" y="2590800"/>
            <a:ext cx="3210821" cy="3617640"/>
          </a:xfrm>
          <a:prstGeom prst="rect">
            <a:avLst/>
          </a:prstGeom>
        </p:spPr>
      </p:pic>
      <p:pic>
        <p:nvPicPr>
          <p:cNvPr id="11" name="Picture 10"/>
          <p:cNvPicPr>
            <a:picLocks noChangeAspect="1"/>
          </p:cNvPicPr>
          <p:nvPr/>
        </p:nvPicPr>
        <p:blipFill>
          <a:blip r:embed="rId3"/>
          <a:stretch>
            <a:fillRect/>
          </a:stretch>
        </p:blipFill>
        <p:spPr>
          <a:xfrm>
            <a:off x="8380412" y="2514600"/>
            <a:ext cx="2857499" cy="3617640"/>
          </a:xfrm>
          <a:prstGeom prst="rect">
            <a:avLst/>
          </a:prstGeom>
        </p:spPr>
      </p:pic>
      <p:sp>
        <p:nvSpPr>
          <p:cNvPr id="12" name="TextBox 11"/>
          <p:cNvSpPr txBox="1"/>
          <p:nvPr/>
        </p:nvSpPr>
        <p:spPr>
          <a:xfrm>
            <a:off x="836612" y="2590800"/>
            <a:ext cx="4038600" cy="4093428"/>
          </a:xfrm>
          <a:prstGeom prst="rect">
            <a:avLst/>
          </a:prstGeom>
          <a:noFill/>
        </p:spPr>
        <p:txBody>
          <a:bodyPr wrap="square" rtlCol="0">
            <a:spAutoFit/>
          </a:bodyPr>
          <a:lstStyle/>
          <a:p>
            <a:pPr algn="ctr"/>
            <a:r>
              <a:rPr lang="en-US" b="1" u="sng" dirty="0" smtClean="0"/>
              <a:t>Fashion by Mayhem </a:t>
            </a:r>
          </a:p>
          <a:p>
            <a:endParaRPr lang="en-US" dirty="0"/>
          </a:p>
          <a:p>
            <a:endParaRPr lang="en-US" dirty="0" smtClean="0"/>
          </a:p>
          <a:p>
            <a:endParaRPr lang="en-US" dirty="0"/>
          </a:p>
          <a:p>
            <a:endParaRPr lang="en-US" sz="2000" dirty="0" smtClean="0">
              <a:hlinkClick r:id="rId4"/>
            </a:endParaRPr>
          </a:p>
          <a:p>
            <a:endParaRPr lang="en-US" sz="2000" dirty="0">
              <a:hlinkClick r:id="rId4"/>
            </a:endParaRPr>
          </a:p>
          <a:p>
            <a:endParaRPr lang="en-US" sz="2000" dirty="0" smtClean="0">
              <a:hlinkClick r:id="rId4"/>
            </a:endParaRPr>
          </a:p>
          <a:p>
            <a:endParaRPr lang="en-US" sz="2000" dirty="0">
              <a:hlinkClick r:id="rId4"/>
            </a:endParaRPr>
          </a:p>
          <a:p>
            <a:endParaRPr lang="en-US" sz="2000" dirty="0" smtClean="0">
              <a:hlinkClick r:id="rId4"/>
            </a:endParaRPr>
          </a:p>
          <a:p>
            <a:endParaRPr lang="en-US" sz="2000" dirty="0">
              <a:hlinkClick r:id="rId4"/>
            </a:endParaRPr>
          </a:p>
          <a:p>
            <a:r>
              <a:rPr lang="en-US" sz="2000" dirty="0" smtClean="0">
                <a:hlinkClick r:id="rId4"/>
              </a:rPr>
              <a:t>http</a:t>
            </a:r>
            <a:r>
              <a:rPr lang="en-US" sz="2000" dirty="0">
                <a:hlinkClick r:id="rId4"/>
              </a:rPr>
              <a:t>://www.fashionbymayhem.com/</a:t>
            </a:r>
            <a:r>
              <a:rPr lang="en-US" sz="2000" dirty="0"/>
              <a:t> </a:t>
            </a:r>
          </a:p>
          <a:p>
            <a:endParaRPr lang="en-US" dirty="0"/>
          </a:p>
        </p:txBody>
      </p:sp>
      <p:pic>
        <p:nvPicPr>
          <p:cNvPr id="1026" name="Picture 2" descr="http://all-that-is-interesting.com/wordpress/wp-content/uploads/2014/02/4-year-old-mayhem-taylor-swif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722" y="3048001"/>
            <a:ext cx="2509290" cy="272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4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89012" y="685800"/>
            <a:ext cx="10363199" cy="1485900"/>
          </a:xfrm>
        </p:spPr>
        <p:txBody>
          <a:bodyPr>
            <a:normAutofit/>
          </a:bodyPr>
          <a:lstStyle/>
          <a:p>
            <a:r>
              <a:rPr lang="en-US" dirty="0" smtClean="0"/>
              <a:t>Documenting Thinking During Provocations and Units of Inquiry </a:t>
            </a:r>
            <a:endParaRPr lang="en-US" dirty="0"/>
          </a:p>
        </p:txBody>
      </p:sp>
      <p:sp>
        <p:nvSpPr>
          <p:cNvPr id="14" name="Content Placeholder 13"/>
          <p:cNvSpPr>
            <a:spLocks noGrp="1"/>
          </p:cNvSpPr>
          <p:nvPr>
            <p:ph sz="half" idx="1"/>
          </p:nvPr>
        </p:nvSpPr>
        <p:spPr>
          <a:xfrm>
            <a:off x="989012" y="2438400"/>
            <a:ext cx="7239000" cy="3657600"/>
          </a:xfrm>
        </p:spPr>
        <p:txBody>
          <a:bodyPr>
            <a:normAutofit fontScale="92500" lnSpcReduction="10000"/>
          </a:bodyPr>
          <a:lstStyle/>
          <a:p>
            <a:pPr lvl="0"/>
            <a:r>
              <a:rPr lang="en-US" dirty="0" smtClean="0"/>
              <a:t>Harvard Project Zero </a:t>
            </a:r>
          </a:p>
          <a:p>
            <a:pPr lvl="0"/>
            <a:r>
              <a:rPr lang="en-US" dirty="0" smtClean="0"/>
              <a:t>20+ thinking routines, easily implemented into all content areas. </a:t>
            </a:r>
          </a:p>
          <a:p>
            <a:pPr lvl="0"/>
            <a:r>
              <a:rPr lang="en-US" dirty="0" smtClean="0"/>
              <a:t>Used to cultivate student thinking and deepen content learning. </a:t>
            </a:r>
          </a:p>
          <a:p>
            <a:pPr lvl="0"/>
            <a:r>
              <a:rPr lang="en-US" dirty="0" smtClean="0"/>
              <a:t>Short</a:t>
            </a:r>
            <a:r>
              <a:rPr lang="en-US" dirty="0"/>
              <a:t>, easy-to-learn mini-strategies that extend and deepen students' </a:t>
            </a:r>
            <a:r>
              <a:rPr lang="en-US" dirty="0" smtClean="0"/>
              <a:t>thinking. </a:t>
            </a:r>
          </a:p>
          <a:p>
            <a:pPr lvl="0"/>
            <a:r>
              <a:rPr lang="en-US" dirty="0" smtClean="0"/>
              <a:t>Document students’ thought process, changes in thinking, new ideas. </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23212" y="2688382"/>
            <a:ext cx="3276600" cy="3331417"/>
          </a:xfrm>
        </p:spPr>
      </p:pic>
    </p:spTree>
    <p:extLst>
      <p:ext uri="{BB962C8B-B14F-4D97-AF65-F5344CB8AC3E}">
        <p14:creationId xmlns:p14="http://schemas.microsoft.com/office/powerpoint/2010/main" val="391252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981</Words>
  <Application>Microsoft Office PowerPoint</Application>
  <PresentationFormat>Custom</PresentationFormat>
  <Paragraphs>125</Paragraphs>
  <Slides>19</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Century Gothic</vt:lpstr>
      <vt:lpstr>Garamond</vt:lpstr>
      <vt:lpstr>Georgia</vt:lpstr>
      <vt:lpstr>Times New Roman</vt:lpstr>
      <vt:lpstr>Organic</vt:lpstr>
      <vt:lpstr>Using Inquiry and Authentic Learning Experiences to Inspire Action</vt:lpstr>
      <vt:lpstr>Roland Park K-8 Magnet School  Tampa, Florida</vt:lpstr>
      <vt:lpstr>Objectives </vt:lpstr>
      <vt:lpstr>PowerPoint Presentation</vt:lpstr>
      <vt:lpstr>Importance of Powerful Provocations </vt:lpstr>
      <vt:lpstr>Provocations to Create Ongoing Unit Connections </vt:lpstr>
      <vt:lpstr>Reducing Carbon Footprint- First Grade </vt:lpstr>
      <vt:lpstr>Trashy Flashy Fashion Show- Whole School Collaboration  </vt:lpstr>
      <vt:lpstr>Documenting Thinking During Provocations and Units of Inquiry </vt:lpstr>
      <vt:lpstr>PowerPoint Presentation</vt:lpstr>
      <vt:lpstr>Third Grade- Who We Are</vt:lpstr>
      <vt:lpstr>Food, Traditions, School life, Sports, Language, Art, Music</vt:lpstr>
      <vt:lpstr>Fostering Student Interest:  Genius Hour &amp; MYP Clubs</vt:lpstr>
      <vt:lpstr>Getting Started- Simple Guide Lines for Students </vt:lpstr>
      <vt:lpstr>Community Action:  Real World Connections &amp; Opportunities </vt:lpstr>
      <vt:lpstr>PowerPoint Presentation</vt:lpstr>
      <vt:lpstr> Fostering Community Partnerships  Limbs International- Scientific Innovation </vt:lpstr>
      <vt:lpstr>Mini Exhibition Projects Ambassadors of Action</vt:lpstr>
      <vt:lpstr>Great Resources for Authentic Learning/ Provocations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2016-07-05T12:32:43Z</dcterms:created>
  <dcterms:modified xsi:type="dcterms:W3CDTF">2016-08-11T21:00:50Z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