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68" r:id="rId3"/>
    <p:sldId id="260" r:id="rId4"/>
    <p:sldId id="280" r:id="rId5"/>
    <p:sldId id="279" r:id="rId6"/>
    <p:sldId id="261" r:id="rId7"/>
    <p:sldId id="258" r:id="rId8"/>
    <p:sldId id="257" r:id="rId9"/>
    <p:sldId id="276" r:id="rId10"/>
    <p:sldId id="278" r:id="rId11"/>
    <p:sldId id="277" r:id="rId12"/>
    <p:sldId id="270" r:id="rId13"/>
    <p:sldId id="274" r:id="rId14"/>
    <p:sldId id="266" r:id="rId15"/>
    <p:sldId id="275" r:id="rId16"/>
    <p:sldId id="273" r:id="rId17"/>
    <p:sldId id="272" r:id="rId18"/>
    <p:sldId id="271" r:id="rId19"/>
    <p:sldId id="259" r:id="rId20"/>
    <p:sldId id="281" r:id="rId21"/>
    <p:sldId id="282" r:id="rId22"/>
    <p:sldId id="262" r:id="rId23"/>
    <p:sldId id="263" r:id="rId24"/>
    <p:sldId id="264"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131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07BE25-BF42-FE47-9887-D0CFA658B7CF}" type="datetimeFigureOut">
              <a:rPr lang="en-US" smtClean="0"/>
              <a:t>7/12/16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1D7D51-9EA4-8847-B328-3BFB44052BFE}" type="slidenum">
              <a:rPr lang="en-US" smtClean="0"/>
              <a:t>‹#›</a:t>
            </a:fld>
            <a:endParaRPr lang="en-US" dirty="0"/>
          </a:p>
        </p:txBody>
      </p:sp>
    </p:spTree>
    <p:extLst>
      <p:ext uri="{BB962C8B-B14F-4D97-AF65-F5344CB8AC3E}">
        <p14:creationId xmlns:p14="http://schemas.microsoft.com/office/powerpoint/2010/main" val="38167433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to your table group and share challenges of </a:t>
            </a:r>
            <a:endParaRPr lang="en-US" dirty="0"/>
          </a:p>
        </p:txBody>
      </p:sp>
      <p:sp>
        <p:nvSpPr>
          <p:cNvPr id="4" name="Slide Number Placeholder 3"/>
          <p:cNvSpPr>
            <a:spLocks noGrp="1"/>
          </p:cNvSpPr>
          <p:nvPr>
            <p:ph type="sldNum" sz="quarter" idx="10"/>
          </p:nvPr>
        </p:nvSpPr>
        <p:spPr/>
        <p:txBody>
          <a:bodyPr/>
          <a:lstStyle/>
          <a:p>
            <a:fld id="{9A1D7D51-9EA4-8847-B328-3BFB44052BFE}" type="slidenum">
              <a:rPr lang="en-US" smtClean="0"/>
              <a:t>2</a:t>
            </a:fld>
            <a:endParaRPr lang="en-US" dirty="0"/>
          </a:p>
        </p:txBody>
      </p:sp>
    </p:spTree>
    <p:extLst>
      <p:ext uri="{BB962C8B-B14F-4D97-AF65-F5344CB8AC3E}">
        <p14:creationId xmlns:p14="http://schemas.microsoft.com/office/powerpoint/2010/main" val="2299408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Peggy shares her journey about gifted and IB.</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9A1D7D51-9EA4-8847-B328-3BFB44052BFE}" type="slidenum">
              <a:rPr lang="en-US" smtClean="0"/>
              <a:t>3</a:t>
            </a:fld>
            <a:endParaRPr lang="en-US" dirty="0"/>
          </a:p>
        </p:txBody>
      </p:sp>
    </p:spTree>
    <p:extLst>
      <p:ext uri="{BB962C8B-B14F-4D97-AF65-F5344CB8AC3E}">
        <p14:creationId xmlns:p14="http://schemas.microsoft.com/office/powerpoint/2010/main" val="2182659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Using the Claim/Support/Question</a:t>
            </a:r>
            <a:r>
              <a:rPr lang="en-US" baseline="0" dirty="0" smtClean="0"/>
              <a:t> </a:t>
            </a:r>
            <a:r>
              <a:rPr lang="en-US" i="1" baseline="0" dirty="0" smtClean="0"/>
              <a:t>Making Thinking Visible (</a:t>
            </a:r>
            <a:r>
              <a:rPr lang="en-US" i="1" baseline="0" dirty="0" err="1" smtClean="0"/>
              <a:t>Ritchart</a:t>
            </a:r>
            <a:r>
              <a:rPr lang="en-US" i="1" baseline="0" dirty="0" smtClean="0"/>
              <a:t>, Church, and Morrison, 2011) </a:t>
            </a:r>
            <a:r>
              <a:rPr lang="en-US" baseline="0" dirty="0" smtClean="0"/>
              <a:t>Strategy:  Share what is working and what is not and what you are being told needs to change.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CSQ is a useful strategy as an overarching structure for the examination of ideas and the generation of new understanding. This creates opportunities for learners to reason through complex issues from various angles and perspectives with substantial evidence. (pg. 194-195, MTV)       Tug of War – both sides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9A1D7D51-9EA4-8847-B328-3BFB44052BFE}" type="slidenum">
              <a:rPr lang="en-US" smtClean="0"/>
              <a:t>5</a:t>
            </a:fld>
            <a:endParaRPr lang="en-US" dirty="0"/>
          </a:p>
        </p:txBody>
      </p:sp>
    </p:spTree>
    <p:extLst>
      <p:ext uri="{BB962C8B-B14F-4D97-AF65-F5344CB8AC3E}">
        <p14:creationId xmlns:p14="http://schemas.microsoft.com/office/powerpoint/2010/main" val="2815643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Meeting Student Learning Diversity in the Classroom </a:t>
            </a:r>
            <a:endParaRPr lang="en-US" dirty="0"/>
          </a:p>
        </p:txBody>
      </p:sp>
      <p:sp>
        <p:nvSpPr>
          <p:cNvPr id="4" name="Slide Number Placeholder 3"/>
          <p:cNvSpPr>
            <a:spLocks noGrp="1"/>
          </p:cNvSpPr>
          <p:nvPr>
            <p:ph type="sldNum" sz="quarter" idx="10"/>
          </p:nvPr>
        </p:nvSpPr>
        <p:spPr/>
        <p:txBody>
          <a:bodyPr/>
          <a:lstStyle/>
          <a:p>
            <a:fld id="{9A1D7D51-9EA4-8847-B328-3BFB44052BFE}" type="slidenum">
              <a:rPr lang="en-US" smtClean="0"/>
              <a:t>8</a:t>
            </a:fld>
            <a:endParaRPr lang="en-US"/>
          </a:p>
        </p:txBody>
      </p:sp>
    </p:spTree>
    <p:extLst>
      <p:ext uri="{BB962C8B-B14F-4D97-AF65-F5344CB8AC3E}">
        <p14:creationId xmlns:p14="http://schemas.microsoft.com/office/powerpoint/2010/main" val="1203014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The Primary Years Programme as a model of transdisciplinary learning (pg. 15-16)</a:t>
            </a:r>
          </a:p>
          <a:p>
            <a:endParaRPr lang="en-US" dirty="0"/>
          </a:p>
        </p:txBody>
      </p:sp>
      <p:sp>
        <p:nvSpPr>
          <p:cNvPr id="4" name="Slide Number Placeholder 3"/>
          <p:cNvSpPr>
            <a:spLocks noGrp="1"/>
          </p:cNvSpPr>
          <p:nvPr>
            <p:ph type="sldNum" sz="quarter" idx="10"/>
          </p:nvPr>
        </p:nvSpPr>
        <p:spPr/>
        <p:txBody>
          <a:bodyPr/>
          <a:lstStyle/>
          <a:p>
            <a:fld id="{9A1D7D51-9EA4-8847-B328-3BFB44052BFE}" type="slidenum">
              <a:rPr lang="en-US" smtClean="0"/>
              <a:t>9</a:t>
            </a:fld>
            <a:endParaRPr lang="en-US" dirty="0"/>
          </a:p>
        </p:txBody>
      </p:sp>
    </p:spTree>
    <p:extLst>
      <p:ext uri="{BB962C8B-B14F-4D97-AF65-F5344CB8AC3E}">
        <p14:creationId xmlns:p14="http://schemas.microsoft.com/office/powerpoint/2010/main" val="4136651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t>As students begin to work on their learning objectives, growth minded language guides and motivates them to ensure that they remain </a:t>
            </a:r>
            <a:r>
              <a:rPr lang="en-US" b="1" i="1" dirty="0" smtClean="0"/>
              <a:t>persistent, resilient, and focused </a:t>
            </a:r>
            <a:r>
              <a:rPr lang="en-US" i="1" dirty="0" smtClean="0"/>
              <a:t>on the process of learning. </a:t>
            </a:r>
            <a:r>
              <a:rPr lang="en-US" i="1" smtClean="0"/>
              <a:t>It is important to give learners feedback about their progress and their results so they can specifically see their growth. </a:t>
            </a:r>
            <a:endParaRPr lang="en-US" smtClean="0"/>
          </a:p>
          <a:p>
            <a:endParaRPr lang="en-US"/>
          </a:p>
        </p:txBody>
      </p:sp>
      <p:sp>
        <p:nvSpPr>
          <p:cNvPr id="4" name="Slide Number Placeholder 3"/>
          <p:cNvSpPr>
            <a:spLocks noGrp="1"/>
          </p:cNvSpPr>
          <p:nvPr>
            <p:ph type="sldNum" sz="quarter" idx="10"/>
          </p:nvPr>
        </p:nvSpPr>
        <p:spPr/>
        <p:txBody>
          <a:bodyPr/>
          <a:lstStyle/>
          <a:p>
            <a:fld id="{9A1D7D51-9EA4-8847-B328-3BFB44052BFE}" type="slidenum">
              <a:rPr lang="en-US" smtClean="0"/>
              <a:t>21</a:t>
            </a:fld>
            <a:endParaRPr lang="en-US" dirty="0"/>
          </a:p>
        </p:txBody>
      </p:sp>
    </p:spTree>
    <p:extLst>
      <p:ext uri="{BB962C8B-B14F-4D97-AF65-F5344CB8AC3E}">
        <p14:creationId xmlns:p14="http://schemas.microsoft.com/office/powerpoint/2010/main" val="4148801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3E2E00-DEBF-8047-BB39-EE9C5ABFAA83}" type="datetimeFigureOut">
              <a:rPr lang="en-US" smtClean="0"/>
              <a:t>7/12/16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351026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3E2E00-DEBF-8047-BB39-EE9C5ABFAA83}" type="datetimeFigureOut">
              <a:rPr lang="en-US" smtClean="0"/>
              <a:t>7/12/16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199493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3E2E00-DEBF-8047-BB39-EE9C5ABFAA83}" type="datetimeFigureOut">
              <a:rPr lang="en-US" smtClean="0"/>
              <a:t>7/12/16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162203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3E2E00-DEBF-8047-BB39-EE9C5ABFAA83}" type="datetimeFigureOut">
              <a:rPr lang="en-US" smtClean="0"/>
              <a:t>7/12/16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24095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3E2E00-DEBF-8047-BB39-EE9C5ABFAA83}" type="datetimeFigureOut">
              <a:rPr lang="en-US" smtClean="0"/>
              <a:t>7/12/16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21754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3E2E00-DEBF-8047-BB39-EE9C5ABFAA83}" type="datetimeFigureOut">
              <a:rPr lang="en-US" smtClean="0"/>
              <a:t>7/12/16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129973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3E2E00-DEBF-8047-BB39-EE9C5ABFAA83}" type="datetimeFigureOut">
              <a:rPr lang="en-US" smtClean="0"/>
              <a:t>7/12/16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2331316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3E2E00-DEBF-8047-BB39-EE9C5ABFAA83}" type="datetimeFigureOut">
              <a:rPr lang="en-US" smtClean="0"/>
              <a:t>7/12/16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377140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E2E00-DEBF-8047-BB39-EE9C5ABFAA83}" type="datetimeFigureOut">
              <a:rPr lang="en-US" smtClean="0"/>
              <a:t>7/12/16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452515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3E2E00-DEBF-8047-BB39-EE9C5ABFAA83}" type="datetimeFigureOut">
              <a:rPr lang="en-US" smtClean="0"/>
              <a:t>7/12/16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4151276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3E2E00-DEBF-8047-BB39-EE9C5ABFAA83}" type="datetimeFigureOut">
              <a:rPr lang="en-US" smtClean="0"/>
              <a:t>7/12/16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5D4D688-BEDC-8B4C-9F60-E8C5881658F2}" type="slidenum">
              <a:rPr lang="en-US" smtClean="0"/>
              <a:t>‹#›</a:t>
            </a:fld>
            <a:endParaRPr lang="en-US" dirty="0"/>
          </a:p>
        </p:txBody>
      </p:sp>
    </p:spTree>
    <p:extLst>
      <p:ext uri="{BB962C8B-B14F-4D97-AF65-F5344CB8AC3E}">
        <p14:creationId xmlns:p14="http://schemas.microsoft.com/office/powerpoint/2010/main" val="29935883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E2E00-DEBF-8047-BB39-EE9C5ABFAA83}" type="datetimeFigureOut">
              <a:rPr lang="en-US" smtClean="0"/>
              <a:t>7/12/16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4D688-BEDC-8B4C-9F60-E8C5881658F2}" type="slidenum">
              <a:rPr lang="en-US" smtClean="0"/>
              <a:t>‹#›</a:t>
            </a:fld>
            <a:endParaRPr lang="en-US" dirty="0"/>
          </a:p>
        </p:txBody>
      </p:sp>
    </p:spTree>
    <p:extLst>
      <p:ext uri="{BB962C8B-B14F-4D97-AF65-F5344CB8AC3E}">
        <p14:creationId xmlns:p14="http://schemas.microsoft.com/office/powerpoint/2010/main" val="223820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peggygoodhealer@hotmail.com" TargetMode="Externa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LFt15Ig64Yg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EA62Ic8p6b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vimeo.com/iboorg/review/120694318/278da89521" TargetMode="External"/><Relationship Id="rId3"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509118"/>
            <a:ext cx="6400800" cy="1129682"/>
          </a:xfrm>
        </p:spPr>
        <p:txBody>
          <a:bodyPr>
            <a:normAutofit fontScale="40000" lnSpcReduction="20000"/>
          </a:bodyPr>
          <a:lstStyle/>
          <a:p>
            <a:endParaRPr lang="en-US" dirty="0" smtClean="0"/>
          </a:p>
          <a:p>
            <a:endParaRPr lang="en-US" dirty="0"/>
          </a:p>
          <a:p>
            <a:r>
              <a:rPr lang="en-US" sz="3300" dirty="0" smtClean="0">
                <a:latin typeface="Comic Sans MS"/>
                <a:cs typeface="Comic Sans MS"/>
              </a:rPr>
              <a:t>Peggy Healer, </a:t>
            </a:r>
            <a:r>
              <a:rPr lang="en-US" sz="3300" dirty="0" err="1" smtClean="0">
                <a:latin typeface="Comic Sans MS"/>
                <a:cs typeface="Comic Sans MS"/>
              </a:rPr>
              <a:t>EdD</a:t>
            </a:r>
            <a:endParaRPr lang="en-US" sz="3300" dirty="0" smtClean="0">
              <a:latin typeface="Comic Sans MS"/>
              <a:cs typeface="Comic Sans MS"/>
            </a:endParaRPr>
          </a:p>
          <a:p>
            <a:r>
              <a:rPr lang="en-US" sz="3300" dirty="0" smtClean="0">
                <a:latin typeface="Comic Sans MS"/>
                <a:cs typeface="Comic Sans MS"/>
                <a:hlinkClick r:id="rId2"/>
              </a:rPr>
              <a:t>peggygoodhealer@hotmail.com</a:t>
            </a:r>
            <a:endParaRPr lang="en-US" sz="3300" dirty="0" smtClean="0">
              <a:latin typeface="Comic Sans MS"/>
              <a:cs typeface="Comic Sans MS"/>
            </a:endParaRPr>
          </a:p>
          <a:p>
            <a:r>
              <a:rPr lang="en-US" sz="3300" dirty="0" smtClean="0">
                <a:latin typeface="Comic Sans MS"/>
                <a:cs typeface="Comic Sans MS"/>
              </a:rPr>
              <a:t>phealer54@gmail.com</a:t>
            </a:r>
          </a:p>
          <a:p>
            <a:endParaRPr lang="en-US" dirty="0"/>
          </a:p>
        </p:txBody>
      </p:sp>
      <p:pic>
        <p:nvPicPr>
          <p:cNvPr id="4" name="Picture 3" descr="gifte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068" y="0"/>
            <a:ext cx="4074764" cy="3185567"/>
          </a:xfrm>
          <a:prstGeom prst="rect">
            <a:avLst/>
          </a:prstGeom>
        </p:spPr>
      </p:pic>
      <p:sp>
        <p:nvSpPr>
          <p:cNvPr id="5" name="Title 4"/>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The Gifted Challenge and </a:t>
            </a:r>
            <a:br>
              <a:rPr lang="en-US" dirty="0" smtClean="0"/>
            </a:br>
            <a:r>
              <a:rPr lang="en-US" dirty="0" smtClean="0"/>
              <a:t>IB </a:t>
            </a:r>
            <a:endParaRPr lang="en-US" dirty="0"/>
          </a:p>
        </p:txBody>
      </p:sp>
    </p:spTree>
    <p:extLst>
      <p:ext uri="{BB962C8B-B14F-4D97-AF65-F5344CB8AC3E}">
        <p14:creationId xmlns:p14="http://schemas.microsoft.com/office/powerpoint/2010/main" val="78494465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latin typeface="Comic Sans MS"/>
                <a:cs typeface="Comic Sans MS"/>
              </a:rPr>
              <a:t>Differentiation through grouping to support learning in a </a:t>
            </a:r>
            <a:r>
              <a:rPr lang="en-US" sz="3200" dirty="0" err="1" smtClean="0">
                <a:latin typeface="Comic Sans MS"/>
                <a:cs typeface="Comic Sans MS"/>
              </a:rPr>
              <a:t>transdisciplinary</a:t>
            </a:r>
            <a:r>
              <a:rPr lang="en-US" sz="3200" dirty="0" smtClean="0">
                <a:latin typeface="Comic Sans MS"/>
                <a:cs typeface="Comic Sans MS"/>
              </a:rPr>
              <a:t> context</a:t>
            </a:r>
            <a:endParaRPr lang="en-US" sz="3200" dirty="0">
              <a:latin typeface="Comic Sans MS"/>
              <a:cs typeface="Comic Sans MS"/>
            </a:endParaRPr>
          </a:p>
        </p:txBody>
      </p:sp>
      <p:sp>
        <p:nvSpPr>
          <p:cNvPr id="3" name="Content Placeholder 2"/>
          <p:cNvSpPr>
            <a:spLocks noGrp="1"/>
          </p:cNvSpPr>
          <p:nvPr>
            <p:ph idx="1"/>
          </p:nvPr>
        </p:nvSpPr>
        <p:spPr/>
        <p:txBody>
          <a:bodyPr>
            <a:normAutofit fontScale="92500"/>
          </a:bodyPr>
          <a:lstStyle/>
          <a:p>
            <a:r>
              <a:rPr lang="en-US" sz="2400" dirty="0" smtClean="0">
                <a:latin typeface="Comic Sans MS"/>
                <a:cs typeface="Comic Sans MS"/>
              </a:rPr>
              <a:t>Dynamic learning environment- students moving from individual work to group work in response to their needs and the needs of inquiries for which they have committed or for that has been designed for them.</a:t>
            </a:r>
          </a:p>
          <a:p>
            <a:r>
              <a:rPr lang="en-US" sz="2400" dirty="0" smtClean="0">
                <a:latin typeface="Comic Sans MS"/>
                <a:cs typeface="Comic Sans MS"/>
              </a:rPr>
              <a:t>Students change roles as they move from one group to another- working as a leader or initiator, a collaborating partner, or a contributing member of a larger group</a:t>
            </a:r>
          </a:p>
          <a:p>
            <a:r>
              <a:rPr lang="en-US" sz="2400" dirty="0" smtClean="0">
                <a:latin typeface="Comic Sans MS"/>
                <a:cs typeface="Comic Sans MS"/>
              </a:rPr>
              <a:t>General education classroom allows for mixed-ability grouping and such groups change continually depending on student needs</a:t>
            </a:r>
          </a:p>
          <a:p>
            <a:pPr marL="0" indent="0">
              <a:buNone/>
            </a:pPr>
            <a:r>
              <a:rPr lang="en-US" sz="2400" dirty="0"/>
              <a:t>“ The Primary Years </a:t>
            </a:r>
            <a:r>
              <a:rPr lang="en-US" sz="2400" dirty="0" err="1"/>
              <a:t>Programme</a:t>
            </a:r>
            <a:r>
              <a:rPr lang="en-US" sz="2400" dirty="0"/>
              <a:t> as a model of </a:t>
            </a:r>
            <a:r>
              <a:rPr lang="en-US" sz="2400" dirty="0" err="1"/>
              <a:t>transdisciplinary</a:t>
            </a:r>
            <a:r>
              <a:rPr lang="en-US" sz="2400" dirty="0"/>
              <a:t> learning (pg. </a:t>
            </a:r>
            <a:r>
              <a:rPr lang="en-US" sz="2400" dirty="0" smtClean="0"/>
              <a:t>16).</a:t>
            </a:r>
            <a:endParaRPr lang="en-US" sz="2400" dirty="0"/>
          </a:p>
          <a:p>
            <a:endParaRPr lang="en-US" sz="2400" dirty="0">
              <a:latin typeface="Comic Sans MS"/>
              <a:cs typeface="Comic Sans MS"/>
            </a:endParaRPr>
          </a:p>
        </p:txBody>
      </p:sp>
    </p:spTree>
    <p:extLst>
      <p:ext uri="{BB962C8B-B14F-4D97-AF65-F5344CB8AC3E}">
        <p14:creationId xmlns:p14="http://schemas.microsoft.com/office/powerpoint/2010/main" val="3504484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omic Sans MS"/>
                <a:cs typeface="Comic Sans MS"/>
              </a:rPr>
              <a:t>Message from Michael Clifton</a:t>
            </a:r>
            <a:endParaRPr lang="en-US" sz="3200" dirty="0">
              <a:latin typeface="Comic Sans MS"/>
              <a:cs typeface="Comic Sans MS"/>
            </a:endParaRPr>
          </a:p>
        </p:txBody>
      </p:sp>
      <p:sp>
        <p:nvSpPr>
          <p:cNvPr id="3" name="Content Placeholder 2"/>
          <p:cNvSpPr>
            <a:spLocks noGrp="1"/>
          </p:cNvSpPr>
          <p:nvPr>
            <p:ph idx="1"/>
          </p:nvPr>
        </p:nvSpPr>
        <p:spPr/>
        <p:txBody>
          <a:bodyPr>
            <a:normAutofit fontScale="85000" lnSpcReduction="20000"/>
          </a:bodyPr>
          <a:lstStyle/>
          <a:p>
            <a:r>
              <a:rPr lang="en-US" sz="2400" dirty="0"/>
              <a:t>I</a:t>
            </a:r>
            <a:r>
              <a:rPr lang="en-US" sz="2400" dirty="0" smtClean="0"/>
              <a:t>t is the school’s responsibility to ensure that its implementation of the PYP is indeed </a:t>
            </a:r>
            <a:r>
              <a:rPr lang="en-US" sz="2400" dirty="0" err="1" smtClean="0"/>
              <a:t>transdisciplinary</a:t>
            </a:r>
            <a:r>
              <a:rPr lang="en-US" sz="2400" dirty="0" smtClean="0"/>
              <a:t> in nature and adheres to IB </a:t>
            </a:r>
            <a:r>
              <a:rPr lang="en-US" sz="2400" dirty="0" err="1" smtClean="0"/>
              <a:t>programme</a:t>
            </a:r>
            <a:r>
              <a:rPr lang="en-US" sz="2400" dirty="0" smtClean="0"/>
              <a:t> standards and practices.</a:t>
            </a:r>
          </a:p>
          <a:p>
            <a:pPr marL="0" indent="0">
              <a:buNone/>
            </a:pPr>
            <a:r>
              <a:rPr lang="en-US" sz="2400" dirty="0" smtClean="0"/>
              <a:t>Questions to consider:</a:t>
            </a:r>
          </a:p>
          <a:p>
            <a:pPr>
              <a:buFont typeface="Wingdings" charset="2"/>
              <a:buChar char="v"/>
            </a:pPr>
            <a:r>
              <a:rPr lang="en-US" sz="2400" dirty="0" smtClean="0"/>
              <a:t>Is grouping by ability an effective way and the best way to meet the students’ learning needs? If yes, how has this been proven?</a:t>
            </a:r>
          </a:p>
          <a:p>
            <a:pPr>
              <a:buFont typeface="Wingdings" charset="2"/>
              <a:buChar char="v"/>
            </a:pPr>
            <a:r>
              <a:rPr lang="en-US" sz="2400" dirty="0" smtClean="0"/>
              <a:t>Is the criteria used to group these students based on subjective perceptions and narrow views of intelligence (One or two tests)?</a:t>
            </a:r>
          </a:p>
          <a:p>
            <a:pPr>
              <a:buFont typeface="Wingdings" charset="2"/>
              <a:buChar char="v"/>
            </a:pPr>
            <a:r>
              <a:rPr lang="en-US" sz="2400" dirty="0" smtClean="0"/>
              <a:t>Are educators lowering their expectations of students because of their ability group placement? </a:t>
            </a:r>
          </a:p>
          <a:p>
            <a:pPr>
              <a:buFont typeface="Wingdings" charset="2"/>
              <a:buChar char="v"/>
            </a:pPr>
            <a:r>
              <a:rPr lang="en-US" sz="2400" dirty="0" smtClean="0"/>
              <a:t>If this is an issue this, why wasn’t it an issue last year?</a:t>
            </a:r>
          </a:p>
          <a:p>
            <a:pPr>
              <a:buFont typeface="Wingdings" charset="2"/>
              <a:buChar char="v"/>
            </a:pPr>
            <a:r>
              <a:rPr lang="en-US" sz="2400" dirty="0" smtClean="0"/>
              <a:t>Can the non-mandated accelerated math program be implemented in the home classroom with differentiated instruction?</a:t>
            </a:r>
          </a:p>
          <a:p>
            <a:pPr>
              <a:buFont typeface="Wingdings" charset="2"/>
              <a:buChar char="v"/>
            </a:pPr>
            <a:r>
              <a:rPr lang="en-US" sz="2400" dirty="0" smtClean="0"/>
              <a:t>Is the school ensuring that all students are involved in a </a:t>
            </a:r>
            <a:r>
              <a:rPr lang="en-US" sz="2400" dirty="0" err="1" smtClean="0"/>
              <a:t>transdisciplinary</a:t>
            </a:r>
            <a:r>
              <a:rPr lang="en-US" sz="2400" dirty="0" smtClean="0"/>
              <a:t> approach to their learning approach to their learning</a:t>
            </a:r>
            <a:endParaRPr lang="en-US" sz="2400" dirty="0"/>
          </a:p>
        </p:txBody>
      </p:sp>
    </p:spTree>
    <p:extLst>
      <p:ext uri="{BB962C8B-B14F-4D97-AF65-F5344CB8AC3E}">
        <p14:creationId xmlns:p14="http://schemas.microsoft.com/office/powerpoint/2010/main" val="3692197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latin typeface="Comic Sans MS"/>
                <a:cs typeface="Comic Sans MS"/>
              </a:rPr>
              <a:t>The Power of </a:t>
            </a:r>
            <a:r>
              <a:rPr lang="en-US" dirty="0" err="1" smtClean="0">
                <a:latin typeface="Comic Sans MS"/>
                <a:cs typeface="Comic Sans MS"/>
              </a:rPr>
              <a:t>Ummmm</a:t>
            </a:r>
            <a:r>
              <a:rPr lang="en-US" dirty="0" smtClean="0">
                <a:latin typeface="Comic Sans MS"/>
                <a:cs typeface="Comic Sans MS"/>
              </a:rPr>
              <a:t/>
            </a:r>
            <a:br>
              <a:rPr lang="en-US" dirty="0" smtClean="0">
                <a:latin typeface="Comic Sans MS"/>
                <a:cs typeface="Comic Sans MS"/>
              </a:rPr>
            </a:br>
            <a:r>
              <a:rPr lang="en-US" dirty="0" smtClean="0">
                <a:latin typeface="Comic Sans MS"/>
                <a:cs typeface="Comic Sans MS"/>
              </a:rPr>
              <a:t>By Kath Murdoch</a:t>
            </a:r>
            <a:endParaRPr lang="en-US" dirty="0">
              <a:latin typeface="Comic Sans MS"/>
              <a:cs typeface="Comic Sans MS"/>
            </a:endParaRPr>
          </a:p>
        </p:txBody>
      </p:sp>
      <p:sp>
        <p:nvSpPr>
          <p:cNvPr id="5" name="Content Placeholder 4"/>
          <p:cNvSpPr>
            <a:spLocks noGrp="1"/>
          </p:cNvSpPr>
          <p:nvPr>
            <p:ph idx="1"/>
          </p:nvPr>
        </p:nvSpPr>
        <p:spPr/>
        <p:txBody>
          <a:bodyPr>
            <a:normAutofit/>
          </a:bodyPr>
          <a:lstStyle/>
          <a:p>
            <a:pPr marL="0" indent="0">
              <a:buNone/>
            </a:pPr>
            <a:endParaRPr lang="en-US" sz="4000" dirty="0" smtClean="0">
              <a:latin typeface="Comic Sans MS"/>
              <a:cs typeface="Comic Sans MS"/>
            </a:endParaRPr>
          </a:p>
          <a:p>
            <a:pPr marL="0" indent="0">
              <a:buNone/>
            </a:pPr>
            <a:endParaRPr lang="en-US" sz="4000" dirty="0">
              <a:latin typeface="Comic Sans MS"/>
              <a:cs typeface="Comic Sans MS"/>
            </a:endParaRPr>
          </a:p>
          <a:p>
            <a:pPr marL="0" indent="0">
              <a:buNone/>
            </a:pPr>
            <a:r>
              <a:rPr lang="en-US" sz="4000" dirty="0" smtClean="0">
                <a:latin typeface="Comic Sans MS"/>
                <a:cs typeface="Comic Sans MS"/>
                <a:hlinkClick r:id="rId2"/>
              </a:rPr>
              <a:t>https</a:t>
            </a:r>
            <a:r>
              <a:rPr lang="en-US" sz="4000" dirty="0">
                <a:latin typeface="Comic Sans MS"/>
                <a:cs typeface="Comic Sans MS"/>
                <a:hlinkClick r:id="rId2"/>
              </a:rPr>
              <a:t>://</a:t>
            </a:r>
            <a:r>
              <a:rPr lang="en-US" sz="4000" dirty="0" err="1">
                <a:latin typeface="Comic Sans MS"/>
                <a:cs typeface="Comic Sans MS"/>
                <a:hlinkClick r:id="rId2"/>
              </a:rPr>
              <a:t>www.youtube.com</a:t>
            </a:r>
            <a:r>
              <a:rPr lang="en-US" sz="4000" dirty="0">
                <a:latin typeface="Comic Sans MS"/>
                <a:cs typeface="Comic Sans MS"/>
                <a:hlinkClick r:id="rId2"/>
              </a:rPr>
              <a:t>/</a:t>
            </a:r>
            <a:r>
              <a:rPr lang="en-US" sz="4000" dirty="0" err="1">
                <a:latin typeface="Comic Sans MS"/>
                <a:cs typeface="Comic Sans MS"/>
                <a:hlinkClick r:id="rId2"/>
              </a:rPr>
              <a:t>watch?v</a:t>
            </a:r>
            <a:r>
              <a:rPr lang="en-US" sz="4000" dirty="0">
                <a:latin typeface="Comic Sans MS"/>
                <a:cs typeface="Comic Sans MS"/>
                <a:hlinkClick r:id="rId2"/>
              </a:rPr>
              <a:t>=LFt15Ig64Ygh</a:t>
            </a:r>
            <a:endParaRPr lang="en-US" sz="4000" dirty="0">
              <a:latin typeface="Comic Sans MS"/>
              <a:cs typeface="Comic Sans MS"/>
            </a:endParaRPr>
          </a:p>
        </p:txBody>
      </p:sp>
    </p:spTree>
    <p:extLst>
      <p:ext uri="{BB962C8B-B14F-4D97-AF65-F5344CB8AC3E}">
        <p14:creationId xmlns:p14="http://schemas.microsoft.com/office/powerpoint/2010/main" val="25698177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Inquiry Classroom</a:t>
            </a:r>
            <a:endParaRPr lang="en-US" dirty="0"/>
          </a:p>
        </p:txBody>
      </p:sp>
      <p:sp>
        <p:nvSpPr>
          <p:cNvPr id="5" name="Content Placeholder 4"/>
          <p:cNvSpPr>
            <a:spLocks noGrp="1"/>
          </p:cNvSpPr>
          <p:nvPr>
            <p:ph idx="1"/>
          </p:nvPr>
        </p:nvSpPr>
        <p:spPr/>
        <p:txBody>
          <a:bodyPr/>
          <a:lstStyle/>
          <a:p>
            <a:r>
              <a:rPr lang="en-US" dirty="0">
                <a:hlinkClick r:id="rId2"/>
              </a:rPr>
              <a:t>What is an inquiry classroom? mp4</a:t>
            </a:r>
            <a:endParaRPr lang="en-US" dirty="0"/>
          </a:p>
        </p:txBody>
      </p:sp>
    </p:spTree>
    <p:extLst>
      <p:ext uri="{BB962C8B-B14F-4D97-AF65-F5344CB8AC3E}">
        <p14:creationId xmlns:p14="http://schemas.microsoft.com/office/powerpoint/2010/main" val="10356180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Comic Sans MS"/>
                <a:cs typeface="Comic Sans MS"/>
              </a:rPr>
              <a:t>The PYP in Practice</a:t>
            </a:r>
            <a:endParaRPr lang="en-US" sz="4000" dirty="0">
              <a:latin typeface="Comic Sans MS"/>
              <a:cs typeface="Comic Sans MS"/>
            </a:endParaRPr>
          </a:p>
        </p:txBody>
      </p:sp>
      <p:sp>
        <p:nvSpPr>
          <p:cNvPr id="3" name="Content Placeholder 2"/>
          <p:cNvSpPr>
            <a:spLocks noGrp="1"/>
          </p:cNvSpPr>
          <p:nvPr>
            <p:ph idx="1"/>
          </p:nvPr>
        </p:nvSpPr>
        <p:spPr/>
        <p:txBody>
          <a:bodyPr/>
          <a:lstStyle/>
          <a:p>
            <a:pPr marL="0" indent="0" algn="ctr">
              <a:buNone/>
            </a:pPr>
            <a:r>
              <a:rPr lang="en-US" dirty="0" smtClean="0">
                <a:hlinkClick r:id="rId2"/>
              </a:rPr>
              <a:t>The PYP in Practice Video</a:t>
            </a:r>
            <a:endParaRPr lang="en-US" dirty="0" smtClean="0"/>
          </a:p>
          <a:p>
            <a:pPr marL="0" indent="0" algn="ctr">
              <a:buNone/>
            </a:pPr>
            <a:endParaRPr lang="en-US" dirty="0"/>
          </a:p>
          <a:p>
            <a:pPr marL="0" indent="0" algn="ctr">
              <a:buNone/>
            </a:pPr>
            <a:endParaRPr lang="en-US" dirty="0"/>
          </a:p>
        </p:txBody>
      </p:sp>
      <p:pic>
        <p:nvPicPr>
          <p:cNvPr id="4" name="Picture 3"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5483" y="2535601"/>
            <a:ext cx="5393034" cy="3010065"/>
          </a:xfrm>
          <a:prstGeom prst="rect">
            <a:avLst/>
          </a:prstGeom>
        </p:spPr>
      </p:pic>
    </p:spTree>
    <p:extLst>
      <p:ext uri="{BB962C8B-B14F-4D97-AF65-F5344CB8AC3E}">
        <p14:creationId xmlns:p14="http://schemas.microsoft.com/office/powerpoint/2010/main" val="3735123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bPqYf5VAAADC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195" y="0"/>
            <a:ext cx="9391335" cy="6858000"/>
          </a:xfrm>
          <a:prstGeom prst="rect">
            <a:avLst/>
          </a:prstGeom>
        </p:spPr>
      </p:pic>
    </p:spTree>
    <p:extLst>
      <p:ext uri="{BB962C8B-B14F-4D97-AF65-F5344CB8AC3E}">
        <p14:creationId xmlns:p14="http://schemas.microsoft.com/office/powerpoint/2010/main" val="36976842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nquiry-cycle-journey-1-72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0218392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9859db2a18941676ed47a4f5a74ebe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519837" cy="6858000"/>
          </a:xfrm>
          <a:prstGeom prst="rect">
            <a:avLst/>
          </a:prstGeom>
        </p:spPr>
      </p:pic>
    </p:spTree>
    <p:extLst>
      <p:ext uri="{BB962C8B-B14F-4D97-AF65-F5344CB8AC3E}">
        <p14:creationId xmlns:p14="http://schemas.microsoft.com/office/powerpoint/2010/main" val="69831225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oto-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213288331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IB PYP Resources to support Student Needs </a:t>
            </a:r>
            <a:endParaRPr lang="en-US" dirty="0"/>
          </a:p>
        </p:txBody>
      </p:sp>
      <p:sp>
        <p:nvSpPr>
          <p:cNvPr id="3" name="Content Placeholder 2"/>
          <p:cNvSpPr>
            <a:spLocks noGrp="1"/>
          </p:cNvSpPr>
          <p:nvPr>
            <p:ph idx="1"/>
          </p:nvPr>
        </p:nvSpPr>
        <p:spPr/>
        <p:txBody>
          <a:bodyPr/>
          <a:lstStyle/>
          <a:p>
            <a:r>
              <a:rPr lang="en-US" i="1" dirty="0" smtClean="0"/>
              <a:t>What is an IB Education? (2012)</a:t>
            </a:r>
          </a:p>
          <a:p>
            <a:r>
              <a:rPr lang="en-US" i="1" dirty="0" smtClean="0"/>
              <a:t>Language and learning in IB </a:t>
            </a:r>
            <a:r>
              <a:rPr lang="en-US" i="1" dirty="0" err="1" smtClean="0"/>
              <a:t>Programmes</a:t>
            </a:r>
            <a:r>
              <a:rPr lang="en-US" i="1" dirty="0" smtClean="0"/>
              <a:t> (2011)</a:t>
            </a:r>
          </a:p>
          <a:p>
            <a:r>
              <a:rPr lang="en-US" i="1" dirty="0" smtClean="0"/>
              <a:t>Learning diversity and the IB </a:t>
            </a:r>
            <a:r>
              <a:rPr lang="en-US" i="1" dirty="0" err="1" smtClean="0"/>
              <a:t>programmes</a:t>
            </a:r>
            <a:r>
              <a:rPr lang="en-US" i="1" dirty="0" smtClean="0"/>
              <a:t>: Special Educational needs within the International Baccalaureate </a:t>
            </a:r>
            <a:r>
              <a:rPr lang="en-US" i="1" dirty="0" err="1" smtClean="0"/>
              <a:t>programmes</a:t>
            </a:r>
            <a:r>
              <a:rPr lang="en-US" i="1" dirty="0" smtClean="0"/>
              <a:t> (2010)</a:t>
            </a:r>
          </a:p>
          <a:p>
            <a:r>
              <a:rPr lang="en-US" i="1" dirty="0" smtClean="0"/>
              <a:t>Programming standards and practices (2010)</a:t>
            </a:r>
            <a:endParaRPr lang="en-US" i="1" dirty="0"/>
          </a:p>
        </p:txBody>
      </p:sp>
    </p:spTree>
    <p:extLst>
      <p:ext uri="{BB962C8B-B14F-4D97-AF65-F5344CB8AC3E}">
        <p14:creationId xmlns:p14="http://schemas.microsoft.com/office/powerpoint/2010/main" val="7183383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a:cs typeface="Comic Sans MS"/>
              </a:rPr>
              <a:t>Session Objectives</a:t>
            </a:r>
            <a:endParaRPr lang="en-US" dirty="0">
              <a:latin typeface="Comic Sans MS"/>
              <a:cs typeface="Comic Sans MS"/>
            </a:endParaRPr>
          </a:p>
        </p:txBody>
      </p:sp>
      <p:sp>
        <p:nvSpPr>
          <p:cNvPr id="3" name="Content Placeholder 2"/>
          <p:cNvSpPr>
            <a:spLocks noGrp="1"/>
          </p:cNvSpPr>
          <p:nvPr>
            <p:ph idx="1"/>
          </p:nvPr>
        </p:nvSpPr>
        <p:spPr/>
        <p:txBody>
          <a:bodyPr>
            <a:normAutofit lnSpcReduction="10000"/>
          </a:bodyPr>
          <a:lstStyle/>
          <a:p>
            <a:r>
              <a:rPr lang="en-US" sz="2800" dirty="0"/>
              <a:t>1. Share and validate challenges and benefits of meeting the needs of exceptional students within the International Baccalaureate </a:t>
            </a:r>
            <a:r>
              <a:rPr lang="en-US" sz="2800" dirty="0" err="1"/>
              <a:t>Transdisciplinary</a:t>
            </a:r>
            <a:r>
              <a:rPr lang="en-US" sz="2800" dirty="0"/>
              <a:t> framework</a:t>
            </a:r>
          </a:p>
          <a:p>
            <a:r>
              <a:rPr lang="en-US" sz="2800" dirty="0"/>
              <a:t>2. Explore program ideas to address needs of gifted students in alignment with state/provincial requirements and the International Baccalaureate Standards and Practices </a:t>
            </a:r>
          </a:p>
          <a:p>
            <a:r>
              <a:rPr lang="en-US" sz="2800" dirty="0"/>
              <a:t>3. Explore Inquiry learning experiences to affirm student identify, build student self esteem, value prior knowledge and scaffold and extend learning</a:t>
            </a:r>
          </a:p>
          <a:p>
            <a:pPr>
              <a:buFont typeface="Wingdings" charset="2"/>
              <a:buChar char="Ø"/>
            </a:pPr>
            <a:endParaRPr lang="en-US" sz="2800" dirty="0">
              <a:latin typeface="Comic Sans MS"/>
              <a:cs typeface="Comic Sans MS"/>
            </a:endParaRPr>
          </a:p>
        </p:txBody>
      </p:sp>
    </p:spTree>
    <p:extLst>
      <p:ext uri="{BB962C8B-B14F-4D97-AF65-F5344CB8AC3E}">
        <p14:creationId xmlns:p14="http://schemas.microsoft.com/office/powerpoint/2010/main" val="4950012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Possible ideas for serving</a:t>
            </a:r>
            <a:br>
              <a:rPr lang="en-US" dirty="0" smtClean="0"/>
            </a:br>
            <a:r>
              <a:rPr lang="en-US" dirty="0" smtClean="0"/>
              <a:t>Gifted Needs in Compliance with IB</a:t>
            </a:r>
            <a:endParaRPr lang="en-US" dirty="0"/>
          </a:p>
        </p:txBody>
      </p:sp>
      <p:sp>
        <p:nvSpPr>
          <p:cNvPr id="3" name="Content Placeholder 2"/>
          <p:cNvSpPr>
            <a:spLocks noGrp="1"/>
          </p:cNvSpPr>
          <p:nvPr>
            <p:ph idx="1"/>
          </p:nvPr>
        </p:nvSpPr>
        <p:spPr/>
        <p:txBody>
          <a:bodyPr>
            <a:normAutofit fontScale="55000" lnSpcReduction="20000"/>
          </a:bodyPr>
          <a:lstStyle/>
          <a:p>
            <a:r>
              <a:rPr lang="en-US" dirty="0"/>
              <a:t>P</a:t>
            </a:r>
            <a:r>
              <a:rPr lang="en-US" dirty="0" smtClean="0"/>
              <a:t>ush </a:t>
            </a:r>
            <a:r>
              <a:rPr lang="en-US" dirty="0"/>
              <a:t>in intervention model and a 30 minute/day “no new instruction” intervention period for each grade level: 2-4.  During that period, students can be pulled for any intervention (this may include GT, ESL, Special </a:t>
            </a:r>
            <a:r>
              <a:rPr lang="en-US" dirty="0" smtClean="0"/>
              <a:t>Ed, etc.…</a:t>
            </a:r>
            <a:r>
              <a:rPr lang="en-US" dirty="0"/>
              <a:t>)</a:t>
            </a:r>
          </a:p>
          <a:p>
            <a:r>
              <a:rPr lang="en-US" dirty="0"/>
              <a:t>GT intervention specialists plan and co-teach or partner teach with classroom teachers and work with GT and higher achieving students along with identified students.  To accomplish this, there is some clustering of students in certain classrooms so that the GT teacher can work with identified  in that space.</a:t>
            </a:r>
          </a:p>
          <a:p>
            <a:pPr marL="0" indent="0">
              <a:buNone/>
            </a:pPr>
            <a:r>
              <a:rPr lang="en-US" dirty="0"/>
              <a:t> </a:t>
            </a:r>
          </a:p>
          <a:p>
            <a:r>
              <a:rPr lang="en-US" dirty="0" smtClean="0"/>
              <a:t> </a:t>
            </a:r>
            <a:r>
              <a:rPr lang="en-US" dirty="0"/>
              <a:t>P</a:t>
            </a:r>
            <a:r>
              <a:rPr lang="en-US" dirty="0" smtClean="0"/>
              <a:t>ush </a:t>
            </a:r>
            <a:r>
              <a:rPr lang="en-US" dirty="0"/>
              <a:t>in/co-teach and minimal pull out method successfully for many years.  </a:t>
            </a:r>
            <a:r>
              <a:rPr lang="en-US" b="1" dirty="0"/>
              <a:t>The goal</a:t>
            </a:r>
            <a:r>
              <a:rPr lang="en-US" dirty="0"/>
              <a:t> is to have all interventions happen MAINLY in the classroom (ESL, Special Ed., GT)</a:t>
            </a:r>
          </a:p>
          <a:p>
            <a:pPr marL="0" indent="0">
              <a:buNone/>
            </a:pPr>
            <a:r>
              <a:rPr lang="en-US" dirty="0"/>
              <a:t> </a:t>
            </a:r>
          </a:p>
          <a:p>
            <a:r>
              <a:rPr lang="en-US" dirty="0" smtClean="0"/>
              <a:t>Upside is </a:t>
            </a:r>
            <a:r>
              <a:rPr lang="en-US" dirty="0"/>
              <a:t>increased rigor for students who are ready for it because the GT teacher works with more than just identified students since she’s not pulling her students for 300 </a:t>
            </a:r>
            <a:r>
              <a:rPr lang="en-US" dirty="0" err="1"/>
              <a:t>mins</a:t>
            </a:r>
            <a:r>
              <a:rPr lang="en-US" dirty="0"/>
              <a:t>/week.  They still get their required minutes, but most of it is in the regular classroom setting. </a:t>
            </a:r>
          </a:p>
        </p:txBody>
      </p:sp>
    </p:spTree>
    <p:extLst>
      <p:ext uri="{BB962C8B-B14F-4D97-AF65-F5344CB8AC3E}">
        <p14:creationId xmlns:p14="http://schemas.microsoft.com/office/powerpoint/2010/main" val="3073159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Growth Mindset Feedback </a:t>
            </a:r>
            <a:endParaRPr lang="en-US" dirty="0"/>
          </a:p>
          <a:p>
            <a:r>
              <a:rPr lang="en-US" b="1" i="1" dirty="0" smtClean="0"/>
              <a:t>Use </a:t>
            </a:r>
            <a:r>
              <a:rPr lang="en-US" b="1" i="1" dirty="0"/>
              <a:t>these language frames when interacting with your students in the following situations. </a:t>
            </a:r>
            <a:endParaRPr lang="en-US" dirty="0"/>
          </a:p>
          <a:p>
            <a:r>
              <a:rPr lang="en-US" b="1" dirty="0"/>
              <a:t>When they struggle despite </a:t>
            </a:r>
            <a:r>
              <a:rPr lang="en-US" b="1"/>
              <a:t>strong </a:t>
            </a:r>
            <a:r>
              <a:rPr lang="en-US" b="1" smtClean="0"/>
              <a:t>effort:</a:t>
            </a:r>
          </a:p>
          <a:p>
            <a:pPr marL="0" indent="0">
              <a:buNone/>
            </a:pPr>
            <a:r>
              <a:rPr lang="en-US" b="1" smtClean="0"/>
              <a:t> </a:t>
            </a:r>
            <a:endParaRPr lang="en-US" dirty="0"/>
          </a:p>
          <a:p>
            <a:r>
              <a:rPr lang="en-US" dirty="0"/>
              <a:t> OK, so you didn’t do as well as you wanted to. Let’s look at this as an opportunity to learn. </a:t>
            </a:r>
          </a:p>
          <a:p>
            <a:r>
              <a:rPr lang="en-US" dirty="0"/>
              <a:t> What did you do to prepare for this? Is there anything you could do to prepare differently next time? </a:t>
            </a:r>
          </a:p>
          <a:p>
            <a:r>
              <a:rPr lang="en-US" dirty="0"/>
              <a:t> You are not there/here </a:t>
            </a:r>
            <a:r>
              <a:rPr lang="en-US" b="1" i="1" dirty="0"/>
              <a:t>yet</a:t>
            </a:r>
            <a:r>
              <a:rPr lang="en-US" dirty="0"/>
              <a:t>. </a:t>
            </a:r>
          </a:p>
          <a:p>
            <a:r>
              <a:rPr lang="en-US" dirty="0"/>
              <a:t> When you think you can’t do it, remind yourself that you can’t do it </a:t>
            </a:r>
            <a:r>
              <a:rPr lang="en-US" b="1" i="1" dirty="0"/>
              <a:t>yet</a:t>
            </a:r>
            <a:r>
              <a:rPr lang="en-US" b="1" dirty="0"/>
              <a:t>. </a:t>
            </a:r>
            <a:endParaRPr lang="en-US" dirty="0"/>
          </a:p>
          <a:p>
            <a:r>
              <a:rPr lang="en-US" dirty="0"/>
              <a:t> I expect you to make some mistakes. It is the kinds of mistakes that you make </a:t>
            </a:r>
          </a:p>
          <a:p>
            <a:r>
              <a:rPr lang="en-US" dirty="0"/>
              <a:t>along the way that tell me how to support you. </a:t>
            </a:r>
          </a:p>
          <a:p>
            <a:r>
              <a:rPr lang="en-US" dirty="0"/>
              <a:t> Mistakes are welcome here! </a:t>
            </a:r>
          </a:p>
          <a:p>
            <a:r>
              <a:rPr lang="en-US" dirty="0"/>
              <a:t> You might be struggling, but you are making progress. I can see your growth (in </a:t>
            </a:r>
          </a:p>
          <a:p>
            <a:r>
              <a:rPr lang="en-US" dirty="0"/>
              <a:t>these places). </a:t>
            </a:r>
          </a:p>
          <a:p>
            <a:r>
              <a:rPr lang="en-US" dirty="0"/>
              <a:t> Look at how much progress you made on this. Do you remember how much more </a:t>
            </a:r>
          </a:p>
          <a:p>
            <a:r>
              <a:rPr lang="en-US" dirty="0"/>
              <a:t>challenging this was (yesterday/last week/last year)? </a:t>
            </a:r>
          </a:p>
          <a:p>
            <a:r>
              <a:rPr lang="en-US" dirty="0"/>
              <a:t> Of course it’s tough –school is here to makes our brains stronger! </a:t>
            </a:r>
          </a:p>
          <a:p>
            <a:r>
              <a:rPr lang="en-US" dirty="0"/>
              <a:t> If it were easy you wouldn’t be learning anything! </a:t>
            </a:r>
          </a:p>
          <a:p>
            <a:r>
              <a:rPr lang="en-US" dirty="0"/>
              <a:t> You can do it – it’s tough, but you can; let’s break it down into steps. </a:t>
            </a:r>
          </a:p>
          <a:p>
            <a:r>
              <a:rPr lang="en-US" dirty="0"/>
              <a:t> Let’s stop here and return tomorrow with a fresher brain. </a:t>
            </a:r>
          </a:p>
          <a:p>
            <a:r>
              <a:rPr lang="en-US" dirty="0"/>
              <a:t> I admire your persistence and I appreciate your hard work. It will pay off. </a:t>
            </a:r>
          </a:p>
          <a:p>
            <a:endParaRPr lang="en-US" dirty="0"/>
          </a:p>
        </p:txBody>
      </p:sp>
    </p:spTree>
    <p:extLst>
      <p:ext uri="{BB962C8B-B14F-4D97-AF65-F5344CB8AC3E}">
        <p14:creationId xmlns:p14="http://schemas.microsoft.com/office/powerpoint/2010/main" val="1620725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Comic Sans MS"/>
                <a:cs typeface="Comic Sans MS"/>
              </a:rPr>
              <a:t>Possible Challenges</a:t>
            </a:r>
            <a:endParaRPr lang="en-US" sz="4000" dirty="0">
              <a:latin typeface="Comic Sans MS"/>
              <a:cs typeface="Comic Sans MS"/>
            </a:endParaRPr>
          </a:p>
        </p:txBody>
      </p:sp>
      <p:sp>
        <p:nvSpPr>
          <p:cNvPr id="3" name="Content Placeholder 2"/>
          <p:cNvSpPr>
            <a:spLocks noGrp="1"/>
          </p:cNvSpPr>
          <p:nvPr>
            <p:ph idx="1"/>
          </p:nvPr>
        </p:nvSpPr>
        <p:spPr/>
        <p:txBody>
          <a:bodyPr>
            <a:normAutofit lnSpcReduction="10000"/>
          </a:bodyPr>
          <a:lstStyle/>
          <a:p>
            <a:pPr marL="0" indent="0" algn="ctr">
              <a:buNone/>
            </a:pPr>
            <a:r>
              <a:rPr lang="en-US" dirty="0" smtClean="0">
                <a:latin typeface="Comic Sans MS"/>
                <a:cs typeface="Comic Sans MS"/>
              </a:rPr>
              <a:t>Nature of ability and implications for learning</a:t>
            </a:r>
          </a:p>
          <a:p>
            <a:pPr marL="0" indent="0">
              <a:buNone/>
            </a:pPr>
            <a:r>
              <a:rPr lang="en-US" sz="2800" dirty="0" smtClean="0">
                <a:latin typeface="Comic Sans MS"/>
                <a:cs typeface="Comic Sans MS"/>
              </a:rPr>
              <a:t>Students may:</a:t>
            </a:r>
          </a:p>
          <a:p>
            <a:r>
              <a:rPr lang="en-US" sz="1800" dirty="0" smtClean="0">
                <a:latin typeface="Comic Sans MS"/>
                <a:cs typeface="Comic Sans MS"/>
              </a:rPr>
              <a:t>Reason well (good thinker)</a:t>
            </a:r>
          </a:p>
          <a:p>
            <a:r>
              <a:rPr lang="en-US" sz="1800" dirty="0" smtClean="0">
                <a:latin typeface="Comic Sans MS"/>
                <a:cs typeface="Comic Sans MS"/>
              </a:rPr>
              <a:t>Learn rapidly</a:t>
            </a:r>
          </a:p>
          <a:p>
            <a:r>
              <a:rPr lang="en-US" sz="1800" dirty="0" smtClean="0">
                <a:latin typeface="Comic Sans MS"/>
                <a:cs typeface="Comic Sans MS"/>
              </a:rPr>
              <a:t>Have extensive vocabulary</a:t>
            </a:r>
          </a:p>
          <a:p>
            <a:r>
              <a:rPr lang="en-US" sz="1800" dirty="0" smtClean="0">
                <a:latin typeface="Comic Sans MS"/>
                <a:cs typeface="Comic Sans MS"/>
              </a:rPr>
              <a:t>Have an excellent memory</a:t>
            </a:r>
          </a:p>
          <a:p>
            <a:r>
              <a:rPr lang="en-US" sz="1800" dirty="0" smtClean="0">
                <a:latin typeface="Comic Sans MS"/>
                <a:cs typeface="Comic Sans MS"/>
              </a:rPr>
              <a:t>Have a long attention span (if interested)</a:t>
            </a:r>
          </a:p>
          <a:p>
            <a:r>
              <a:rPr lang="en-US" sz="1800" dirty="0" smtClean="0">
                <a:latin typeface="Comic Sans MS"/>
                <a:cs typeface="Comic Sans MS"/>
              </a:rPr>
              <a:t>Be sensitive (feelings hurt easily)</a:t>
            </a:r>
          </a:p>
          <a:p>
            <a:r>
              <a:rPr lang="en-US" sz="1800" dirty="0" smtClean="0">
                <a:latin typeface="Comic Sans MS"/>
                <a:cs typeface="Comic Sans MS"/>
              </a:rPr>
              <a:t>Show compassion</a:t>
            </a:r>
          </a:p>
          <a:p>
            <a:r>
              <a:rPr lang="en-US" sz="1800" dirty="0" smtClean="0">
                <a:latin typeface="Comic Sans MS"/>
                <a:cs typeface="Comic Sans MS"/>
              </a:rPr>
              <a:t>Be perfectionists</a:t>
            </a:r>
          </a:p>
          <a:p>
            <a:r>
              <a:rPr lang="en-US" sz="1800" dirty="0" smtClean="0">
                <a:latin typeface="Comic Sans MS"/>
                <a:cs typeface="Comic Sans MS"/>
              </a:rPr>
              <a:t>Be intense</a:t>
            </a:r>
          </a:p>
          <a:p>
            <a:r>
              <a:rPr lang="en-US" sz="1800" dirty="0" smtClean="0">
                <a:latin typeface="Comic Sans MS"/>
                <a:cs typeface="Comic Sans MS"/>
              </a:rPr>
              <a:t>Be morally sensitive</a:t>
            </a:r>
          </a:p>
          <a:p>
            <a:endParaRPr lang="en-US" dirty="0" smtClean="0"/>
          </a:p>
          <a:p>
            <a:endParaRPr lang="en-US" dirty="0" smtClean="0"/>
          </a:p>
          <a:p>
            <a:endParaRPr lang="en-US" dirty="0"/>
          </a:p>
        </p:txBody>
      </p:sp>
    </p:spTree>
    <p:extLst>
      <p:ext uri="{BB962C8B-B14F-4D97-AF65-F5344CB8AC3E}">
        <p14:creationId xmlns:p14="http://schemas.microsoft.com/office/powerpoint/2010/main" val="304380416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Comic Sans MS"/>
                <a:cs typeface="Comic Sans MS"/>
              </a:rPr>
              <a:t>Challenges continued</a:t>
            </a:r>
            <a:endParaRPr lang="en-US" sz="4000" dirty="0">
              <a:latin typeface="Comic Sans MS"/>
              <a:cs typeface="Comic Sans MS"/>
            </a:endParaRPr>
          </a:p>
        </p:txBody>
      </p:sp>
      <p:sp>
        <p:nvSpPr>
          <p:cNvPr id="3" name="Content Placeholder 2"/>
          <p:cNvSpPr>
            <a:spLocks noGrp="1"/>
          </p:cNvSpPr>
          <p:nvPr>
            <p:ph idx="1"/>
          </p:nvPr>
        </p:nvSpPr>
        <p:spPr/>
        <p:txBody>
          <a:bodyPr>
            <a:normAutofit lnSpcReduction="10000"/>
          </a:bodyPr>
          <a:lstStyle/>
          <a:p>
            <a:r>
              <a:rPr lang="en-US" sz="2800" dirty="0" smtClean="0">
                <a:latin typeface="Comic Sans MS"/>
                <a:cs typeface="Comic Sans MS"/>
              </a:rPr>
              <a:t>Have strong curiosity</a:t>
            </a:r>
          </a:p>
          <a:p>
            <a:r>
              <a:rPr lang="en-US" sz="2800" dirty="0" smtClean="0">
                <a:latin typeface="Comic Sans MS"/>
                <a:cs typeface="Comic Sans MS"/>
              </a:rPr>
              <a:t>Ask lots of questions</a:t>
            </a:r>
          </a:p>
          <a:p>
            <a:r>
              <a:rPr lang="en-US" sz="2800" dirty="0" smtClean="0">
                <a:latin typeface="Comic Sans MS"/>
                <a:cs typeface="Comic Sans MS"/>
              </a:rPr>
              <a:t>Draw inferences</a:t>
            </a:r>
          </a:p>
          <a:p>
            <a:r>
              <a:rPr lang="en-US" sz="2800" dirty="0" smtClean="0">
                <a:latin typeface="Comic Sans MS"/>
                <a:cs typeface="Comic Sans MS"/>
              </a:rPr>
              <a:t>Invent things</a:t>
            </a:r>
          </a:p>
          <a:p>
            <a:r>
              <a:rPr lang="en-US" sz="2800" dirty="0" smtClean="0">
                <a:latin typeface="Comic Sans MS"/>
                <a:cs typeface="Comic Sans MS"/>
              </a:rPr>
              <a:t>Love challenges and complexity</a:t>
            </a:r>
          </a:p>
          <a:p>
            <a:r>
              <a:rPr lang="en-US" sz="2800" dirty="0" smtClean="0">
                <a:latin typeface="Comic Sans MS"/>
                <a:cs typeface="Comic Sans MS"/>
              </a:rPr>
              <a:t>Have a high degree of perseverance in their interests</a:t>
            </a:r>
          </a:p>
          <a:p>
            <a:r>
              <a:rPr lang="en-US" sz="2800" dirty="0" smtClean="0">
                <a:latin typeface="Comic Sans MS"/>
                <a:cs typeface="Comic Sans MS"/>
              </a:rPr>
              <a:t>Have a high degree of energy</a:t>
            </a:r>
          </a:p>
          <a:p>
            <a:r>
              <a:rPr lang="en-US" sz="2800" dirty="0" smtClean="0">
                <a:latin typeface="Comic Sans MS"/>
                <a:cs typeface="Comic Sans MS"/>
              </a:rPr>
              <a:t>Prefer older companions or adults</a:t>
            </a:r>
          </a:p>
          <a:p>
            <a:endParaRPr lang="en-US" sz="2800" dirty="0" smtClean="0">
              <a:latin typeface="Comic Sans MS"/>
              <a:cs typeface="Comic Sans MS"/>
            </a:endParaRPr>
          </a:p>
          <a:p>
            <a:endParaRPr lang="en-US" sz="2800" dirty="0">
              <a:latin typeface="Comic Sans MS"/>
              <a:cs typeface="Comic Sans MS"/>
            </a:endParaRPr>
          </a:p>
        </p:txBody>
      </p:sp>
    </p:spTree>
    <p:extLst>
      <p:ext uri="{BB962C8B-B14F-4D97-AF65-F5344CB8AC3E}">
        <p14:creationId xmlns:p14="http://schemas.microsoft.com/office/powerpoint/2010/main" val="43363327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Comic Sans MS"/>
                <a:cs typeface="Comic Sans MS"/>
              </a:rPr>
              <a:t>Teaching Strategies</a:t>
            </a:r>
            <a:endParaRPr lang="en-US" sz="4000" dirty="0">
              <a:latin typeface="Comic Sans MS"/>
              <a:cs typeface="Comic Sans MS"/>
            </a:endParaRPr>
          </a:p>
        </p:txBody>
      </p:sp>
      <p:sp>
        <p:nvSpPr>
          <p:cNvPr id="3" name="Content Placeholder 2"/>
          <p:cNvSpPr>
            <a:spLocks noGrp="1"/>
          </p:cNvSpPr>
          <p:nvPr>
            <p:ph idx="1"/>
          </p:nvPr>
        </p:nvSpPr>
        <p:spPr/>
        <p:txBody>
          <a:bodyPr>
            <a:normAutofit fontScale="92500" lnSpcReduction="10000"/>
          </a:bodyPr>
          <a:lstStyle/>
          <a:p>
            <a:r>
              <a:rPr lang="en-US" sz="2800" dirty="0" smtClean="0">
                <a:latin typeface="Comic Sans MS"/>
                <a:cs typeface="Comic Sans MS"/>
              </a:rPr>
              <a:t>Provide a safe, affirming environment to build confidence and self-esteem</a:t>
            </a:r>
          </a:p>
          <a:p>
            <a:r>
              <a:rPr lang="en-US" sz="2800" dirty="0" smtClean="0">
                <a:latin typeface="Comic Sans MS"/>
                <a:cs typeface="Comic Sans MS"/>
              </a:rPr>
              <a:t>Cooperative, knowledgeable, accessible schools that welcome parents into the learning partnership are best placed to support the students in overcoming challenges and to optimize learning experiences </a:t>
            </a:r>
          </a:p>
          <a:p>
            <a:r>
              <a:rPr lang="en-US" sz="2800" dirty="0" smtClean="0">
                <a:latin typeface="Comic Sans MS"/>
                <a:cs typeface="Comic Sans MS"/>
              </a:rPr>
              <a:t>Teach in line with the IB’s approaches to learning and IB’s four principles of good practice</a:t>
            </a:r>
          </a:p>
          <a:p>
            <a:r>
              <a:rPr lang="en-US" sz="2800" dirty="0" smtClean="0">
                <a:latin typeface="Comic Sans MS"/>
                <a:cs typeface="Comic Sans MS"/>
              </a:rPr>
              <a:t>Support learning in areas in which less satisfactory progress is being made</a:t>
            </a:r>
            <a:endParaRPr lang="en-US" sz="2800" dirty="0">
              <a:latin typeface="Comic Sans MS"/>
              <a:cs typeface="Comic Sans MS"/>
            </a:endParaRPr>
          </a:p>
        </p:txBody>
      </p:sp>
    </p:spTree>
    <p:extLst>
      <p:ext uri="{BB962C8B-B14F-4D97-AF65-F5344CB8AC3E}">
        <p14:creationId xmlns:p14="http://schemas.microsoft.com/office/powerpoint/2010/main" val="6989946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Comic Sans MS"/>
                <a:cs typeface="Comic Sans MS"/>
              </a:rPr>
              <a:t>Teaching strategies should:</a:t>
            </a:r>
            <a:endParaRPr lang="en-US" sz="4000" dirty="0">
              <a:latin typeface="Comic Sans MS"/>
              <a:cs typeface="Comic Sans MS"/>
            </a:endParaRPr>
          </a:p>
        </p:txBody>
      </p:sp>
      <p:sp>
        <p:nvSpPr>
          <p:cNvPr id="3" name="Content Placeholder 2"/>
          <p:cNvSpPr>
            <a:spLocks noGrp="1"/>
          </p:cNvSpPr>
          <p:nvPr>
            <p:ph idx="1"/>
          </p:nvPr>
        </p:nvSpPr>
        <p:spPr/>
        <p:txBody>
          <a:bodyPr>
            <a:normAutofit/>
          </a:bodyPr>
          <a:lstStyle/>
          <a:p>
            <a:r>
              <a:rPr lang="en-US" sz="2400" dirty="0" smtClean="0">
                <a:latin typeface="Comic Sans MS"/>
                <a:cs typeface="Comic Sans MS"/>
              </a:rPr>
              <a:t>Ensure learning extension in areas in which the student’s exceptional ability is demonstrated</a:t>
            </a:r>
          </a:p>
          <a:p>
            <a:r>
              <a:rPr lang="en-US" sz="2400" dirty="0" smtClean="0">
                <a:latin typeface="Comic Sans MS"/>
                <a:cs typeface="Comic Sans MS"/>
              </a:rPr>
              <a:t>Ensure students are challenged to go deeper, with the content taking into account pace, depth and complexity, as opposed to providing more of the same. </a:t>
            </a:r>
          </a:p>
          <a:p>
            <a:r>
              <a:rPr lang="en-US" sz="2400" dirty="0" smtClean="0">
                <a:latin typeface="Comic Sans MS"/>
                <a:cs typeface="Comic Sans MS"/>
              </a:rPr>
              <a:t>Create opportunities for students to undertake studies and or </a:t>
            </a:r>
            <a:r>
              <a:rPr lang="en-US" sz="2400" dirty="0" err="1" smtClean="0">
                <a:latin typeface="Comic Sans MS"/>
                <a:cs typeface="Comic Sans MS"/>
              </a:rPr>
              <a:t>programmes</a:t>
            </a:r>
            <a:r>
              <a:rPr lang="en-US" sz="2400" dirty="0" smtClean="0">
                <a:latin typeface="Comic Sans MS"/>
                <a:cs typeface="Comic Sans MS"/>
              </a:rPr>
              <a:t> at a higher level in areas of exceptional ability (via other organizations and universities). </a:t>
            </a:r>
          </a:p>
          <a:p>
            <a:r>
              <a:rPr lang="en-US" sz="2400" dirty="0" smtClean="0">
                <a:latin typeface="Comic Sans MS"/>
                <a:cs typeface="Comic Sans MS"/>
              </a:rPr>
              <a:t>Allow students to undertake studies in different and additional areas of interest</a:t>
            </a:r>
          </a:p>
          <a:p>
            <a:endParaRPr lang="en-US" sz="2800" dirty="0">
              <a:latin typeface="Comic Sans MS"/>
              <a:cs typeface="Comic Sans MS"/>
            </a:endParaRPr>
          </a:p>
        </p:txBody>
      </p:sp>
    </p:spTree>
    <p:extLst>
      <p:ext uri="{BB962C8B-B14F-4D97-AF65-F5344CB8AC3E}">
        <p14:creationId xmlns:p14="http://schemas.microsoft.com/office/powerpoint/2010/main" val="17918077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Gifted- IB Story</a:t>
            </a:r>
            <a:br>
              <a:rPr lang="en-US" dirty="0" smtClean="0"/>
            </a:br>
            <a:endParaRPr lang="en-US" dirty="0"/>
          </a:p>
        </p:txBody>
      </p:sp>
      <p:sp>
        <p:nvSpPr>
          <p:cNvPr id="3" name="Content Placeholder 2"/>
          <p:cNvSpPr>
            <a:spLocks noGrp="1"/>
          </p:cNvSpPr>
          <p:nvPr>
            <p:ph idx="1"/>
          </p:nvPr>
        </p:nvSpPr>
        <p:spPr/>
        <p:txBody>
          <a:bodyPr/>
          <a:lstStyle/>
          <a:p>
            <a:r>
              <a:rPr lang="en-US" dirty="0" smtClean="0"/>
              <a:t>Background with IB and Gifted</a:t>
            </a:r>
          </a:p>
          <a:p>
            <a:r>
              <a:rPr lang="en-US" dirty="0" smtClean="0"/>
              <a:t>History of changes with Gifted Program in alignment with the  IB PYP </a:t>
            </a:r>
          </a:p>
          <a:p>
            <a:r>
              <a:rPr lang="en-US" dirty="0" smtClean="0"/>
              <a:t>Research on Science through a </a:t>
            </a:r>
            <a:r>
              <a:rPr lang="en-US" dirty="0" err="1"/>
              <a:t>t</a:t>
            </a:r>
            <a:r>
              <a:rPr lang="en-US" dirty="0" err="1" smtClean="0"/>
              <a:t>ransdisciplinary</a:t>
            </a:r>
            <a:r>
              <a:rPr lang="en-US" dirty="0" smtClean="0"/>
              <a:t> Approach </a:t>
            </a:r>
          </a:p>
          <a:p>
            <a:r>
              <a:rPr lang="en-US" dirty="0" smtClean="0"/>
              <a:t>Current results after two years of change</a:t>
            </a:r>
            <a:endParaRPr lang="en-US" dirty="0"/>
          </a:p>
        </p:txBody>
      </p:sp>
    </p:spTree>
    <p:extLst>
      <p:ext uri="{BB962C8B-B14F-4D97-AF65-F5344CB8AC3E}">
        <p14:creationId xmlns:p14="http://schemas.microsoft.com/office/powerpoint/2010/main" val="14445956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omic Sans MS"/>
                <a:cs typeface="Comic Sans MS"/>
              </a:rPr>
              <a:t>Gifted Education and IB </a:t>
            </a:r>
            <a:endParaRPr lang="en-US" sz="3200" dirty="0">
              <a:latin typeface="Comic Sans MS"/>
              <a:cs typeface="Comic Sans MS"/>
            </a:endParaRPr>
          </a:p>
        </p:txBody>
      </p:sp>
      <p:sp>
        <p:nvSpPr>
          <p:cNvPr id="3" name="Content Placeholder 2"/>
          <p:cNvSpPr>
            <a:spLocks noGrp="1"/>
          </p:cNvSpPr>
          <p:nvPr>
            <p:ph idx="1"/>
          </p:nvPr>
        </p:nvSpPr>
        <p:spPr/>
        <p:txBody>
          <a:bodyPr>
            <a:normAutofit/>
          </a:bodyPr>
          <a:lstStyle/>
          <a:p>
            <a:r>
              <a:rPr lang="en-US" sz="2800" dirty="0" smtClean="0">
                <a:latin typeface="Comic Sans MS"/>
                <a:cs typeface="Comic Sans MS"/>
              </a:rPr>
              <a:t>Brainstorm with your teammates from your school and/or district your current understanding of IB and meeting the needs of gifted – record understanding on chart paper</a:t>
            </a:r>
          </a:p>
          <a:p>
            <a:r>
              <a:rPr lang="en-US" sz="2800" dirty="0" smtClean="0">
                <a:latin typeface="Comic Sans MS"/>
                <a:cs typeface="Comic Sans MS"/>
              </a:rPr>
              <a:t>Brainstorm with your teammates from your school and/or district your current understanding of meeting the needs of your gifted students in your district/school- record on chart paper </a:t>
            </a:r>
            <a:endParaRPr lang="en-US" sz="2800" dirty="0">
              <a:latin typeface="Comic Sans MS"/>
              <a:cs typeface="Comic Sans MS"/>
            </a:endParaRPr>
          </a:p>
        </p:txBody>
      </p:sp>
    </p:spTree>
    <p:extLst>
      <p:ext uri="{BB962C8B-B14F-4D97-AF65-F5344CB8AC3E}">
        <p14:creationId xmlns:p14="http://schemas.microsoft.com/office/powerpoint/2010/main" val="31467026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omic Sans MS"/>
                <a:cs typeface="Comic Sans MS"/>
              </a:rPr>
              <a:t>M</a:t>
            </a:r>
            <a:r>
              <a:rPr lang="en-US" sz="3200" dirty="0" smtClean="0">
                <a:latin typeface="Comic Sans MS"/>
                <a:cs typeface="Comic Sans MS"/>
              </a:rPr>
              <a:t>eeting the needs of gifted students through the IB PYP Framework </a:t>
            </a:r>
            <a:endParaRPr lang="en-US" sz="3200" dirty="0">
              <a:latin typeface="Comic Sans MS"/>
              <a:cs typeface="Comic Sans MS"/>
            </a:endParaRPr>
          </a:p>
        </p:txBody>
      </p:sp>
      <p:sp>
        <p:nvSpPr>
          <p:cNvPr id="3" name="Content Placeholder 2"/>
          <p:cNvSpPr>
            <a:spLocks noGrp="1"/>
          </p:cNvSpPr>
          <p:nvPr>
            <p:ph idx="1"/>
          </p:nvPr>
        </p:nvSpPr>
        <p:spPr/>
        <p:txBody>
          <a:bodyPr>
            <a:normAutofit fontScale="92500" lnSpcReduction="10000"/>
          </a:bodyPr>
          <a:lstStyle/>
          <a:p>
            <a:pPr>
              <a:buFont typeface="Wingdings" charset="2"/>
              <a:buChar char="Ø"/>
            </a:pPr>
            <a:r>
              <a:rPr lang="en-US" sz="2800" dirty="0" smtClean="0"/>
              <a:t>Share your Gifted Story Challenges with your table group. </a:t>
            </a:r>
          </a:p>
          <a:p>
            <a:pPr>
              <a:buFont typeface="Wingdings" charset="2"/>
              <a:buChar char="Ø"/>
            </a:pPr>
            <a:r>
              <a:rPr lang="en-US" sz="2800" dirty="0" smtClean="0"/>
              <a:t>Claim: “What claims, explanations, or interpretations might you already think you know about IB and meeting the needs of your Gifted Population? Put these on a chart paper</a:t>
            </a:r>
          </a:p>
          <a:p>
            <a:pPr>
              <a:buFont typeface="Wingdings" charset="2"/>
              <a:buChar char="Ø"/>
            </a:pPr>
            <a:r>
              <a:rPr lang="en-US" sz="2800" dirty="0" smtClean="0"/>
              <a:t>Support: What can we see, notice, know, or find that might give support to claims or refute the claims, etc.</a:t>
            </a:r>
          </a:p>
          <a:p>
            <a:pPr>
              <a:buFont typeface="Wingdings" charset="2"/>
              <a:buChar char="Ø"/>
            </a:pPr>
            <a:r>
              <a:rPr lang="en-US" sz="2800" dirty="0" smtClean="0"/>
              <a:t>Question: Is there evidence on the other side?</a:t>
            </a:r>
          </a:p>
          <a:p>
            <a:pPr>
              <a:buFont typeface="Wingdings" charset="2"/>
              <a:buChar char="Ø"/>
            </a:pPr>
            <a:r>
              <a:rPr lang="en-US" sz="2800" dirty="0" smtClean="0"/>
              <a:t>Share your thinking on chart paper with a claim/support/question section on chart paper </a:t>
            </a:r>
          </a:p>
          <a:p>
            <a:pPr>
              <a:buFont typeface="Wingdings" charset="2"/>
              <a:buChar char="Ø"/>
            </a:pPr>
            <a:endParaRPr lang="en-US" sz="2800" dirty="0" smtClean="0"/>
          </a:p>
          <a:p>
            <a:endParaRPr lang="en-US" sz="2800" dirty="0"/>
          </a:p>
        </p:txBody>
      </p:sp>
    </p:spTree>
    <p:extLst>
      <p:ext uri="{BB962C8B-B14F-4D97-AF65-F5344CB8AC3E}">
        <p14:creationId xmlns:p14="http://schemas.microsoft.com/office/powerpoint/2010/main" val="19035992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a:cs typeface="Comic Sans MS"/>
              </a:rPr>
              <a:t>Gifted and Talented or exceptionally able</a:t>
            </a:r>
            <a:endParaRPr lang="en-US" dirty="0">
              <a:latin typeface="Comic Sans MS"/>
              <a:cs typeface="Comic Sans MS"/>
            </a:endParaRPr>
          </a:p>
        </p:txBody>
      </p:sp>
      <p:sp>
        <p:nvSpPr>
          <p:cNvPr id="3" name="Content Placeholder 2"/>
          <p:cNvSpPr>
            <a:spLocks noGrp="1"/>
          </p:cNvSpPr>
          <p:nvPr>
            <p:ph idx="1"/>
          </p:nvPr>
        </p:nvSpPr>
        <p:spPr/>
        <p:txBody>
          <a:bodyPr/>
          <a:lstStyle/>
          <a:p>
            <a:pPr marL="0" indent="0" algn="ctr">
              <a:buNone/>
            </a:pPr>
            <a:r>
              <a:rPr lang="en-US" sz="4000" dirty="0" smtClean="0"/>
              <a:t>What do we mean by gifted?</a:t>
            </a:r>
          </a:p>
          <a:p>
            <a:r>
              <a:rPr lang="en-US" sz="4000" dirty="0" smtClean="0"/>
              <a:t>Globally gifted</a:t>
            </a:r>
          </a:p>
          <a:p>
            <a:r>
              <a:rPr lang="en-US" sz="4000" dirty="0" smtClean="0"/>
              <a:t>Gifted in specific areas</a:t>
            </a:r>
          </a:p>
          <a:p>
            <a:r>
              <a:rPr lang="en-US" sz="4000" dirty="0" smtClean="0"/>
              <a:t>Twice Exceptional </a:t>
            </a:r>
          </a:p>
          <a:p>
            <a:endParaRPr lang="en-US" dirty="0" smtClean="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5435769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Inclusion</a:t>
            </a:r>
            <a:endParaRPr lang="en-US" dirty="0"/>
          </a:p>
        </p:txBody>
      </p:sp>
      <p:sp>
        <p:nvSpPr>
          <p:cNvPr id="3" name="Content Placeholder 2"/>
          <p:cNvSpPr>
            <a:spLocks noGrp="1"/>
          </p:cNvSpPr>
          <p:nvPr>
            <p:ph idx="1"/>
          </p:nvPr>
        </p:nvSpPr>
        <p:spPr/>
        <p:txBody>
          <a:bodyPr>
            <a:normAutofit/>
          </a:bodyPr>
          <a:lstStyle/>
          <a:p>
            <a:pPr marL="0" indent="0" algn="ctr">
              <a:buNone/>
            </a:pPr>
            <a:r>
              <a:rPr lang="en-US" sz="3600" dirty="0" smtClean="0"/>
              <a:t>Inclusion is an ongoing process that aims to increase access and engagement in learning for all students by identifying and removing barriers</a:t>
            </a:r>
          </a:p>
          <a:p>
            <a:pPr marL="0" indent="0" algn="ctr">
              <a:buNone/>
            </a:pPr>
            <a:endParaRPr lang="en-US" sz="3600" dirty="0"/>
          </a:p>
          <a:p>
            <a:pPr marL="0" indent="0" algn="ctr">
              <a:buNone/>
            </a:pPr>
            <a:endParaRPr lang="en-US" sz="2000" dirty="0" smtClean="0"/>
          </a:p>
          <a:p>
            <a:pPr marL="0" indent="0" algn="ctr">
              <a:buNone/>
            </a:pPr>
            <a:endParaRPr lang="en-US" sz="2000" dirty="0"/>
          </a:p>
          <a:p>
            <a:pPr marL="0" indent="0" algn="ctr">
              <a:buNone/>
            </a:pPr>
            <a:r>
              <a:rPr lang="en-US" sz="2000" dirty="0" smtClean="0"/>
              <a:t>(Learning diversity and the IB </a:t>
            </a:r>
            <a:r>
              <a:rPr lang="en-US" sz="2000" dirty="0" err="1" smtClean="0"/>
              <a:t>Programmes</a:t>
            </a:r>
            <a:r>
              <a:rPr lang="en-US" sz="2000" dirty="0" smtClean="0"/>
              <a:t>: Special educational needs within the International Baccalaureate </a:t>
            </a:r>
            <a:r>
              <a:rPr lang="en-US" sz="2000" dirty="0" err="1" smtClean="0"/>
              <a:t>programmes</a:t>
            </a:r>
            <a:r>
              <a:rPr lang="en-US" sz="2000" dirty="0" smtClean="0"/>
              <a:t>, 2010- 2013)</a:t>
            </a:r>
            <a:endParaRPr lang="en-US" sz="2000" dirty="0"/>
          </a:p>
        </p:txBody>
      </p:sp>
    </p:spTree>
    <p:extLst>
      <p:ext uri="{BB962C8B-B14F-4D97-AF65-F5344CB8AC3E}">
        <p14:creationId xmlns:p14="http://schemas.microsoft.com/office/powerpoint/2010/main" val="16786325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a:cs typeface="Comic Sans MS"/>
              </a:rPr>
              <a:t>Meeting Student Learning Diversity</a:t>
            </a:r>
            <a:endParaRPr lang="en-US" dirty="0">
              <a:latin typeface="Comic Sans MS"/>
              <a:cs typeface="Comic Sans MS"/>
            </a:endParaRPr>
          </a:p>
        </p:txBody>
      </p:sp>
      <p:sp>
        <p:nvSpPr>
          <p:cNvPr id="3" name="Content Placeholder 2"/>
          <p:cNvSpPr>
            <a:spLocks noGrp="1"/>
          </p:cNvSpPr>
          <p:nvPr>
            <p:ph idx="1"/>
          </p:nvPr>
        </p:nvSpPr>
        <p:spPr/>
        <p:txBody>
          <a:bodyPr>
            <a:normAutofit/>
          </a:bodyPr>
          <a:lstStyle/>
          <a:p>
            <a:pPr marL="0" indent="0" algn="ctr">
              <a:buNone/>
            </a:pPr>
            <a:r>
              <a:rPr lang="en-US" sz="2800" dirty="0" smtClean="0"/>
              <a:t>All students in an IB World School will experience positive learning environments based upon the IB’s four principles of good practice: </a:t>
            </a:r>
          </a:p>
          <a:p>
            <a:pPr marL="0" indent="0">
              <a:buNone/>
            </a:pPr>
            <a:r>
              <a:rPr lang="en-US" sz="2800" dirty="0" smtClean="0"/>
              <a:t>                            Affirming identity</a:t>
            </a:r>
          </a:p>
          <a:p>
            <a:pPr marL="0" indent="0">
              <a:buNone/>
            </a:pPr>
            <a:r>
              <a:rPr lang="en-US" sz="2800" dirty="0" smtClean="0"/>
              <a:t>                            Building Self esteem</a:t>
            </a:r>
          </a:p>
          <a:p>
            <a:pPr marL="0" indent="0">
              <a:buNone/>
            </a:pPr>
            <a:r>
              <a:rPr lang="en-US" sz="2800" dirty="0"/>
              <a:t> </a:t>
            </a:r>
            <a:r>
              <a:rPr lang="en-US" sz="2800" dirty="0" smtClean="0"/>
              <a:t>                           Valuing Prior Knowledge </a:t>
            </a:r>
          </a:p>
          <a:p>
            <a:pPr marL="0" indent="0">
              <a:buNone/>
            </a:pPr>
            <a:r>
              <a:rPr lang="en-US" sz="2800" dirty="0" smtClean="0"/>
              <a:t>                            Scaffolding and extending</a:t>
            </a:r>
          </a:p>
          <a:p>
            <a:pPr marL="0" indent="0">
              <a:buNone/>
            </a:pPr>
            <a:r>
              <a:rPr lang="en-US" sz="2800" dirty="0"/>
              <a:t> </a:t>
            </a:r>
            <a:r>
              <a:rPr lang="en-US" sz="2800" dirty="0" smtClean="0"/>
              <a:t>                           learning</a:t>
            </a:r>
            <a:endParaRPr lang="en-US" sz="2800" dirty="0"/>
          </a:p>
        </p:txBody>
      </p:sp>
      <p:pic>
        <p:nvPicPr>
          <p:cNvPr id="4" name="Picture 3" descr="th.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044" y="4821996"/>
            <a:ext cx="1564651" cy="1304167"/>
          </a:xfrm>
          <a:prstGeom prst="rect">
            <a:avLst/>
          </a:prstGeom>
        </p:spPr>
      </p:pic>
    </p:spTree>
    <p:extLst>
      <p:ext uri="{BB962C8B-B14F-4D97-AF65-F5344CB8AC3E}">
        <p14:creationId xmlns:p14="http://schemas.microsoft.com/office/powerpoint/2010/main" val="21289509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Comic Sans MS"/>
                <a:cs typeface="Comic Sans MS"/>
              </a:rPr>
              <a:t>All students are engaged with each other in constructing meaning</a:t>
            </a:r>
            <a:endParaRPr lang="en-US" sz="3200" dirty="0">
              <a:latin typeface="Comic Sans MS"/>
              <a:cs typeface="Comic Sans MS"/>
            </a:endParaRPr>
          </a:p>
        </p:txBody>
      </p:sp>
      <p:sp>
        <p:nvSpPr>
          <p:cNvPr id="3" name="Content Placeholder 2"/>
          <p:cNvSpPr>
            <a:spLocks noGrp="1"/>
          </p:cNvSpPr>
          <p:nvPr>
            <p:ph idx="1"/>
          </p:nvPr>
        </p:nvSpPr>
        <p:spPr/>
        <p:txBody>
          <a:bodyPr>
            <a:normAutofit fontScale="92500"/>
          </a:bodyPr>
          <a:lstStyle/>
          <a:p>
            <a:r>
              <a:rPr lang="en-US" sz="2400" dirty="0" smtClean="0">
                <a:latin typeface="Comic Sans MS"/>
                <a:cs typeface="Comic Sans MS"/>
              </a:rPr>
              <a:t>Learning </a:t>
            </a:r>
            <a:r>
              <a:rPr lang="en-US" sz="2400" dirty="0" err="1" smtClean="0">
                <a:latin typeface="Comic Sans MS"/>
                <a:cs typeface="Comic Sans MS"/>
              </a:rPr>
              <a:t>accomodates</a:t>
            </a:r>
            <a:r>
              <a:rPr lang="en-US" sz="2400" dirty="0" smtClean="0">
                <a:latin typeface="Comic Sans MS"/>
                <a:cs typeface="Comic Sans MS"/>
              </a:rPr>
              <a:t> the range of abilities and perspectives that will inevitably exist in a heterogeneous classroom.</a:t>
            </a:r>
          </a:p>
          <a:p>
            <a:r>
              <a:rPr lang="en-US" sz="2400" dirty="0" err="1" smtClean="0">
                <a:latin typeface="Comic Sans MS"/>
                <a:cs typeface="Comic Sans MS"/>
              </a:rPr>
              <a:t>Vgotsky</a:t>
            </a:r>
            <a:r>
              <a:rPr lang="en-US" sz="2400" dirty="0" smtClean="0">
                <a:latin typeface="Comic Sans MS"/>
                <a:cs typeface="Comic Sans MS"/>
              </a:rPr>
              <a:t> (1978) and Piaget (1928)- highlighted the importance of interaction between the learning that is taking place in the social, affective and cognitive domains. </a:t>
            </a:r>
          </a:p>
          <a:p>
            <a:r>
              <a:rPr lang="en-US" sz="2400" dirty="0" smtClean="0">
                <a:latin typeface="Comic Sans MS"/>
                <a:cs typeface="Comic Sans MS"/>
              </a:rPr>
              <a:t>PYP believes that students’ learning and their attempts to understand their world around them are essentially social acts of communication and collaboration </a:t>
            </a:r>
          </a:p>
          <a:p>
            <a:r>
              <a:rPr lang="en-US" sz="2400" dirty="0"/>
              <a:t>“ The Primary Years </a:t>
            </a:r>
            <a:r>
              <a:rPr lang="en-US" sz="2400" dirty="0" err="1"/>
              <a:t>Programme</a:t>
            </a:r>
            <a:r>
              <a:rPr lang="en-US" sz="2400" dirty="0"/>
              <a:t> as a model of </a:t>
            </a:r>
            <a:r>
              <a:rPr lang="en-US" sz="2400" dirty="0" err="1"/>
              <a:t>transdisciplinary</a:t>
            </a:r>
            <a:r>
              <a:rPr lang="en-US" sz="2400" dirty="0"/>
              <a:t> </a:t>
            </a:r>
            <a:r>
              <a:rPr lang="en-US" sz="2400" dirty="0" smtClean="0"/>
              <a:t>learning (pg. 15-16)</a:t>
            </a:r>
            <a:endParaRPr lang="en-US" sz="2400" dirty="0"/>
          </a:p>
          <a:p>
            <a:endParaRPr lang="en-US" sz="2400" dirty="0" smtClean="0">
              <a:latin typeface="Comic Sans MS"/>
              <a:cs typeface="Comic Sans MS"/>
            </a:endParaRPr>
          </a:p>
          <a:p>
            <a:endParaRPr lang="en-US" sz="2400" dirty="0">
              <a:latin typeface="Comic Sans MS"/>
              <a:cs typeface="Comic Sans MS"/>
            </a:endParaRPr>
          </a:p>
        </p:txBody>
      </p:sp>
    </p:spTree>
    <p:extLst>
      <p:ext uri="{BB962C8B-B14F-4D97-AF65-F5344CB8AC3E}">
        <p14:creationId xmlns:p14="http://schemas.microsoft.com/office/powerpoint/2010/main" val="411201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1889</TotalTime>
  <Words>1349</Words>
  <Application>Microsoft Macintosh PowerPoint</Application>
  <PresentationFormat>On-screen Show (4:3)</PresentationFormat>
  <Paragraphs>150</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The Gifted Challenge and  IB </vt:lpstr>
      <vt:lpstr>Session Objectives</vt:lpstr>
      <vt:lpstr>Our Gifted- IB Story </vt:lpstr>
      <vt:lpstr>Gifted Education and IB </vt:lpstr>
      <vt:lpstr>Meeting the needs of gifted students through the IB PYP Framework </vt:lpstr>
      <vt:lpstr>Gifted and Talented or exceptionally able</vt:lpstr>
      <vt:lpstr>Inclusion</vt:lpstr>
      <vt:lpstr>Meeting Student Learning Diversity</vt:lpstr>
      <vt:lpstr>All students are engaged with each other in constructing meaning</vt:lpstr>
      <vt:lpstr>Differentiation through grouping to support learning in a transdisciplinary context</vt:lpstr>
      <vt:lpstr>Message from Michael Clifton</vt:lpstr>
      <vt:lpstr>The Power of Ummmm By Kath Murdoch</vt:lpstr>
      <vt:lpstr>What is an Inquiry Classroom</vt:lpstr>
      <vt:lpstr>The PYP in Practice</vt:lpstr>
      <vt:lpstr>PowerPoint Presentation</vt:lpstr>
      <vt:lpstr>PowerPoint Presentation</vt:lpstr>
      <vt:lpstr>PowerPoint Presentation</vt:lpstr>
      <vt:lpstr>PowerPoint Presentation</vt:lpstr>
      <vt:lpstr>IB PYP Resources to support Student Needs </vt:lpstr>
      <vt:lpstr>Possible ideas for serving Gifted Needs in Compliance with IB</vt:lpstr>
      <vt:lpstr>Growth Mindset</vt:lpstr>
      <vt:lpstr>Possible Challenges</vt:lpstr>
      <vt:lpstr>Challenges continued</vt:lpstr>
      <vt:lpstr>Teaching Strategies</vt:lpstr>
      <vt:lpstr>Teaching strategies should: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Gifted Challenge and  IB PYP</dc:title>
  <dc:creator>Margaret Healer</dc:creator>
  <cp:lastModifiedBy>Margaret Healer</cp:lastModifiedBy>
  <cp:revision>31</cp:revision>
  <cp:lastPrinted>2016-07-10T18:19:01Z</cp:lastPrinted>
  <dcterms:created xsi:type="dcterms:W3CDTF">2016-02-25T18:31:52Z</dcterms:created>
  <dcterms:modified xsi:type="dcterms:W3CDTF">2016-07-12T17:00:54Z</dcterms:modified>
</cp:coreProperties>
</file>