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T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D9AC810-70AF-4C83-A76C-F23B34AB8E05}">
  <a:tblStyle styleId="{9D9AC810-70AF-4C83-A76C-F23B34AB8E05}"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TSa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TSans-italic.fntdata"/><Relationship Id="rId12" Type="http://schemas.openxmlformats.org/officeDocument/2006/relationships/slide" Target="slides/slide7.xml"/><Relationship Id="rId34" Type="http://schemas.openxmlformats.org/officeDocument/2006/relationships/font" Target="fonts/PT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T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solidFill>
                  <a:srgbClr val="1F4E79"/>
                </a:solidFill>
                <a:highlight>
                  <a:srgbClr val="FFFFFF"/>
                </a:highlight>
              </a:rPr>
              <a:t>AW - Single subject teachers can also write their own unit of inquiry if they have a big idea within their subject area they want students to inquire into. This unit is not part of the POI but in true PYP fashion it follows the planning process of the planner: A. What do I want the students to understand? B. How will I know they have understood it? C. What do my students need to know, be able to do to go from A. to B:?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 talk about broadening central idea without losing integrity; explain activity (turn &amp; talk)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picked some closed ones, how could they be opened up? Think (2 mins) - Pair - Share (What did you explore?)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 - First, spend some time considering this worksheet. Make notes. In two or three minutes, we will break off into our subject-specific groupings to compare.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time permits); share out ideas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 recap and regroup; hit anything missed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 - try and chat with someone from a different school to learn about their best practices or solutions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 time sensitive as well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&amp; KH finish</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Both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 teaching roles &amp; MacLachlan College; how we got to this point (self-study); Organize for Agenda: 1. What does the IB say; What does it look like for specialist teachers; integration strategies; looking at examples; finishing up with collaboration strategies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KH - intro - read each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AW to discuss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AutoNum type="arabicPeriod"/>
            </a:pPr>
            <a:r>
              <a:rPr lang="en"/>
              <a:t>AW speaks to Gaby’s quotation about integration; KH - example from Kindergarten - how I used to add a game, now I connect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solidFill>
                  <a:srgbClr val="1F4E79"/>
                </a:solidFill>
                <a:highlight>
                  <a:srgbClr val="FFFFFF"/>
                </a:highlight>
              </a:rPr>
              <a:t>KH - If a single subject teacher is contributing to a unit of inquiry, whatever they are doing should be written into the planner as one of the learning engagements. They should not be running parallel to the unit but they should be part of the unit. Whatever they do contributes to the development of the students understanding of the central idea and/or development of knowledge and skills to help students understand the central idea. They will not have a separate summative assessment.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tart">
    <p:bg>
      <p:bgPr>
        <a:blipFill rotWithShape="1">
          <a:blip r:embed="rId2">
            <a:alphaModFix/>
          </a:blip>
          <a:stretch>
            <a:fillRect b="0" l="0" r="0" t="0"/>
          </a:stretch>
        </a:blipFill>
      </p:bgPr>
    </p:bg>
    <p:spTree>
      <p:nvGrpSpPr>
        <p:cNvPr id="11" name="Shape 11"/>
        <p:cNvGrpSpPr/>
        <p:nvPr/>
      </p:nvGrpSpPr>
      <p:grpSpPr>
        <a:xfrm>
          <a:off x="0" y="0"/>
          <a:ext cx="0" cy="0"/>
          <a:chOff x="0" y="0"/>
          <a:chExt cx="0" cy="0"/>
        </a:xfrm>
      </p:grpSpPr>
      <p:sp>
        <p:nvSpPr>
          <p:cNvPr id="12" name="Shape 12"/>
          <p:cNvSpPr txBox="1"/>
          <p:nvPr>
            <p:ph idx="10" type="dt"/>
          </p:nvPr>
        </p:nvSpPr>
        <p:spPr>
          <a:xfrm>
            <a:off x="7555646" y="4972447"/>
            <a:ext cx="1068300" cy="1710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accent6"/>
              </a:buClr>
              <a:buFont typeface="Arial"/>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2" type="sldNum"/>
          </p:nvPr>
        </p:nvSpPr>
        <p:spPr>
          <a:xfrm>
            <a:off x="8623979" y="4972447"/>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3" name="Shape 63"/>
        <p:cNvGrpSpPr/>
        <p:nvPr/>
      </p:nvGrpSpPr>
      <p:grpSpPr>
        <a:xfrm>
          <a:off x="0" y="0"/>
          <a:ext cx="0" cy="0"/>
          <a:chOff x="0" y="0"/>
          <a:chExt cx="0" cy="0"/>
        </a:xfrm>
      </p:grpSpPr>
      <p:sp>
        <p:nvSpPr>
          <p:cNvPr id="64" name="Shape 64"/>
          <p:cNvSpPr txBox="1"/>
          <p:nvPr>
            <p:ph type="title"/>
          </p:nvPr>
        </p:nvSpPr>
        <p:spPr>
          <a:xfrm>
            <a:off x="1219200" y="989999"/>
            <a:ext cx="5472000" cy="4251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20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p:nvPr>
            <p:ph idx="2" type="pic"/>
          </p:nvPr>
        </p:nvSpPr>
        <p:spPr>
          <a:xfrm>
            <a:off x="1219200" y="1415052"/>
            <a:ext cx="5472000" cy="3078000"/>
          </a:xfrm>
          <a:prstGeom prst="rect">
            <a:avLst/>
          </a:prstGeom>
          <a:solidFill>
            <a:srgbClr val="CBCBCB"/>
          </a:solidFill>
          <a:ln>
            <a:noFill/>
          </a:ln>
        </p:spPr>
        <p:txBody>
          <a:bodyPr anchorCtr="0" anchor="t" bIns="91425" lIns="91425" rIns="91425" tIns="91425"/>
          <a:lstStyle>
            <a:lvl1pPr indent="0" lvl="0" marL="0" marR="0" rtl="0" algn="ctr">
              <a:lnSpc>
                <a:spcPct val="90000"/>
              </a:lnSpc>
              <a:spcBef>
                <a:spcPts val="400"/>
              </a:spcBef>
              <a:buClr>
                <a:schemeClr val="accent1"/>
              </a:buClr>
              <a:buFont typeface="Arial"/>
              <a:buNone/>
              <a:defRPr b="0" i="0" sz="2000" u="none" cap="none" strike="noStrike">
                <a:solidFill>
                  <a:schemeClr val="accent6"/>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0" i="0" sz="2800" u="none" cap="none" strike="noStrike">
                <a:solidFill>
                  <a:schemeClr val="dk1"/>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0" i="0" sz="2400" u="none" cap="none" strike="noStrike">
                <a:solidFill>
                  <a:schemeClr val="dk1"/>
                </a:solidFill>
                <a:latin typeface="PT Sans"/>
                <a:ea typeface="PT Sans"/>
                <a:cs typeface="PT Sans"/>
                <a:sym typeface="PT Sans"/>
              </a:defRPr>
            </a:lvl3pPr>
            <a:lvl4pPr indent="0" lvl="3" marL="1371600" marR="0" rtl="0" algn="l">
              <a:lnSpc>
                <a:spcPct val="90000"/>
              </a:lnSpc>
              <a:spcBef>
                <a:spcPts val="400"/>
              </a:spcBef>
              <a:buClr>
                <a:schemeClr val="dk1"/>
              </a:buClr>
              <a:buFont typeface="Merriweather Sans"/>
              <a:buNone/>
              <a:defRPr b="0" i="0" sz="2000" u="none" cap="none" strike="noStrike">
                <a:solidFill>
                  <a:schemeClr val="dk1"/>
                </a:solidFill>
                <a:latin typeface="PT Sans"/>
                <a:ea typeface="PT Sans"/>
                <a:cs typeface="PT Sans"/>
                <a:sym typeface="PT Sans"/>
              </a:defRPr>
            </a:lvl4pPr>
            <a:lvl5pPr indent="0" lvl="4" marL="1828800" marR="0" rtl="0" algn="l">
              <a:lnSpc>
                <a:spcPct val="90000"/>
              </a:lnSpc>
              <a:spcBef>
                <a:spcPts val="400"/>
              </a:spcBef>
              <a:buClr>
                <a:schemeClr val="dk1"/>
              </a:buClr>
              <a:buFont typeface="Merriweather Sans"/>
              <a:buNone/>
              <a:defRPr b="0" i="0" sz="2000" u="none" cap="none" strike="noStrike">
                <a:solidFill>
                  <a:schemeClr val="dk1"/>
                </a:solidFill>
                <a:latin typeface="PT Sans"/>
                <a:ea typeface="PT Sans"/>
                <a:cs typeface="PT Sans"/>
                <a:sym typeface="PT Sans"/>
              </a:defRPr>
            </a:lvl5pPr>
            <a:lvl6pPr indent="0" lvl="5" marL="2286000" marR="0" rtl="0" algn="l">
              <a:spcBef>
                <a:spcPts val="4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66" name="Shape 66"/>
          <p:cNvSpPr txBox="1"/>
          <p:nvPr>
            <p:ph idx="1" type="body"/>
          </p:nvPr>
        </p:nvSpPr>
        <p:spPr>
          <a:xfrm>
            <a:off x="6843599" y="3720101"/>
            <a:ext cx="1843200" cy="773100"/>
          </a:xfrm>
          <a:prstGeom prst="rect">
            <a:avLst/>
          </a:prstGeom>
          <a:noFill/>
          <a:ln>
            <a:noFill/>
          </a:ln>
        </p:spPr>
        <p:txBody>
          <a:bodyPr anchorCtr="0" anchor="b" bIns="91425" lIns="91425" rIns="91425" tIns="91425"/>
          <a:lstStyle>
            <a:lvl1pPr indent="0" lvl="0" marL="0" marR="0" rtl="0" algn="l">
              <a:lnSpc>
                <a:spcPct val="100000"/>
              </a:lnSpc>
              <a:spcBef>
                <a:spcPts val="400"/>
              </a:spcBef>
              <a:buClr>
                <a:schemeClr val="accent1"/>
              </a:buClr>
              <a:buFont typeface="Arial"/>
              <a:buNone/>
              <a:defRPr b="0" i="1" sz="1200" u="none" cap="none" strike="noStrike">
                <a:solidFill>
                  <a:schemeClr val="dk1"/>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0" i="0" sz="1200" u="none" cap="none" strike="noStrike">
                <a:solidFill>
                  <a:schemeClr val="dk1"/>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0" i="0" sz="1000" u="none" cap="none" strike="noStrike">
                <a:solidFill>
                  <a:schemeClr val="dk1"/>
                </a:solidFill>
                <a:latin typeface="PT Sans"/>
                <a:ea typeface="PT Sans"/>
                <a:cs typeface="PT Sans"/>
                <a:sym typeface="PT Sans"/>
              </a:defRPr>
            </a:lvl3pPr>
            <a:lvl4pPr indent="0" lvl="3" marL="1371600" marR="0" rtl="0" algn="l">
              <a:lnSpc>
                <a:spcPct val="90000"/>
              </a:lnSpc>
              <a:spcBef>
                <a:spcPts val="400"/>
              </a:spcBef>
              <a:buClr>
                <a:schemeClr val="dk1"/>
              </a:buClr>
              <a:buFont typeface="Merriweather Sans"/>
              <a:buNone/>
              <a:defRPr b="0" i="0" sz="900" u="none" cap="none" strike="noStrike">
                <a:solidFill>
                  <a:schemeClr val="dk1"/>
                </a:solidFill>
                <a:latin typeface="PT Sans"/>
                <a:ea typeface="PT Sans"/>
                <a:cs typeface="PT Sans"/>
                <a:sym typeface="PT Sans"/>
              </a:defRPr>
            </a:lvl4pPr>
            <a:lvl5pPr indent="0" lvl="4" marL="1828800" marR="0" rtl="0" algn="l">
              <a:lnSpc>
                <a:spcPct val="90000"/>
              </a:lnSpc>
              <a:spcBef>
                <a:spcPts val="400"/>
              </a:spcBef>
              <a:buClr>
                <a:schemeClr val="dk1"/>
              </a:buClr>
              <a:buFont typeface="Merriweather Sans"/>
              <a:buNone/>
              <a:defRPr b="0" i="0" sz="900" u="none" cap="none" strike="noStrike">
                <a:solidFill>
                  <a:schemeClr val="dk1"/>
                </a:solidFill>
                <a:latin typeface="PT Sans"/>
                <a:ea typeface="PT Sans"/>
                <a:cs typeface="PT Sans"/>
                <a:sym typeface="PT Sans"/>
              </a:defRPr>
            </a:lvl5pPr>
            <a:lvl6pPr indent="0" lvl="5" marL="22860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67" name="Shape 67"/>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8" name="Shape 68"/>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4" name="Shape 14"/>
        <p:cNvGrpSpPr/>
        <p:nvPr/>
      </p:nvGrpSpPr>
      <p:grpSpPr>
        <a:xfrm>
          <a:off x="0" y="0"/>
          <a:ext cx="0" cy="0"/>
          <a:chOff x="0" y="0"/>
          <a:chExt cx="0" cy="0"/>
        </a:xfrm>
      </p:grpSpPr>
      <p:sp>
        <p:nvSpPr>
          <p:cNvPr id="15" name="Shape 15"/>
          <p:cNvSpPr txBox="1"/>
          <p:nvPr>
            <p:ph type="ctrTitle"/>
          </p:nvPr>
        </p:nvSpPr>
        <p:spPr>
          <a:xfrm>
            <a:off x="540327" y="2402679"/>
            <a:ext cx="8211900" cy="1191300"/>
          </a:xfrm>
          <a:prstGeom prst="rect">
            <a:avLst/>
          </a:prstGeom>
          <a:noFill/>
          <a:ln>
            <a:noFill/>
          </a:ln>
        </p:spPr>
        <p:txBody>
          <a:bodyPr anchorCtr="0" anchor="t" bIns="91425" lIns="91425" rIns="91425" tIns="91425"/>
          <a:lstStyle>
            <a:lvl1pPr indent="0" lvl="0" marL="0" marR="0" rtl="0" algn="ctr">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 name="Shape 16"/>
          <p:cNvSpPr txBox="1"/>
          <p:nvPr>
            <p:ph idx="1" type="subTitle"/>
          </p:nvPr>
        </p:nvSpPr>
        <p:spPr>
          <a:xfrm>
            <a:off x="540327" y="3594100"/>
            <a:ext cx="8211900" cy="654000"/>
          </a:xfrm>
          <a:prstGeom prst="rect">
            <a:avLst/>
          </a:prstGeom>
          <a:noFill/>
          <a:ln>
            <a:noFill/>
          </a:ln>
        </p:spPr>
        <p:txBody>
          <a:bodyPr anchorCtr="0" anchor="b" bIns="91425" lIns="91425" rIns="91425" tIns="91425"/>
          <a:lstStyle>
            <a:lvl1pPr indent="0" lvl="0" marL="0" marR="0" rtl="0" algn="ctr">
              <a:lnSpc>
                <a:spcPct val="90000"/>
              </a:lnSpc>
              <a:spcBef>
                <a:spcPts val="400"/>
              </a:spcBef>
              <a:buClr>
                <a:schemeClr val="accent1"/>
              </a:buClr>
              <a:buFont typeface="Arial"/>
              <a:buNone/>
              <a:defRPr b="0" i="0" sz="1800" u="none" cap="none" strike="noStrike">
                <a:solidFill>
                  <a:schemeClr val="dk1"/>
                </a:solidFill>
                <a:latin typeface="PT Sans"/>
                <a:ea typeface="PT Sans"/>
                <a:cs typeface="PT Sans"/>
                <a:sym typeface="PT Sans"/>
              </a:defRPr>
            </a:lvl1pPr>
            <a:lvl2pPr indent="0" lvl="1" marL="457200" marR="0" rtl="0" algn="ctr">
              <a:lnSpc>
                <a:spcPct val="90000"/>
              </a:lnSpc>
              <a:spcBef>
                <a:spcPts val="400"/>
              </a:spcBef>
              <a:buClr>
                <a:schemeClr val="dk1"/>
              </a:buClr>
              <a:buFont typeface="Arial"/>
              <a:buNone/>
              <a:defRPr b="0" i="0" sz="2000" u="none" cap="none" strike="noStrike">
                <a:solidFill>
                  <a:srgbClr val="8894B2"/>
                </a:solidFill>
                <a:latin typeface="PT Sans"/>
                <a:ea typeface="PT Sans"/>
                <a:cs typeface="PT Sans"/>
                <a:sym typeface="PT Sans"/>
              </a:defRPr>
            </a:lvl2pPr>
            <a:lvl3pPr indent="0" lvl="2" marL="914400" marR="0" rtl="0" algn="ctr">
              <a:lnSpc>
                <a:spcPct val="90000"/>
              </a:lnSpc>
              <a:spcBef>
                <a:spcPts val="400"/>
              </a:spcBef>
              <a:buClr>
                <a:schemeClr val="accent1"/>
              </a:buClr>
              <a:buFont typeface="Arial"/>
              <a:buNone/>
              <a:defRPr b="0" i="0" sz="2000" u="none" cap="none" strike="noStrike">
                <a:solidFill>
                  <a:srgbClr val="8894B2"/>
                </a:solidFill>
                <a:latin typeface="PT Sans"/>
                <a:ea typeface="PT Sans"/>
                <a:cs typeface="PT Sans"/>
                <a:sym typeface="PT Sans"/>
              </a:defRPr>
            </a:lvl3pPr>
            <a:lvl4pPr indent="0" lvl="3" marL="1371600" marR="0" rtl="0" algn="ctr">
              <a:lnSpc>
                <a:spcPct val="90000"/>
              </a:lnSpc>
              <a:spcBef>
                <a:spcPts val="400"/>
              </a:spcBef>
              <a:buClr>
                <a:srgbClr val="8894B2"/>
              </a:buClr>
              <a:buFont typeface="Merriweather Sans"/>
              <a:buNone/>
              <a:defRPr b="0" i="0" sz="2000" u="none" cap="none" strike="noStrike">
                <a:solidFill>
                  <a:srgbClr val="8894B2"/>
                </a:solidFill>
                <a:latin typeface="PT Sans"/>
                <a:ea typeface="PT Sans"/>
                <a:cs typeface="PT Sans"/>
                <a:sym typeface="PT Sans"/>
              </a:defRPr>
            </a:lvl4pPr>
            <a:lvl5pPr indent="0" lvl="4" marL="1828800" marR="0" rtl="0" algn="ctr">
              <a:lnSpc>
                <a:spcPct val="90000"/>
              </a:lnSpc>
              <a:spcBef>
                <a:spcPts val="400"/>
              </a:spcBef>
              <a:buClr>
                <a:srgbClr val="8894B2"/>
              </a:buClr>
              <a:buFont typeface="Merriweather Sans"/>
              <a:buNone/>
              <a:defRPr b="0" i="0" sz="2000" u="none" cap="none" strike="noStrike">
                <a:solidFill>
                  <a:srgbClr val="8894B2"/>
                </a:solidFill>
                <a:latin typeface="PT Sans"/>
                <a:ea typeface="PT Sans"/>
                <a:cs typeface="PT Sans"/>
                <a:sym typeface="PT Sans"/>
              </a:defRPr>
            </a:lvl5pPr>
            <a:lvl6pPr indent="0" lvl="5" marL="2286000" marR="0" rtl="0" algn="ctr">
              <a:spcBef>
                <a:spcPts val="400"/>
              </a:spcBef>
              <a:buClr>
                <a:srgbClr val="8894B2"/>
              </a:buClr>
              <a:buFont typeface="Arial"/>
              <a:buNone/>
              <a:defRPr b="0" i="0" sz="2000" u="none" cap="none" strike="noStrike">
                <a:solidFill>
                  <a:srgbClr val="8894B2"/>
                </a:solidFill>
                <a:latin typeface="Arial"/>
                <a:ea typeface="Arial"/>
                <a:cs typeface="Arial"/>
                <a:sym typeface="Arial"/>
              </a:defRPr>
            </a:lvl6pPr>
            <a:lvl7pPr indent="0" lvl="6" marL="2743200" marR="0" rtl="0" algn="ctr">
              <a:spcBef>
                <a:spcPts val="400"/>
              </a:spcBef>
              <a:buClr>
                <a:srgbClr val="8894B2"/>
              </a:buClr>
              <a:buFont typeface="Arial"/>
              <a:buNone/>
              <a:defRPr b="0" i="0" sz="2000" u="none" cap="none" strike="noStrike">
                <a:solidFill>
                  <a:srgbClr val="8894B2"/>
                </a:solidFill>
                <a:latin typeface="Arial"/>
                <a:ea typeface="Arial"/>
                <a:cs typeface="Arial"/>
                <a:sym typeface="Arial"/>
              </a:defRPr>
            </a:lvl7pPr>
            <a:lvl8pPr indent="0" lvl="7" marL="3200400" marR="0" rtl="0" algn="ctr">
              <a:spcBef>
                <a:spcPts val="400"/>
              </a:spcBef>
              <a:buClr>
                <a:srgbClr val="8894B2"/>
              </a:buClr>
              <a:buFont typeface="Arial"/>
              <a:buNone/>
              <a:defRPr b="0" i="0" sz="2000" u="none" cap="none" strike="noStrike">
                <a:solidFill>
                  <a:srgbClr val="8894B2"/>
                </a:solidFill>
                <a:latin typeface="Arial"/>
                <a:ea typeface="Arial"/>
                <a:cs typeface="Arial"/>
                <a:sym typeface="Arial"/>
              </a:defRPr>
            </a:lvl8pPr>
            <a:lvl9pPr indent="0" lvl="8" marL="3657600" marR="0" rtl="0" algn="ctr">
              <a:spcBef>
                <a:spcPts val="400"/>
              </a:spcBef>
              <a:buClr>
                <a:srgbClr val="8894B2"/>
              </a:buClr>
              <a:buFont typeface="Arial"/>
              <a:buNone/>
              <a:defRPr b="0" i="0" sz="2000" u="none" cap="none" strike="noStrike">
                <a:solidFill>
                  <a:srgbClr val="8894B2"/>
                </a:solidFill>
                <a:latin typeface="Arial"/>
                <a:ea typeface="Arial"/>
                <a:cs typeface="Arial"/>
                <a:sym typeface="Arial"/>
              </a:defRPr>
            </a:lvl9pPr>
          </a:lstStyle>
          <a:p/>
        </p:txBody>
      </p:sp>
      <p:sp>
        <p:nvSpPr>
          <p:cNvPr id="17" name="Shape 17"/>
          <p:cNvSpPr txBox="1"/>
          <p:nvPr>
            <p:ph idx="10" type="dt"/>
          </p:nvPr>
        </p:nvSpPr>
        <p:spPr>
          <a:xfrm>
            <a:off x="0" y="4972447"/>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1068333" y="4972447"/>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 name="Shape 19"/>
        <p:cNvGrpSpPr/>
        <p:nvPr/>
      </p:nvGrpSpPr>
      <p:grpSpPr>
        <a:xfrm>
          <a:off x="0" y="0"/>
          <a:ext cx="0" cy="0"/>
          <a:chOff x="0" y="0"/>
          <a:chExt cx="0" cy="0"/>
        </a:xfrm>
      </p:grpSpPr>
      <p:sp>
        <p:nvSpPr>
          <p:cNvPr id="20" name="Shape 20"/>
          <p:cNvSpPr txBox="1"/>
          <p:nvPr>
            <p:ph type="title"/>
          </p:nvPr>
        </p:nvSpPr>
        <p:spPr>
          <a:xfrm>
            <a:off x="1224962" y="928792"/>
            <a:ext cx="7461900" cy="7266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body"/>
          </p:nvPr>
        </p:nvSpPr>
        <p:spPr>
          <a:xfrm>
            <a:off x="1224962" y="1717110"/>
            <a:ext cx="7461900" cy="2926500"/>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2" name="Shape 22"/>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5" name="Shape 25"/>
        <p:cNvGrpSpPr/>
        <p:nvPr/>
      </p:nvGrpSpPr>
      <p:grpSpPr>
        <a:xfrm>
          <a:off x="0" y="0"/>
          <a:ext cx="0" cy="0"/>
          <a:chOff x="0" y="0"/>
          <a:chExt cx="0" cy="0"/>
        </a:xfrm>
      </p:grpSpPr>
      <p:sp>
        <p:nvSpPr>
          <p:cNvPr id="26" name="Shape 26"/>
          <p:cNvSpPr txBox="1"/>
          <p:nvPr>
            <p:ph type="title"/>
          </p:nvPr>
        </p:nvSpPr>
        <p:spPr>
          <a:xfrm>
            <a:off x="2239061" y="1638300"/>
            <a:ext cx="6447600" cy="12954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2239061" y="2933700"/>
            <a:ext cx="6447600" cy="1125000"/>
          </a:xfrm>
          <a:prstGeom prst="rect">
            <a:avLst/>
          </a:prstGeom>
          <a:noFill/>
          <a:ln>
            <a:noFill/>
          </a:ln>
        </p:spPr>
        <p:txBody>
          <a:bodyPr anchorCtr="0" anchor="t" bIns="91425" lIns="91425" rIns="91425" tIns="91425"/>
          <a:lstStyle>
            <a:lvl1pPr indent="0" lvl="0" marL="0" marR="0" rtl="0" algn="l">
              <a:lnSpc>
                <a:spcPct val="90000"/>
              </a:lnSpc>
              <a:spcBef>
                <a:spcPts val="0"/>
              </a:spcBef>
              <a:buClr>
                <a:schemeClr val="accent1"/>
              </a:buClr>
              <a:buFont typeface="Arial"/>
              <a:buNone/>
              <a:defRPr b="0" i="0" sz="1800" u="none" cap="none" strike="noStrike">
                <a:solidFill>
                  <a:schemeClr val="dk1"/>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0" i="0" sz="1800" u="none" cap="none" strike="noStrike">
                <a:solidFill>
                  <a:srgbClr val="8894B2"/>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0" i="0" sz="1600" u="none" cap="none" strike="noStrike">
                <a:solidFill>
                  <a:srgbClr val="8894B2"/>
                </a:solidFill>
                <a:latin typeface="PT Sans"/>
                <a:ea typeface="PT Sans"/>
                <a:cs typeface="PT Sans"/>
                <a:sym typeface="PT Sans"/>
              </a:defRPr>
            </a:lvl3pPr>
            <a:lvl4pPr indent="0" lvl="3" marL="1371600" marR="0" rtl="0" algn="l">
              <a:lnSpc>
                <a:spcPct val="90000"/>
              </a:lnSpc>
              <a:spcBef>
                <a:spcPts val="400"/>
              </a:spcBef>
              <a:buClr>
                <a:srgbClr val="8894B2"/>
              </a:buClr>
              <a:buFont typeface="Merriweather Sans"/>
              <a:buNone/>
              <a:defRPr b="0" i="0" sz="1400" u="none" cap="none" strike="noStrike">
                <a:solidFill>
                  <a:srgbClr val="8894B2"/>
                </a:solidFill>
                <a:latin typeface="PT Sans"/>
                <a:ea typeface="PT Sans"/>
                <a:cs typeface="PT Sans"/>
                <a:sym typeface="PT Sans"/>
              </a:defRPr>
            </a:lvl4pPr>
            <a:lvl5pPr indent="0" lvl="4" marL="1828800" marR="0" rtl="0" algn="l">
              <a:lnSpc>
                <a:spcPct val="90000"/>
              </a:lnSpc>
              <a:spcBef>
                <a:spcPts val="400"/>
              </a:spcBef>
              <a:buClr>
                <a:srgbClr val="8894B2"/>
              </a:buClr>
              <a:buFont typeface="Merriweather Sans"/>
              <a:buNone/>
              <a:defRPr b="0" i="0" sz="1400" u="none" cap="none" strike="noStrike">
                <a:solidFill>
                  <a:srgbClr val="8894B2"/>
                </a:solidFill>
                <a:latin typeface="PT Sans"/>
                <a:ea typeface="PT Sans"/>
                <a:cs typeface="PT Sans"/>
                <a:sym typeface="PT Sans"/>
              </a:defRPr>
            </a:lvl5pPr>
            <a:lvl6pPr indent="0" lvl="5" marL="2286000" marR="0" rtl="0" algn="l">
              <a:spcBef>
                <a:spcPts val="280"/>
              </a:spcBef>
              <a:buClr>
                <a:srgbClr val="8894B2"/>
              </a:buClr>
              <a:buFont typeface="Arial"/>
              <a:buNone/>
              <a:defRPr b="0" i="0" sz="1400" u="none" cap="none" strike="noStrike">
                <a:solidFill>
                  <a:srgbClr val="8894B2"/>
                </a:solidFill>
                <a:latin typeface="Arial"/>
                <a:ea typeface="Arial"/>
                <a:cs typeface="Arial"/>
                <a:sym typeface="Arial"/>
              </a:defRPr>
            </a:lvl6pPr>
            <a:lvl7pPr indent="0" lvl="6" marL="2743200" marR="0" rtl="0" algn="l">
              <a:spcBef>
                <a:spcPts val="280"/>
              </a:spcBef>
              <a:buClr>
                <a:srgbClr val="8894B2"/>
              </a:buClr>
              <a:buFont typeface="Arial"/>
              <a:buNone/>
              <a:defRPr b="0" i="0" sz="1400" u="none" cap="none" strike="noStrike">
                <a:solidFill>
                  <a:srgbClr val="8894B2"/>
                </a:solidFill>
                <a:latin typeface="Arial"/>
                <a:ea typeface="Arial"/>
                <a:cs typeface="Arial"/>
                <a:sym typeface="Arial"/>
              </a:defRPr>
            </a:lvl7pPr>
            <a:lvl8pPr indent="0" lvl="7" marL="3200400" marR="0" rtl="0" algn="l">
              <a:spcBef>
                <a:spcPts val="280"/>
              </a:spcBef>
              <a:buClr>
                <a:srgbClr val="8894B2"/>
              </a:buClr>
              <a:buFont typeface="Arial"/>
              <a:buNone/>
              <a:defRPr b="0" i="0" sz="1400" u="none" cap="none" strike="noStrike">
                <a:solidFill>
                  <a:srgbClr val="8894B2"/>
                </a:solidFill>
                <a:latin typeface="Arial"/>
                <a:ea typeface="Arial"/>
                <a:cs typeface="Arial"/>
                <a:sym typeface="Arial"/>
              </a:defRPr>
            </a:lvl8pPr>
            <a:lvl9pPr indent="0" lvl="8" marL="3657600" marR="0" rtl="0" algn="l">
              <a:spcBef>
                <a:spcPts val="280"/>
              </a:spcBef>
              <a:buClr>
                <a:srgbClr val="8894B2"/>
              </a:buClr>
              <a:buFont typeface="Arial"/>
              <a:buNone/>
              <a:defRPr b="0" i="0" sz="1400" u="none" cap="none" strike="noStrike">
                <a:solidFill>
                  <a:srgbClr val="8894B2"/>
                </a:solidFill>
                <a:latin typeface="Arial"/>
                <a:ea typeface="Arial"/>
                <a:cs typeface="Arial"/>
                <a:sym typeface="Arial"/>
              </a:defRPr>
            </a:lvl9pPr>
          </a:lstStyle>
          <a:p/>
        </p:txBody>
      </p:sp>
      <p:sp>
        <p:nvSpPr>
          <p:cNvPr id="28" name="Shape 28"/>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1" name="Shape 31"/>
        <p:cNvGrpSpPr/>
        <p:nvPr/>
      </p:nvGrpSpPr>
      <p:grpSpPr>
        <a:xfrm>
          <a:off x="0" y="0"/>
          <a:ext cx="0" cy="0"/>
          <a:chOff x="0" y="0"/>
          <a:chExt cx="0" cy="0"/>
        </a:xfrm>
      </p:grpSpPr>
      <p:sp>
        <p:nvSpPr>
          <p:cNvPr id="32" name="Shape 32"/>
          <p:cNvSpPr txBox="1"/>
          <p:nvPr>
            <p:ph type="title"/>
          </p:nvPr>
        </p:nvSpPr>
        <p:spPr>
          <a:xfrm>
            <a:off x="1224962" y="928792"/>
            <a:ext cx="7461900" cy="7266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1224962" y="1657349"/>
            <a:ext cx="3677100" cy="2937300"/>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4" name="Shape 34"/>
          <p:cNvSpPr txBox="1"/>
          <p:nvPr>
            <p:ph idx="2" type="body"/>
          </p:nvPr>
        </p:nvSpPr>
        <p:spPr>
          <a:xfrm>
            <a:off x="5011200" y="1657349"/>
            <a:ext cx="3675600" cy="2937300"/>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5" name="Shape 35"/>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1224962" y="928792"/>
            <a:ext cx="7461900" cy="7266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1224962" y="1657350"/>
            <a:ext cx="3675600" cy="479700"/>
          </a:xfrm>
          <a:prstGeom prst="rect">
            <a:avLst/>
          </a:prstGeom>
          <a:noFill/>
          <a:ln>
            <a:noFill/>
          </a:ln>
        </p:spPr>
        <p:txBody>
          <a:bodyPr anchorCtr="0" anchor="t" bIns="91425" lIns="91425" rIns="91425" tIns="91425"/>
          <a:lstStyle>
            <a:lvl1pPr indent="0" lvl="0" marL="0" marR="0" rtl="0" algn="l">
              <a:lnSpc>
                <a:spcPct val="90000"/>
              </a:lnSpc>
              <a:spcBef>
                <a:spcPts val="400"/>
              </a:spcBef>
              <a:buClr>
                <a:schemeClr val="accent1"/>
              </a:buClr>
              <a:buFont typeface="Arial"/>
              <a:buNone/>
              <a:defRPr b="1" i="0" sz="2000" u="none" cap="none" strike="noStrike">
                <a:solidFill>
                  <a:schemeClr val="dk1"/>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1" i="0" sz="2000" u="none" cap="none" strike="noStrike">
                <a:solidFill>
                  <a:schemeClr val="dk1"/>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1" i="0" sz="1800" u="none" cap="none" strike="noStrike">
                <a:solidFill>
                  <a:schemeClr val="dk1"/>
                </a:solidFill>
                <a:latin typeface="PT Sans"/>
                <a:ea typeface="PT Sans"/>
                <a:cs typeface="PT Sans"/>
                <a:sym typeface="PT Sans"/>
              </a:defRPr>
            </a:lvl3pPr>
            <a:lvl4pPr indent="0" lvl="3" marL="1371600" marR="0" rtl="0" algn="l">
              <a:lnSpc>
                <a:spcPct val="90000"/>
              </a:lnSpc>
              <a:spcBef>
                <a:spcPts val="400"/>
              </a:spcBef>
              <a:buClr>
                <a:schemeClr val="dk1"/>
              </a:buClr>
              <a:buFont typeface="Merriweather Sans"/>
              <a:buNone/>
              <a:defRPr b="1" i="0" sz="1600" u="none" cap="none" strike="noStrike">
                <a:solidFill>
                  <a:schemeClr val="dk1"/>
                </a:solidFill>
                <a:latin typeface="PT Sans"/>
                <a:ea typeface="PT Sans"/>
                <a:cs typeface="PT Sans"/>
                <a:sym typeface="PT Sans"/>
              </a:defRPr>
            </a:lvl4pPr>
            <a:lvl5pPr indent="0" lvl="4" marL="1828800" marR="0" rtl="0" algn="l">
              <a:lnSpc>
                <a:spcPct val="90000"/>
              </a:lnSpc>
              <a:spcBef>
                <a:spcPts val="400"/>
              </a:spcBef>
              <a:buClr>
                <a:schemeClr val="dk1"/>
              </a:buClr>
              <a:buFont typeface="Merriweather Sans"/>
              <a:buNone/>
              <a:defRPr b="1" i="0" sz="1600" u="none" cap="none" strike="noStrike">
                <a:solidFill>
                  <a:schemeClr val="dk1"/>
                </a:solidFill>
                <a:latin typeface="PT Sans"/>
                <a:ea typeface="PT Sans"/>
                <a:cs typeface="PT Sans"/>
                <a:sym typeface="PT Sans"/>
              </a:defRPr>
            </a:lvl5pPr>
            <a:lvl6pPr indent="0" lvl="5" marL="22860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41" name="Shape 41"/>
          <p:cNvSpPr txBox="1"/>
          <p:nvPr>
            <p:ph idx="2" type="body"/>
          </p:nvPr>
        </p:nvSpPr>
        <p:spPr>
          <a:xfrm>
            <a:off x="1224962" y="2137170"/>
            <a:ext cx="3675600" cy="2457599"/>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42" name="Shape 42"/>
          <p:cNvSpPr txBox="1"/>
          <p:nvPr>
            <p:ph idx="3" type="body"/>
          </p:nvPr>
        </p:nvSpPr>
        <p:spPr>
          <a:xfrm>
            <a:off x="5011200" y="1657350"/>
            <a:ext cx="3675600" cy="479700"/>
          </a:xfrm>
          <a:prstGeom prst="rect">
            <a:avLst/>
          </a:prstGeom>
          <a:noFill/>
          <a:ln>
            <a:noFill/>
          </a:ln>
        </p:spPr>
        <p:txBody>
          <a:bodyPr anchorCtr="0" anchor="t" bIns="91425" lIns="91425" rIns="91425" tIns="91425"/>
          <a:lstStyle>
            <a:lvl1pPr indent="0" lvl="0" marL="0" marR="0" rtl="0" algn="l">
              <a:lnSpc>
                <a:spcPct val="90000"/>
              </a:lnSpc>
              <a:spcBef>
                <a:spcPts val="400"/>
              </a:spcBef>
              <a:buClr>
                <a:schemeClr val="accent1"/>
              </a:buClr>
              <a:buFont typeface="Arial"/>
              <a:buNone/>
              <a:defRPr b="1" i="0" sz="2000" u="none" cap="none" strike="noStrike">
                <a:solidFill>
                  <a:schemeClr val="dk1"/>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1" i="0" sz="2000" u="none" cap="none" strike="noStrike">
                <a:solidFill>
                  <a:schemeClr val="dk1"/>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1" i="0" sz="1800" u="none" cap="none" strike="noStrike">
                <a:solidFill>
                  <a:schemeClr val="dk1"/>
                </a:solidFill>
                <a:latin typeface="PT Sans"/>
                <a:ea typeface="PT Sans"/>
                <a:cs typeface="PT Sans"/>
                <a:sym typeface="PT Sans"/>
              </a:defRPr>
            </a:lvl3pPr>
            <a:lvl4pPr indent="0" lvl="3" marL="1371600" marR="0" rtl="0" algn="l">
              <a:lnSpc>
                <a:spcPct val="90000"/>
              </a:lnSpc>
              <a:spcBef>
                <a:spcPts val="400"/>
              </a:spcBef>
              <a:buClr>
                <a:schemeClr val="dk1"/>
              </a:buClr>
              <a:buFont typeface="Merriweather Sans"/>
              <a:buNone/>
              <a:defRPr b="1" i="0" sz="1600" u="none" cap="none" strike="noStrike">
                <a:solidFill>
                  <a:schemeClr val="dk1"/>
                </a:solidFill>
                <a:latin typeface="PT Sans"/>
                <a:ea typeface="PT Sans"/>
                <a:cs typeface="PT Sans"/>
                <a:sym typeface="PT Sans"/>
              </a:defRPr>
            </a:lvl4pPr>
            <a:lvl5pPr indent="0" lvl="4" marL="1828800" marR="0" rtl="0" algn="l">
              <a:lnSpc>
                <a:spcPct val="90000"/>
              </a:lnSpc>
              <a:spcBef>
                <a:spcPts val="400"/>
              </a:spcBef>
              <a:buClr>
                <a:schemeClr val="dk1"/>
              </a:buClr>
              <a:buFont typeface="Merriweather Sans"/>
              <a:buNone/>
              <a:defRPr b="1" i="0" sz="1600" u="none" cap="none" strike="noStrike">
                <a:solidFill>
                  <a:schemeClr val="dk1"/>
                </a:solidFill>
                <a:latin typeface="PT Sans"/>
                <a:ea typeface="PT Sans"/>
                <a:cs typeface="PT Sans"/>
                <a:sym typeface="PT Sans"/>
              </a:defRPr>
            </a:lvl5pPr>
            <a:lvl6pPr indent="0" lvl="5" marL="22860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43" name="Shape 43"/>
          <p:cNvSpPr txBox="1"/>
          <p:nvPr>
            <p:ph idx="4" type="body"/>
          </p:nvPr>
        </p:nvSpPr>
        <p:spPr>
          <a:xfrm>
            <a:off x="5011200" y="2137170"/>
            <a:ext cx="3675600" cy="2457599"/>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5" name="Shape 45"/>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6" name="Shape 46"/>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1224962" y="928792"/>
            <a:ext cx="7461900" cy="7266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1219200" y="962387"/>
            <a:ext cx="3225900" cy="7869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20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4572000" y="962387"/>
            <a:ext cx="4114800" cy="3724200"/>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9" name="Shape 59"/>
          <p:cNvSpPr txBox="1"/>
          <p:nvPr>
            <p:ph idx="2" type="body"/>
          </p:nvPr>
        </p:nvSpPr>
        <p:spPr>
          <a:xfrm>
            <a:off x="1219200" y="1749389"/>
            <a:ext cx="3225900" cy="2937299"/>
          </a:xfrm>
          <a:prstGeom prst="rect">
            <a:avLst/>
          </a:prstGeom>
          <a:noFill/>
          <a:ln>
            <a:noFill/>
          </a:ln>
        </p:spPr>
        <p:txBody>
          <a:bodyPr anchorCtr="0" anchor="t" bIns="91425" lIns="91425" rIns="91425" tIns="91425"/>
          <a:lstStyle>
            <a:lvl1pPr indent="0" lvl="0" marL="0" marR="0" rtl="0" algn="l">
              <a:lnSpc>
                <a:spcPct val="90000"/>
              </a:lnSpc>
              <a:spcBef>
                <a:spcPts val="400"/>
              </a:spcBef>
              <a:buClr>
                <a:schemeClr val="accent1"/>
              </a:buClr>
              <a:buFont typeface="Arial"/>
              <a:buNone/>
              <a:defRPr b="0" i="0" sz="2000" u="none" cap="none" strike="noStrike">
                <a:solidFill>
                  <a:schemeClr val="dk1"/>
                </a:solidFill>
                <a:latin typeface="PT Sans"/>
                <a:ea typeface="PT Sans"/>
                <a:cs typeface="PT Sans"/>
                <a:sym typeface="PT Sans"/>
              </a:defRPr>
            </a:lvl1pPr>
            <a:lvl2pPr indent="0" lvl="1" marL="457200" marR="0" rtl="0" algn="l">
              <a:lnSpc>
                <a:spcPct val="90000"/>
              </a:lnSpc>
              <a:spcBef>
                <a:spcPts val="400"/>
              </a:spcBef>
              <a:buClr>
                <a:schemeClr val="dk1"/>
              </a:buClr>
              <a:buFont typeface="Arial"/>
              <a:buNone/>
              <a:defRPr b="0" i="0" sz="1200" u="none" cap="none" strike="noStrike">
                <a:solidFill>
                  <a:schemeClr val="dk1"/>
                </a:solidFill>
                <a:latin typeface="PT Sans"/>
                <a:ea typeface="PT Sans"/>
                <a:cs typeface="PT Sans"/>
                <a:sym typeface="PT Sans"/>
              </a:defRPr>
            </a:lvl2pPr>
            <a:lvl3pPr indent="0" lvl="2" marL="914400" marR="0" rtl="0" algn="l">
              <a:lnSpc>
                <a:spcPct val="90000"/>
              </a:lnSpc>
              <a:spcBef>
                <a:spcPts val="400"/>
              </a:spcBef>
              <a:buClr>
                <a:schemeClr val="accent1"/>
              </a:buClr>
              <a:buFont typeface="Arial"/>
              <a:buNone/>
              <a:defRPr b="0" i="0" sz="1000" u="none" cap="none" strike="noStrike">
                <a:solidFill>
                  <a:schemeClr val="dk1"/>
                </a:solidFill>
                <a:latin typeface="PT Sans"/>
                <a:ea typeface="PT Sans"/>
                <a:cs typeface="PT Sans"/>
                <a:sym typeface="PT Sans"/>
              </a:defRPr>
            </a:lvl3pPr>
            <a:lvl4pPr indent="0" lvl="3" marL="1371600" marR="0" rtl="0" algn="l">
              <a:lnSpc>
                <a:spcPct val="90000"/>
              </a:lnSpc>
              <a:spcBef>
                <a:spcPts val="400"/>
              </a:spcBef>
              <a:buClr>
                <a:schemeClr val="dk1"/>
              </a:buClr>
              <a:buFont typeface="Merriweather Sans"/>
              <a:buNone/>
              <a:defRPr b="0" i="0" sz="900" u="none" cap="none" strike="noStrike">
                <a:solidFill>
                  <a:schemeClr val="dk1"/>
                </a:solidFill>
                <a:latin typeface="PT Sans"/>
                <a:ea typeface="PT Sans"/>
                <a:cs typeface="PT Sans"/>
                <a:sym typeface="PT Sans"/>
              </a:defRPr>
            </a:lvl4pPr>
            <a:lvl5pPr indent="0" lvl="4" marL="1828800" marR="0" rtl="0" algn="l">
              <a:lnSpc>
                <a:spcPct val="90000"/>
              </a:lnSpc>
              <a:spcBef>
                <a:spcPts val="400"/>
              </a:spcBef>
              <a:buClr>
                <a:schemeClr val="dk1"/>
              </a:buClr>
              <a:buFont typeface="Merriweather Sans"/>
              <a:buNone/>
              <a:defRPr b="0" i="0" sz="900" u="none" cap="none" strike="noStrike">
                <a:solidFill>
                  <a:schemeClr val="dk1"/>
                </a:solidFill>
                <a:latin typeface="PT Sans"/>
                <a:ea typeface="PT Sans"/>
                <a:cs typeface="PT Sans"/>
                <a:sym typeface="PT Sans"/>
              </a:defRPr>
            </a:lvl5pPr>
            <a:lvl6pPr indent="0" lvl="5" marL="22860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60" name="Shape 60"/>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1224962" y="928792"/>
            <a:ext cx="7461900" cy="726600"/>
          </a:xfrm>
          <a:prstGeom prst="rect">
            <a:avLst/>
          </a:prstGeom>
          <a:noFill/>
          <a:ln>
            <a:noFill/>
          </a:ln>
        </p:spPr>
        <p:txBody>
          <a:bodyPr anchorCtr="0" anchor="t" bIns="91425" lIns="91425" rIns="91425" tIns="91425"/>
          <a:lstStyle>
            <a:lvl1pPr indent="0" lvl="0" marL="0" marR="0" rtl="0" algn="l">
              <a:lnSpc>
                <a:spcPct val="90000"/>
              </a:lnSpc>
              <a:spcBef>
                <a:spcPts val="0"/>
              </a:spcBef>
              <a:buClr>
                <a:srgbClr val="1AB7EA"/>
              </a:buClr>
              <a:buFont typeface="PT Sans"/>
              <a:buNone/>
              <a:defRPr b="1" i="0" sz="3600" u="none" cap="none" strike="noStrike">
                <a:solidFill>
                  <a:srgbClr val="1AB7EA"/>
                </a:solidFill>
                <a:latin typeface="PT Sans"/>
                <a:ea typeface="PT Sans"/>
                <a:cs typeface="PT Sans"/>
                <a:sym typeface="PT San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224962" y="1717110"/>
            <a:ext cx="7461900" cy="2926500"/>
          </a:xfrm>
          <a:prstGeom prst="rect">
            <a:avLst/>
          </a:prstGeom>
          <a:noFill/>
          <a:ln>
            <a:noFill/>
          </a:ln>
        </p:spPr>
        <p:txBody>
          <a:bodyPr anchorCtr="0" anchor="t" bIns="91425" lIns="91425" rIns="91425" tIns="91425"/>
          <a:lstStyle>
            <a:lvl1pPr indent="-110200" lvl="0" marL="288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1pPr>
            <a:lvl2pPr indent="-118799" lvl="1" marL="575999" marR="0" rtl="0" algn="l">
              <a:lnSpc>
                <a:spcPct val="90000"/>
              </a:lnSpc>
              <a:spcBef>
                <a:spcPts val="400"/>
              </a:spcBef>
              <a:buClr>
                <a:schemeClr val="dk1"/>
              </a:buClr>
              <a:buSzPct val="140000"/>
              <a:buFont typeface="Arial"/>
              <a:buChar char="•"/>
              <a:defRPr b="0" i="0" sz="2000" u="none" cap="none" strike="noStrike">
                <a:solidFill>
                  <a:schemeClr val="dk1"/>
                </a:solidFill>
                <a:latin typeface="PT Sans"/>
                <a:ea typeface="PT Sans"/>
                <a:cs typeface="PT Sans"/>
                <a:sym typeface="PT Sans"/>
              </a:defRPr>
            </a:lvl2pPr>
            <a:lvl3pPr indent="-114700" lvl="2" marL="864000" marR="0" rtl="0" algn="l">
              <a:lnSpc>
                <a:spcPct val="90000"/>
              </a:lnSpc>
              <a:spcBef>
                <a:spcPts val="400"/>
              </a:spcBef>
              <a:buClr>
                <a:schemeClr val="accent1"/>
              </a:buClr>
              <a:buSzPct val="140000"/>
              <a:buFont typeface="Arial"/>
              <a:buChar char="•"/>
              <a:defRPr b="0" i="0" sz="2000" u="none" cap="none" strike="noStrike">
                <a:solidFill>
                  <a:schemeClr val="dk1"/>
                </a:solidFill>
                <a:latin typeface="PT Sans"/>
                <a:ea typeface="PT Sans"/>
                <a:cs typeface="PT Sans"/>
                <a:sym typeface="PT Sans"/>
              </a:defRPr>
            </a:lvl3pPr>
            <a:lvl4pPr indent="-161400" lvl="3" marL="1152000"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4pPr>
            <a:lvl5pPr indent="-169999" lvl="4" marL="1439999" marR="0" rtl="0" algn="l">
              <a:lnSpc>
                <a:spcPct val="90000"/>
              </a:lnSpc>
              <a:spcBef>
                <a:spcPts val="400"/>
              </a:spcBef>
              <a:buClr>
                <a:schemeClr val="dk1"/>
              </a:buClr>
              <a:buSzPct val="100000"/>
              <a:buFont typeface="Merriweather Sans"/>
              <a:buChar char="–"/>
              <a:defRPr b="0" i="0" sz="2000" u="none" cap="none" strike="noStrike">
                <a:solidFill>
                  <a:schemeClr val="dk1"/>
                </a:solidFill>
                <a:latin typeface="PT Sans"/>
                <a:ea typeface="PT Sans"/>
                <a:cs typeface="PT Sans"/>
                <a:sym typeface="PT San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7212065" y="432198"/>
            <a:ext cx="1068300" cy="171000"/>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2239061" y="4856955"/>
            <a:ext cx="3611400" cy="179400"/>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accent6"/>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8280400" y="432198"/>
            <a:ext cx="406500" cy="171000"/>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0" i="0" lang="en" sz="1000" u="none" cap="none" strike="noStrike">
                <a:solidFill>
                  <a:schemeClr val="accent6"/>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Clr>
                <a:schemeClr val="dk2"/>
              </a:buClr>
              <a:buSzPct val="34375"/>
              <a:buFont typeface="Arial"/>
              <a:buNone/>
            </a:pPr>
            <a:r>
              <a:rPr lang="en" sz="3200"/>
              <a:t>Specialist Teacher Integration Strategies</a:t>
            </a:r>
          </a:p>
        </p:txBody>
      </p:sp>
      <p:sp>
        <p:nvSpPr>
          <p:cNvPr id="134" name="Shape 134"/>
          <p:cNvSpPr txBox="1"/>
          <p:nvPr>
            <p:ph idx="1" type="body"/>
          </p:nvPr>
        </p:nvSpPr>
        <p:spPr>
          <a:xfrm>
            <a:off x="199850" y="1717100"/>
            <a:ext cx="8846100" cy="2926500"/>
          </a:xfrm>
          <a:prstGeom prst="rect">
            <a:avLst/>
          </a:prstGeom>
        </p:spPr>
        <p:txBody>
          <a:bodyPr anchorCtr="0" anchor="t" bIns="91425" lIns="91425" rIns="91425" tIns="91425">
            <a:noAutofit/>
          </a:bodyPr>
          <a:lstStyle/>
          <a:p>
            <a:pPr lvl="0">
              <a:spcBef>
                <a:spcPts val="0"/>
              </a:spcBef>
              <a:buNone/>
            </a:pPr>
            <a:r>
              <a:rPr b="1" lang="en"/>
              <a:t>#2 Preparing for or following on from a unit within the programme of inquiry:</a:t>
            </a:r>
            <a:r>
              <a:rPr lang="en"/>
              <a:t> “The direct teaching of single-subject teachers in a unit of inquiry may not always be feasible but, where appropriate, introductory or follow-up learning experiences may be useful to help students make connections between the different aspects of the curriculum. Single-subject teachers may plan and teach activities or experiences that prepare students for participation in a unit of inquiry. Following on from a unit, students may demonstrate their understanding of the central idea in a single-subject context.” (mod. AS&amp;S)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Clr>
                <a:schemeClr val="dk2"/>
              </a:buClr>
              <a:buSzPct val="34375"/>
              <a:buFont typeface="Arial"/>
              <a:buNone/>
            </a:pPr>
            <a:r>
              <a:rPr lang="en" sz="3200"/>
              <a:t>Specialist Teacher Integration Strategies</a:t>
            </a:r>
          </a:p>
          <a:p>
            <a:pPr lvl="0">
              <a:spcBef>
                <a:spcPts val="0"/>
              </a:spcBef>
              <a:buNone/>
            </a:pPr>
            <a:r>
              <a:t/>
            </a:r>
            <a:endParaRPr/>
          </a:p>
        </p:txBody>
      </p:sp>
      <p:sp>
        <p:nvSpPr>
          <p:cNvPr id="140" name="Shape 140"/>
          <p:cNvSpPr txBox="1"/>
          <p:nvPr>
            <p:ph idx="1" type="body"/>
          </p:nvPr>
        </p:nvSpPr>
        <p:spPr>
          <a:xfrm>
            <a:off x="84150" y="1717100"/>
            <a:ext cx="8856600" cy="2926500"/>
          </a:xfrm>
          <a:prstGeom prst="rect">
            <a:avLst/>
          </a:prstGeom>
        </p:spPr>
        <p:txBody>
          <a:bodyPr anchorCtr="0" anchor="t" bIns="91425" lIns="91425" rIns="91425" tIns="91425">
            <a:noAutofit/>
          </a:bodyPr>
          <a:lstStyle/>
          <a:p>
            <a:pPr indent="0" lvl="0" marL="177800">
              <a:spcBef>
                <a:spcPts val="0"/>
              </a:spcBef>
              <a:buNone/>
            </a:pPr>
            <a:r>
              <a:rPr b="1" lang="en"/>
              <a:t>#3 Independent inquiry:</a:t>
            </a:r>
            <a:r>
              <a:rPr lang="en"/>
              <a:t> “There may be times when teachers will be teaching aspects of single-subjects independent of the programme of inquiry using purposeful inquiry. At such times, teachers should structure their teaching and learning through the use of the PYP planning process. Teachers should ensure that authentic connections are made while maintaining the integrity and essential character or learning in, through and about specialist subjects. If undertaking an inquiry outside the programme of inquiry, teachers should still recognize that the same philosophy and pedagogy must underpin their planning of the subject.” (mod. AS&amp;S)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Looking At Planners...</a:t>
            </a:r>
          </a:p>
        </p:txBody>
      </p:sp>
      <p:sp>
        <p:nvSpPr>
          <p:cNvPr id="146" name="Shape 146"/>
          <p:cNvSpPr txBox="1"/>
          <p:nvPr>
            <p:ph idx="1" type="body"/>
          </p:nvPr>
        </p:nvSpPr>
        <p:spPr>
          <a:xfrm>
            <a:off x="430475" y="1523175"/>
            <a:ext cx="8256300" cy="3245100"/>
          </a:xfrm>
          <a:prstGeom prst="rect">
            <a:avLst/>
          </a:prstGeom>
        </p:spPr>
        <p:txBody>
          <a:bodyPr anchorCtr="0" anchor="t" bIns="91425" lIns="91425" rIns="91425" tIns="91425">
            <a:noAutofit/>
          </a:bodyPr>
          <a:lstStyle/>
          <a:p>
            <a:pPr lvl="0" rtl="0">
              <a:spcBef>
                <a:spcPts val="0"/>
              </a:spcBef>
              <a:buNone/>
            </a:pPr>
            <a:r>
              <a:rPr lang="en"/>
              <a:t>You may be a part of a homeroom teacher’s unit of inquiry </a:t>
            </a:r>
            <a:r>
              <a:rPr b="1" lang="en"/>
              <a:t>or</a:t>
            </a:r>
            <a:r>
              <a:rPr lang="en"/>
              <a:t> create your own, but both use the planner. </a:t>
            </a:r>
          </a:p>
          <a:p>
            <a:pPr lvl="0">
              <a:spcBef>
                <a:spcPts val="0"/>
              </a:spcBef>
              <a:buNone/>
            </a:pPr>
            <a:r>
              <a:rPr lang="en"/>
              <a:t>Some effective ways of ‘connecting’ include through:</a:t>
            </a:r>
          </a:p>
          <a:p>
            <a:pPr indent="-228600" lvl="0" marL="457200" rtl="0">
              <a:spcBef>
                <a:spcPts val="0"/>
              </a:spcBef>
            </a:pPr>
            <a:r>
              <a:rPr lang="en"/>
              <a:t>Central ideas</a:t>
            </a:r>
          </a:p>
          <a:p>
            <a:pPr indent="-228600" lvl="0" marL="457200" rtl="0">
              <a:spcBef>
                <a:spcPts val="0"/>
              </a:spcBef>
            </a:pPr>
            <a:r>
              <a:rPr lang="en"/>
              <a:t>Lines of inquiry</a:t>
            </a:r>
          </a:p>
          <a:p>
            <a:pPr indent="-228600" lvl="0" marL="457200" rtl="0">
              <a:spcBef>
                <a:spcPts val="0"/>
              </a:spcBef>
            </a:pPr>
            <a:r>
              <a:rPr lang="en"/>
              <a:t>Key concepts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Connecting Through Central Ideas:</a:t>
            </a:r>
          </a:p>
          <a:p>
            <a:pPr lvl="0">
              <a:spcBef>
                <a:spcPts val="0"/>
              </a:spcBef>
              <a:buNone/>
            </a:pPr>
            <a:r>
              <a:t/>
            </a:r>
            <a:endParaRPr/>
          </a:p>
        </p:txBody>
      </p:sp>
      <p:sp>
        <p:nvSpPr>
          <p:cNvPr id="152" name="Shape 152"/>
          <p:cNvSpPr txBox="1"/>
          <p:nvPr>
            <p:ph idx="1" type="body"/>
          </p:nvPr>
        </p:nvSpPr>
        <p:spPr>
          <a:xfrm>
            <a:off x="1224962" y="1717110"/>
            <a:ext cx="7461900" cy="2926500"/>
          </a:xfrm>
          <a:prstGeom prst="rect">
            <a:avLst/>
          </a:prstGeom>
        </p:spPr>
        <p:txBody>
          <a:bodyPr anchorCtr="0" anchor="t" bIns="91425" lIns="91425" rIns="91425" tIns="91425">
            <a:noAutofit/>
          </a:bodyPr>
          <a:lstStyle/>
          <a:p>
            <a:pPr indent="-228600" lvl="0" marL="457200" rtl="0">
              <a:spcBef>
                <a:spcPts val="0"/>
              </a:spcBef>
            </a:pPr>
            <a:r>
              <a:rPr lang="en"/>
              <a:t>Consider  ‘opening up’ your central idea. For example, change “Art” to “The Arts” or “experiments” to “experiences.”</a:t>
            </a:r>
          </a:p>
          <a:p>
            <a:pPr indent="-228600" lvl="0" marL="457200">
              <a:spcBef>
                <a:spcPts val="0"/>
              </a:spcBef>
            </a:pPr>
            <a:r>
              <a:rPr lang="en"/>
              <a:t>The following are some central ideas from IB documents and other planners. As we cycle through them, discuss how the single subjects at your school might be able to connect to these central ideas.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Central Ideas #1 and #2</a:t>
            </a:r>
          </a:p>
        </p:txBody>
      </p:sp>
      <p:sp>
        <p:nvSpPr>
          <p:cNvPr id="158" name="Shape 158"/>
          <p:cNvSpPr txBox="1"/>
          <p:nvPr>
            <p:ph idx="1" type="body"/>
          </p:nvPr>
        </p:nvSpPr>
        <p:spPr>
          <a:xfrm>
            <a:off x="1224962" y="1717110"/>
            <a:ext cx="7461900" cy="2926500"/>
          </a:xfrm>
          <a:prstGeom prst="rect">
            <a:avLst/>
          </a:prstGeom>
        </p:spPr>
        <p:txBody>
          <a:bodyPr anchorCtr="0" anchor="t" bIns="91425" lIns="91425" rIns="91425" tIns="91425">
            <a:noAutofit/>
          </a:bodyPr>
          <a:lstStyle/>
          <a:p>
            <a:pPr indent="-482600" lvl="0" marL="457200" rtl="0">
              <a:spcBef>
                <a:spcPts val="0"/>
              </a:spcBef>
              <a:buSzPct val="125000"/>
              <a:buAutoNum type="arabicPeriod"/>
            </a:pPr>
            <a:r>
              <a:rPr lang="en" sz="3200"/>
              <a:t>Systems provide a common framework we can use to understand our world.</a:t>
            </a:r>
          </a:p>
          <a:p>
            <a:pPr indent="-482600" lvl="0" marL="457200">
              <a:spcBef>
                <a:spcPts val="0"/>
              </a:spcBef>
              <a:buSzPct val="125000"/>
              <a:buAutoNum type="arabicPeriod"/>
            </a:pPr>
            <a:r>
              <a:rPr lang="en" sz="3200"/>
              <a:t>We use and respond to signs and symbols in different ways.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Central Ideas #3 and #4</a:t>
            </a:r>
          </a:p>
        </p:txBody>
      </p:sp>
      <p:sp>
        <p:nvSpPr>
          <p:cNvPr id="164" name="Shape 164"/>
          <p:cNvSpPr txBox="1"/>
          <p:nvPr>
            <p:ph idx="1" type="body"/>
          </p:nvPr>
        </p:nvSpPr>
        <p:spPr>
          <a:xfrm>
            <a:off x="1224962" y="1717110"/>
            <a:ext cx="7461900" cy="2926500"/>
          </a:xfrm>
          <a:prstGeom prst="rect">
            <a:avLst/>
          </a:prstGeom>
        </p:spPr>
        <p:txBody>
          <a:bodyPr anchorCtr="0" anchor="t" bIns="91425" lIns="91425" rIns="91425" tIns="91425">
            <a:noAutofit/>
          </a:bodyPr>
          <a:lstStyle/>
          <a:p>
            <a:pPr lvl="0">
              <a:spcBef>
                <a:spcPts val="0"/>
              </a:spcBef>
              <a:buNone/>
            </a:pPr>
            <a:r>
              <a:rPr lang="en" sz="3100"/>
              <a:t>3. Identifying, using and describing patterns helps us to make sense of the world we live in.</a:t>
            </a:r>
          </a:p>
          <a:p>
            <a:pPr lvl="0">
              <a:spcBef>
                <a:spcPts val="0"/>
              </a:spcBef>
              <a:buNone/>
            </a:pPr>
            <a:r>
              <a:rPr lang="en" sz="3100"/>
              <a:t>4. Conflict and peace affect relationships within communities.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Central Ideas #5 and #6</a:t>
            </a:r>
          </a:p>
        </p:txBody>
      </p:sp>
      <p:sp>
        <p:nvSpPr>
          <p:cNvPr id="170" name="Shape 170"/>
          <p:cNvSpPr txBox="1"/>
          <p:nvPr>
            <p:ph idx="1" type="body"/>
          </p:nvPr>
        </p:nvSpPr>
        <p:spPr>
          <a:xfrm>
            <a:off x="452548" y="1717100"/>
            <a:ext cx="8234400" cy="2926500"/>
          </a:xfrm>
          <a:prstGeom prst="rect">
            <a:avLst/>
          </a:prstGeom>
        </p:spPr>
        <p:txBody>
          <a:bodyPr anchorCtr="0" anchor="t" bIns="91425" lIns="91425" rIns="91425" tIns="91425">
            <a:noAutofit/>
          </a:bodyPr>
          <a:lstStyle/>
          <a:p>
            <a:pPr lvl="0">
              <a:spcBef>
                <a:spcPts val="0"/>
              </a:spcBef>
              <a:buNone/>
            </a:pPr>
            <a:r>
              <a:rPr lang="en" sz="3600"/>
              <a:t>5. Making good choices helps to keep us healthy.</a:t>
            </a:r>
          </a:p>
          <a:p>
            <a:pPr lvl="0">
              <a:spcBef>
                <a:spcPts val="0"/>
              </a:spcBef>
              <a:buNone/>
            </a:pPr>
            <a:r>
              <a:rPr lang="en" sz="3600"/>
              <a:t>6. Decisions are related to the needs of the individual or the community.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Central Idea Follow-Up</a:t>
            </a:r>
          </a:p>
        </p:txBody>
      </p:sp>
      <p:sp>
        <p:nvSpPr>
          <p:cNvPr id="176" name="Shape 176"/>
          <p:cNvSpPr txBox="1"/>
          <p:nvPr>
            <p:ph idx="1" type="body"/>
          </p:nvPr>
        </p:nvSpPr>
        <p:spPr>
          <a:xfrm>
            <a:off x="1224962" y="1717110"/>
            <a:ext cx="7461900" cy="2926500"/>
          </a:xfrm>
          <a:prstGeom prst="rect">
            <a:avLst/>
          </a:prstGeom>
        </p:spPr>
        <p:txBody>
          <a:bodyPr anchorCtr="0" anchor="t" bIns="91425" lIns="91425" rIns="91425" tIns="91425">
            <a:noAutofit/>
          </a:bodyPr>
          <a:lstStyle/>
          <a:p>
            <a:pPr lvl="0">
              <a:spcBef>
                <a:spcPts val="0"/>
              </a:spcBef>
              <a:buNone/>
            </a:pPr>
            <a:r>
              <a:rPr lang="en" sz="3000"/>
              <a:t>What did you notice about those central ideas?</a:t>
            </a:r>
          </a:p>
          <a:p>
            <a:pPr lvl="0">
              <a:spcBef>
                <a:spcPts val="0"/>
              </a:spcBef>
              <a:buNone/>
            </a:pPr>
            <a:r>
              <a:t/>
            </a:r>
            <a:endParaRPr sz="3000"/>
          </a:p>
          <a:p>
            <a:pPr lvl="0">
              <a:spcBef>
                <a:spcPts val="0"/>
              </a:spcBef>
              <a:buNone/>
            </a:pPr>
            <a:r>
              <a:rPr lang="en" sz="3000"/>
              <a:t>Why were we able to connect some single-subjects better than others?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Connecting Lines of Inquiry</a:t>
            </a:r>
          </a:p>
        </p:txBody>
      </p:sp>
      <p:sp>
        <p:nvSpPr>
          <p:cNvPr id="182" name="Shape 182"/>
          <p:cNvSpPr txBox="1"/>
          <p:nvPr>
            <p:ph idx="1" type="body"/>
          </p:nvPr>
        </p:nvSpPr>
        <p:spPr>
          <a:xfrm>
            <a:off x="551873" y="1717100"/>
            <a:ext cx="8135100" cy="2926500"/>
          </a:xfrm>
          <a:prstGeom prst="rect">
            <a:avLst/>
          </a:prstGeom>
        </p:spPr>
        <p:txBody>
          <a:bodyPr anchorCtr="0" anchor="t" bIns="91425" lIns="91425" rIns="91425" tIns="91425">
            <a:noAutofit/>
          </a:bodyPr>
          <a:lstStyle/>
          <a:p>
            <a:pPr indent="-228600" lvl="0" marL="457200" rtl="0">
              <a:spcBef>
                <a:spcPts val="0"/>
              </a:spcBef>
            </a:pPr>
            <a:r>
              <a:rPr lang="en"/>
              <a:t>These too can be ‘broadened’ to explore bigger ideas or deeper concepts. </a:t>
            </a:r>
          </a:p>
          <a:p>
            <a:pPr indent="-228600" lvl="0" marL="457200" rtl="0">
              <a:spcBef>
                <a:spcPts val="0"/>
              </a:spcBef>
            </a:pPr>
            <a:r>
              <a:rPr lang="en"/>
              <a:t>Lines of inquiry simply must be appropriate to the development level and interests of the students (MTPYPH).</a:t>
            </a:r>
          </a:p>
          <a:p>
            <a:pPr indent="-228600" lvl="0" marL="457200">
              <a:spcBef>
                <a:spcPts val="0"/>
              </a:spcBef>
            </a:pPr>
            <a:r>
              <a:rPr lang="en"/>
              <a:t>They may be conceptually based, which is a great opportunity for single-subject teachers to connect.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1225062" y="829467"/>
            <a:ext cx="7461900" cy="726600"/>
          </a:xfrm>
          <a:prstGeom prst="rect">
            <a:avLst/>
          </a:prstGeom>
        </p:spPr>
        <p:txBody>
          <a:bodyPr anchorCtr="0" anchor="t" bIns="91425" lIns="91425" rIns="91425" tIns="91425">
            <a:noAutofit/>
          </a:bodyPr>
          <a:lstStyle/>
          <a:p>
            <a:pPr lvl="0">
              <a:spcBef>
                <a:spcPts val="0"/>
              </a:spcBef>
              <a:buNone/>
            </a:pPr>
            <a:r>
              <a:rPr lang="en"/>
              <a:t>Closed to open? An inquiry into...</a:t>
            </a:r>
          </a:p>
        </p:txBody>
      </p:sp>
      <p:sp>
        <p:nvSpPr>
          <p:cNvPr id="188" name="Shape 188"/>
          <p:cNvSpPr txBox="1"/>
          <p:nvPr>
            <p:ph idx="1" type="body"/>
          </p:nvPr>
        </p:nvSpPr>
        <p:spPr>
          <a:xfrm>
            <a:off x="397350" y="1556075"/>
            <a:ext cx="8289600" cy="3087600"/>
          </a:xfrm>
          <a:prstGeom prst="rect">
            <a:avLst/>
          </a:prstGeom>
        </p:spPr>
        <p:txBody>
          <a:bodyPr anchorCtr="0" anchor="t" bIns="91425" lIns="91425" rIns="91425" tIns="91425">
            <a:noAutofit/>
          </a:bodyPr>
          <a:lstStyle/>
          <a:p>
            <a:pPr indent="-228600" lvl="0" marL="457200" rtl="0">
              <a:spcBef>
                <a:spcPts val="0"/>
              </a:spcBef>
            </a:pPr>
            <a:r>
              <a:rPr lang="en"/>
              <a:t>Specific purposes and characteristics of different transportation systems.</a:t>
            </a:r>
          </a:p>
          <a:p>
            <a:pPr indent="-228600" lvl="0" marL="457200" rtl="0">
              <a:spcBef>
                <a:spcPts val="0"/>
              </a:spcBef>
            </a:pPr>
            <a:r>
              <a:rPr lang="en"/>
              <a:t>Responsibilities of governments.</a:t>
            </a:r>
          </a:p>
          <a:p>
            <a:pPr indent="-228600" lvl="0" marL="457200" rtl="0">
              <a:spcBef>
                <a:spcPts val="0"/>
              </a:spcBef>
            </a:pPr>
            <a:r>
              <a:rPr lang="en"/>
              <a:t>The changes in the body system during exercise.</a:t>
            </a:r>
          </a:p>
          <a:p>
            <a:pPr indent="-228600" lvl="0" marL="457200" rtl="0">
              <a:spcBef>
                <a:spcPts val="0"/>
              </a:spcBef>
            </a:pPr>
            <a:r>
              <a:rPr lang="en"/>
              <a:t>The role of rhythm and music in poetry.</a:t>
            </a:r>
          </a:p>
          <a:p>
            <a:pPr indent="-228600" lvl="0" marL="457200" rtl="0">
              <a:spcBef>
                <a:spcPts val="0"/>
              </a:spcBef>
            </a:pPr>
            <a:r>
              <a:rPr lang="en"/>
              <a:t>Ways visual media influences consumerism.</a:t>
            </a:r>
          </a:p>
          <a:p>
            <a:pPr indent="-228600" lvl="0" marL="457200">
              <a:spcBef>
                <a:spcPts val="0"/>
              </a:spcBef>
            </a:pPr>
            <a:r>
              <a:rPr lang="en"/>
              <a:t>The uses of artistic styles and materials.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ctrTitle"/>
          </p:nvPr>
        </p:nvSpPr>
        <p:spPr>
          <a:xfrm>
            <a:off x="106625" y="2212700"/>
            <a:ext cx="8957400" cy="1381200"/>
          </a:xfrm>
          <a:prstGeom prst="rect">
            <a:avLst/>
          </a:prstGeom>
        </p:spPr>
        <p:txBody>
          <a:bodyPr anchorCtr="0" anchor="t" bIns="91425" lIns="91425" rIns="91425" tIns="91425">
            <a:noAutofit/>
          </a:bodyPr>
          <a:lstStyle/>
          <a:p>
            <a:pPr lvl="0">
              <a:spcBef>
                <a:spcPts val="0"/>
              </a:spcBef>
              <a:buNone/>
            </a:pPr>
            <a:r>
              <a:rPr lang="en" sz="4200"/>
              <a:t>Make Some Space</a:t>
            </a:r>
          </a:p>
          <a:p>
            <a:pPr lvl="0">
              <a:spcBef>
                <a:spcPts val="0"/>
              </a:spcBef>
              <a:buNone/>
            </a:pPr>
            <a:r>
              <a:rPr i="1" lang="en" sz="3000"/>
              <a:t>Incorporating Specialist Teachers Into the PYP Planner</a:t>
            </a:r>
            <a:r>
              <a:rPr i="1" lang="en" sz="3700"/>
              <a:t> </a:t>
            </a:r>
          </a:p>
        </p:txBody>
      </p:sp>
      <p:sp>
        <p:nvSpPr>
          <p:cNvPr id="79" name="Shape 79"/>
          <p:cNvSpPr txBox="1"/>
          <p:nvPr>
            <p:ph idx="1" type="subTitle"/>
          </p:nvPr>
        </p:nvSpPr>
        <p:spPr>
          <a:xfrm>
            <a:off x="540327" y="3594100"/>
            <a:ext cx="8211900" cy="654000"/>
          </a:xfrm>
          <a:prstGeom prst="rect">
            <a:avLst/>
          </a:prstGeom>
        </p:spPr>
        <p:txBody>
          <a:bodyPr anchorCtr="0" anchor="b" bIns="91425" lIns="91425" rIns="91425" tIns="91425">
            <a:noAutofit/>
          </a:bodyPr>
          <a:lstStyle/>
          <a:p>
            <a:pPr lvl="0">
              <a:spcBef>
                <a:spcPts val="0"/>
              </a:spcBef>
              <a:buNone/>
            </a:pPr>
            <a:r>
              <a:rPr lang="en" sz="2500"/>
              <a:t>Keri Harrison &amp; Ashleigh Woodward</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Examples of Key Concepts</a:t>
            </a:r>
          </a:p>
        </p:txBody>
      </p:sp>
      <p:sp>
        <p:nvSpPr>
          <p:cNvPr id="194" name="Shape 194"/>
          <p:cNvSpPr txBox="1"/>
          <p:nvPr>
            <p:ph idx="1" type="body"/>
          </p:nvPr>
        </p:nvSpPr>
        <p:spPr>
          <a:xfrm>
            <a:off x="463573" y="1717100"/>
            <a:ext cx="8223300" cy="2926500"/>
          </a:xfrm>
          <a:prstGeom prst="rect">
            <a:avLst/>
          </a:prstGeom>
        </p:spPr>
        <p:txBody>
          <a:bodyPr anchorCtr="0" anchor="t" bIns="91425" lIns="91425" rIns="91425" tIns="91425">
            <a:noAutofit/>
          </a:bodyPr>
          <a:lstStyle/>
          <a:p>
            <a:pPr indent="-228600" lvl="0" marL="457200" rtl="0">
              <a:spcBef>
                <a:spcPts val="0"/>
              </a:spcBef>
            </a:pPr>
            <a:r>
              <a:rPr lang="en"/>
              <a:t>Can you connect your subject or curriculum to a key concept in that unit of inquiry? </a:t>
            </a:r>
          </a:p>
          <a:p>
            <a:pPr indent="-228600" lvl="0" marL="457200">
              <a:spcBef>
                <a:spcPts val="0"/>
              </a:spcBef>
            </a:pPr>
            <a:r>
              <a:rPr lang="en"/>
              <a:t>An explicit understanding of each key concept helps students to see those cross-curricular connections.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graphicFrame>
        <p:nvGraphicFramePr>
          <p:cNvPr id="199" name="Shape 199"/>
          <p:cNvGraphicFramePr/>
          <p:nvPr/>
        </p:nvGraphicFramePr>
        <p:xfrm>
          <a:off x="952500" y="2190750"/>
          <a:ext cx="3000000" cy="3000000"/>
        </p:xfrm>
        <a:graphic>
          <a:graphicData uri="http://schemas.openxmlformats.org/drawingml/2006/table">
            <a:tbl>
              <a:tblPr>
                <a:noFill/>
                <a:tableStyleId>{9D9AC810-70AF-4C83-A76C-F23B34AB8E05}</a:tableStyleId>
              </a:tblPr>
              <a:tblGrid>
                <a:gridCol w="1809750"/>
                <a:gridCol w="1809750"/>
                <a:gridCol w="1809750"/>
                <a:gridCol w="1809750"/>
              </a:tblGrid>
              <a:tr h="381000">
                <a:tc>
                  <a:txBody>
                    <a:bodyPr>
                      <a:noAutofit/>
                    </a:bodyPr>
                    <a:lstStyle/>
                    <a:p>
                      <a:pPr lvl="0">
                        <a:spcBef>
                          <a:spcPts val="0"/>
                        </a:spcBef>
                        <a:buNone/>
                      </a:pPr>
                      <a:r>
                        <a:rPr lang="en"/>
                        <a:t>form</a:t>
                      </a:r>
                    </a:p>
                  </a:txBody>
                  <a:tcPr marT="91425" marB="91425" marR="91425" marL="91425"/>
                </a:tc>
                <a:tc>
                  <a:txBody>
                    <a:bodyPr>
                      <a:noAutofit/>
                    </a:bodyPr>
                    <a:lstStyle/>
                    <a:p>
                      <a:pPr lvl="0">
                        <a:spcBef>
                          <a:spcPts val="0"/>
                        </a:spcBef>
                        <a:buNone/>
                      </a:pPr>
                      <a:r>
                        <a:rPr lang="en"/>
                        <a:t>causation</a:t>
                      </a:r>
                    </a:p>
                  </a:txBody>
                  <a:tcPr marT="91425" marB="91425" marR="91425" marL="91425"/>
                </a:tc>
                <a:tc>
                  <a:txBody>
                    <a:bodyPr>
                      <a:noAutofit/>
                    </a:bodyPr>
                    <a:lstStyle/>
                    <a:p>
                      <a:pPr lvl="0">
                        <a:spcBef>
                          <a:spcPts val="0"/>
                        </a:spcBef>
                        <a:buNone/>
                      </a:pPr>
                      <a:r>
                        <a:rPr lang="en"/>
                        <a:t>change</a:t>
                      </a:r>
                    </a:p>
                  </a:txBody>
                  <a:tcPr marT="91425" marB="91425" marR="91425" marL="91425"/>
                </a:tc>
                <a:tc>
                  <a:txBody>
                    <a:bodyPr>
                      <a:noAutofit/>
                    </a:bodyPr>
                    <a:lstStyle/>
                    <a:p>
                      <a:pPr lvl="0">
                        <a:spcBef>
                          <a:spcPts val="0"/>
                        </a:spcBef>
                        <a:buNone/>
                      </a:pPr>
                      <a:r>
                        <a:rPr lang="en"/>
                        <a:t>connection</a:t>
                      </a:r>
                    </a:p>
                  </a:txBody>
                  <a:tcPr marT="91425" marB="91425" marR="91425" marL="91425"/>
                </a:tc>
              </a:tr>
              <a:tr h="381000">
                <a:tc>
                  <a:txBody>
                    <a:bodyPr>
                      <a:noAutofit/>
                    </a:bodyPr>
                    <a:lstStyle/>
                    <a:p>
                      <a:pPr lvl="0">
                        <a:spcBef>
                          <a:spcPts val="0"/>
                        </a:spcBef>
                        <a:buNone/>
                      </a:pPr>
                      <a:r>
                        <a:rPr lang="en"/>
                        <a:t>function</a:t>
                      </a:r>
                    </a:p>
                  </a:txBody>
                  <a:tcPr marT="91425" marB="91425" marR="91425" marL="91425"/>
                </a:tc>
                <a:tc>
                  <a:txBody>
                    <a:bodyPr>
                      <a:noAutofit/>
                    </a:bodyPr>
                    <a:lstStyle/>
                    <a:p>
                      <a:pPr lvl="0">
                        <a:spcBef>
                          <a:spcPts val="0"/>
                        </a:spcBef>
                        <a:buNone/>
                      </a:pPr>
                      <a:r>
                        <a:rPr lang="en"/>
                        <a:t>perspective</a:t>
                      </a:r>
                    </a:p>
                  </a:txBody>
                  <a:tcPr marT="91425" marB="91425" marR="91425" marL="91425"/>
                </a:tc>
                <a:tc>
                  <a:txBody>
                    <a:bodyPr>
                      <a:noAutofit/>
                    </a:bodyPr>
                    <a:lstStyle/>
                    <a:p>
                      <a:pPr lvl="0">
                        <a:spcBef>
                          <a:spcPts val="0"/>
                        </a:spcBef>
                        <a:buNone/>
                      </a:pPr>
                      <a:r>
                        <a:rPr lang="en"/>
                        <a:t>responsibility</a:t>
                      </a:r>
                    </a:p>
                  </a:txBody>
                  <a:tcPr marT="91425" marB="91425" marR="91425" marL="91425"/>
                </a:tc>
                <a:tc>
                  <a:txBody>
                    <a:bodyPr>
                      <a:noAutofit/>
                    </a:bodyPr>
                    <a:lstStyle/>
                    <a:p>
                      <a:pPr lvl="0">
                        <a:spcBef>
                          <a:spcPts val="0"/>
                        </a:spcBef>
                        <a:buNone/>
                      </a:pPr>
                      <a:r>
                        <a:rPr lang="en"/>
                        <a:t>reflection</a:t>
                      </a:r>
                    </a:p>
                  </a:txBody>
                  <a:tcPr marT="91425" marB="91425" marR="91425" marL="91425"/>
                </a:tc>
              </a:tr>
            </a:tbl>
          </a:graphicData>
        </a:graphic>
      </p:graphicFrame>
      <p:sp>
        <p:nvSpPr>
          <p:cNvPr id="200" name="Shape 200"/>
          <p:cNvSpPr txBox="1"/>
          <p:nvPr/>
        </p:nvSpPr>
        <p:spPr>
          <a:xfrm>
            <a:off x="952425" y="993375"/>
            <a:ext cx="7239000" cy="10065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2"/>
              </a:buClr>
              <a:buSzPct val="61111"/>
              <a:buFont typeface="Arial"/>
              <a:buNone/>
            </a:pPr>
            <a:r>
              <a:rPr b="1" lang="en" sz="1800">
                <a:solidFill>
                  <a:schemeClr val="dk2"/>
                </a:solidFill>
                <a:latin typeface="Cambria"/>
                <a:ea typeface="Cambria"/>
                <a:cs typeface="Cambria"/>
                <a:sym typeface="Cambria"/>
              </a:rPr>
              <a:t>Use the definitions on your handout to help you think about how your subject’s curriculum can be classified or sorted using the IB key concepts.</a:t>
            </a:r>
          </a:p>
          <a:p>
            <a:pPr indent="457200" lvl="0">
              <a:spcBef>
                <a:spcPts val="0"/>
              </a:spcBef>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Key Concept Follow Up</a:t>
            </a:r>
          </a:p>
        </p:txBody>
      </p:sp>
      <p:sp>
        <p:nvSpPr>
          <p:cNvPr id="206" name="Shape 206"/>
          <p:cNvSpPr txBox="1"/>
          <p:nvPr>
            <p:ph idx="1" type="body"/>
          </p:nvPr>
        </p:nvSpPr>
        <p:spPr>
          <a:xfrm>
            <a:off x="1224962" y="1657350"/>
            <a:ext cx="3675600" cy="479700"/>
          </a:xfrm>
          <a:prstGeom prst="rect">
            <a:avLst/>
          </a:prstGeom>
        </p:spPr>
        <p:txBody>
          <a:bodyPr anchorCtr="0" anchor="t" bIns="91425" lIns="91425" rIns="91425" tIns="91425">
            <a:noAutofit/>
          </a:bodyPr>
          <a:lstStyle/>
          <a:p>
            <a:pPr lvl="0">
              <a:spcBef>
                <a:spcPts val="0"/>
              </a:spcBef>
              <a:buNone/>
            </a:pPr>
            <a:r>
              <a:rPr lang="en"/>
              <a:t>I Used To Think...</a:t>
            </a:r>
          </a:p>
        </p:txBody>
      </p:sp>
      <p:sp>
        <p:nvSpPr>
          <p:cNvPr id="207" name="Shape 207"/>
          <p:cNvSpPr txBox="1"/>
          <p:nvPr>
            <p:ph idx="2" type="body"/>
          </p:nvPr>
        </p:nvSpPr>
        <p:spPr>
          <a:xfrm>
            <a:off x="1224962" y="2137170"/>
            <a:ext cx="3675600" cy="2457599"/>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txBox="1"/>
          <p:nvPr>
            <p:ph idx="3" type="body"/>
          </p:nvPr>
        </p:nvSpPr>
        <p:spPr>
          <a:xfrm>
            <a:off x="5011200" y="1657350"/>
            <a:ext cx="3675600" cy="479700"/>
          </a:xfrm>
          <a:prstGeom prst="rect">
            <a:avLst/>
          </a:prstGeom>
        </p:spPr>
        <p:txBody>
          <a:bodyPr anchorCtr="0" anchor="t" bIns="91425" lIns="91425" rIns="91425" tIns="91425">
            <a:noAutofit/>
          </a:bodyPr>
          <a:lstStyle/>
          <a:p>
            <a:pPr lvl="0">
              <a:spcBef>
                <a:spcPts val="0"/>
              </a:spcBef>
              <a:buNone/>
            </a:pPr>
            <a:r>
              <a:rPr lang="en"/>
              <a:t>And Now I Think...</a:t>
            </a:r>
          </a:p>
        </p:txBody>
      </p:sp>
      <p:sp>
        <p:nvSpPr>
          <p:cNvPr id="209" name="Shape 209"/>
          <p:cNvSpPr txBox="1"/>
          <p:nvPr>
            <p:ph idx="4" type="body"/>
          </p:nvPr>
        </p:nvSpPr>
        <p:spPr>
          <a:xfrm>
            <a:off x="5011200" y="2137170"/>
            <a:ext cx="3675600" cy="2457599"/>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If you are contributing to a planner...</a:t>
            </a:r>
          </a:p>
        </p:txBody>
      </p:sp>
      <p:sp>
        <p:nvSpPr>
          <p:cNvPr id="215" name="Shape 215"/>
          <p:cNvSpPr txBox="1"/>
          <p:nvPr>
            <p:ph idx="1" type="body"/>
          </p:nvPr>
        </p:nvSpPr>
        <p:spPr>
          <a:xfrm>
            <a:off x="286975" y="1655400"/>
            <a:ext cx="8708700" cy="2988300"/>
          </a:xfrm>
          <a:prstGeom prst="rect">
            <a:avLst/>
          </a:prstGeom>
        </p:spPr>
        <p:txBody>
          <a:bodyPr anchorCtr="0" anchor="t" bIns="91425" lIns="91425" rIns="91425" tIns="91425">
            <a:noAutofit/>
          </a:bodyPr>
          <a:lstStyle/>
          <a:p>
            <a:pPr lvl="0">
              <a:spcBef>
                <a:spcPts val="0"/>
              </a:spcBef>
              <a:buClr>
                <a:schemeClr val="dk2"/>
              </a:buClr>
              <a:buSzPct val="55000"/>
              <a:buFont typeface="Arial"/>
              <a:buNone/>
            </a:pPr>
            <a:r>
              <a:rPr lang="en"/>
              <a:t>Some ways of ‘connecting’ include through:</a:t>
            </a:r>
          </a:p>
          <a:p>
            <a:pPr indent="-228600" lvl="0" marL="457200">
              <a:spcBef>
                <a:spcPts val="0"/>
              </a:spcBef>
            </a:pPr>
            <a:r>
              <a:rPr lang="en"/>
              <a:t>Central ideas</a:t>
            </a:r>
          </a:p>
          <a:p>
            <a:pPr indent="-228600" lvl="0" marL="457200">
              <a:spcBef>
                <a:spcPts val="0"/>
              </a:spcBef>
            </a:pPr>
            <a:r>
              <a:rPr lang="en"/>
              <a:t>Lines of inquiry</a:t>
            </a:r>
          </a:p>
          <a:p>
            <a:pPr indent="-228600" lvl="0" marL="457200" rtl="0">
              <a:spcBef>
                <a:spcPts val="0"/>
              </a:spcBef>
            </a:pPr>
            <a:r>
              <a:rPr lang="en"/>
              <a:t>Key concepts</a:t>
            </a:r>
          </a:p>
          <a:p>
            <a:pPr indent="0" lvl="0" marL="0" rtl="0">
              <a:spcBef>
                <a:spcPts val="0"/>
              </a:spcBef>
              <a:buNone/>
            </a:pPr>
            <a:r>
              <a:rPr lang="en"/>
              <a:t>Opportunities for collaborative assessment arise when you are contributing authentically to a unit of inquiry</a:t>
            </a:r>
          </a:p>
          <a:p>
            <a:pPr indent="0" lvl="0" marL="0">
              <a:spcBef>
                <a:spcPts val="0"/>
              </a:spcBef>
              <a:buNone/>
            </a:pPr>
            <a:r>
              <a:rPr lang="en"/>
              <a:t>But these contributions mean… </a:t>
            </a:r>
            <a:r>
              <a:rPr b="1" lang="en"/>
              <a:t>collaboration.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Collaboration Strategies: </a:t>
            </a:r>
          </a:p>
        </p:txBody>
      </p:sp>
      <p:sp>
        <p:nvSpPr>
          <p:cNvPr id="221" name="Shape 221"/>
          <p:cNvSpPr txBox="1"/>
          <p:nvPr>
            <p:ph idx="1" type="body"/>
          </p:nvPr>
        </p:nvSpPr>
        <p:spPr>
          <a:xfrm>
            <a:off x="176387" y="1728135"/>
            <a:ext cx="7461900" cy="2926500"/>
          </a:xfrm>
          <a:prstGeom prst="rect">
            <a:avLst/>
          </a:prstGeom>
        </p:spPr>
        <p:txBody>
          <a:bodyPr anchorCtr="0" anchor="t" bIns="91425" lIns="91425" rIns="91425" tIns="91425">
            <a:noAutofit/>
          </a:bodyPr>
          <a:lstStyle/>
          <a:p>
            <a:pPr lvl="0">
              <a:spcBef>
                <a:spcPts val="0"/>
              </a:spcBef>
              <a:buNone/>
            </a:pPr>
            <a:r>
              <a:rPr lang="en"/>
              <a:t>The same questions crop up for us, time and time again:</a:t>
            </a:r>
          </a:p>
          <a:p>
            <a:pPr indent="-228600" lvl="0" marL="457200" rtl="0">
              <a:spcBef>
                <a:spcPts val="0"/>
              </a:spcBef>
              <a:buAutoNum type="arabicPeriod"/>
            </a:pPr>
            <a:r>
              <a:rPr lang="en"/>
              <a:t>When is a good time for everyone to meet?</a:t>
            </a:r>
          </a:p>
          <a:p>
            <a:pPr indent="-228600" lvl="0" marL="457200" rtl="0">
              <a:spcBef>
                <a:spcPts val="0"/>
              </a:spcBef>
              <a:buAutoNum type="arabicPeriod"/>
            </a:pPr>
            <a:r>
              <a:rPr lang="en"/>
              <a:t>How can we make best use of our time for everyone?</a:t>
            </a:r>
          </a:p>
          <a:p>
            <a:pPr indent="-228600" lvl="0" marL="457200" rtl="0">
              <a:spcBef>
                <a:spcPts val="0"/>
              </a:spcBef>
              <a:buAutoNum type="arabicPeriod"/>
            </a:pPr>
            <a:r>
              <a:rPr lang="en"/>
              <a:t>What do we </a:t>
            </a:r>
            <a:r>
              <a:rPr b="1" lang="en"/>
              <a:t>need</a:t>
            </a:r>
            <a:r>
              <a:rPr lang="en"/>
              <a:t> to do?</a:t>
            </a:r>
          </a:p>
          <a:p>
            <a:pPr indent="0" lvl="0" marL="0" rtl="0">
              <a:spcBef>
                <a:spcPts val="0"/>
              </a:spcBef>
              <a:buNone/>
            </a:pPr>
            <a:r>
              <a:t/>
            </a:r>
            <a:endParaRPr/>
          </a:p>
          <a:p>
            <a:pPr indent="0" lvl="0" marL="0">
              <a:spcBef>
                <a:spcPts val="0"/>
              </a:spcBef>
              <a:buNone/>
            </a:pPr>
            <a:r>
              <a:rPr lang="en"/>
              <a:t>What are some solutions you have found?</a:t>
            </a:r>
          </a:p>
        </p:txBody>
      </p:sp>
      <p:pic>
        <p:nvPicPr>
          <p:cNvPr id="222" name="Shape 222"/>
          <p:cNvPicPr preferRelativeResize="0"/>
          <p:nvPr/>
        </p:nvPicPr>
        <p:blipFill>
          <a:blip r:embed="rId3">
            <a:alphaModFix/>
          </a:blip>
          <a:stretch>
            <a:fillRect/>
          </a:stretch>
        </p:blipFill>
        <p:spPr>
          <a:xfrm>
            <a:off x="6390723" y="110550"/>
            <a:ext cx="2605597" cy="1617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Collaboration Strategies</a:t>
            </a:r>
          </a:p>
        </p:txBody>
      </p:sp>
      <p:sp>
        <p:nvSpPr>
          <p:cNvPr id="228" name="Shape 228"/>
          <p:cNvSpPr txBox="1"/>
          <p:nvPr>
            <p:ph idx="1" type="body"/>
          </p:nvPr>
        </p:nvSpPr>
        <p:spPr>
          <a:xfrm>
            <a:off x="309050" y="1717100"/>
            <a:ext cx="8576100" cy="2926500"/>
          </a:xfrm>
          <a:prstGeom prst="rect">
            <a:avLst/>
          </a:prstGeom>
        </p:spPr>
        <p:txBody>
          <a:bodyPr anchorCtr="0" anchor="t" bIns="91425" lIns="91425" rIns="91425" tIns="91425">
            <a:noAutofit/>
          </a:bodyPr>
          <a:lstStyle/>
          <a:p>
            <a:pPr lvl="0">
              <a:spcBef>
                <a:spcPts val="0"/>
              </a:spcBef>
              <a:buNone/>
            </a:pPr>
            <a:r>
              <a:rPr b="1" lang="en"/>
              <a:t>Some effective strategies to help our teachers work together to achieve specific goals or targets.</a:t>
            </a:r>
          </a:p>
          <a:p>
            <a:pPr indent="-228600" lvl="0" marL="457200" rtl="0">
              <a:spcBef>
                <a:spcPts val="0"/>
              </a:spcBef>
              <a:buAutoNum type="arabicPeriod"/>
            </a:pPr>
            <a:r>
              <a:rPr lang="en"/>
              <a:t>Set an essential agreement for time spent together.</a:t>
            </a:r>
          </a:p>
          <a:p>
            <a:pPr indent="-228600" lvl="0" marL="457200" rtl="0">
              <a:spcBef>
                <a:spcPts val="0"/>
              </a:spcBef>
              <a:buAutoNum type="arabicPeriod"/>
            </a:pPr>
            <a:r>
              <a:rPr lang="en"/>
              <a:t>Find shared, respected time that works for all.</a:t>
            </a:r>
          </a:p>
          <a:p>
            <a:pPr indent="-228600" lvl="0" marL="457200" rtl="0">
              <a:spcBef>
                <a:spcPts val="0"/>
              </a:spcBef>
              <a:buAutoNum type="arabicPeriod"/>
            </a:pPr>
            <a:r>
              <a:rPr lang="en"/>
              <a:t>Open up to technology or ‘new worlds.’</a:t>
            </a:r>
          </a:p>
          <a:p>
            <a:pPr indent="-228600" lvl="0" marL="457200" rtl="0">
              <a:spcBef>
                <a:spcPts val="0"/>
              </a:spcBef>
              <a:buAutoNum type="arabicPeriod"/>
            </a:pPr>
            <a:r>
              <a:rPr lang="en"/>
              <a:t>Recognize strengths and challenges (self and others).</a:t>
            </a:r>
          </a:p>
          <a:p>
            <a:pPr indent="-228600" lvl="0" marL="457200">
              <a:spcBef>
                <a:spcPts val="0"/>
              </a:spcBef>
              <a:buAutoNum type="arabicPeriod"/>
            </a:pPr>
            <a:r>
              <a:rPr lang="en"/>
              <a:t>Note outcomes, and follow up if needed.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In conclusion...</a:t>
            </a:r>
          </a:p>
        </p:txBody>
      </p:sp>
      <p:sp>
        <p:nvSpPr>
          <p:cNvPr id="234" name="Shape 234"/>
          <p:cNvSpPr txBox="1"/>
          <p:nvPr>
            <p:ph idx="1" type="body"/>
          </p:nvPr>
        </p:nvSpPr>
        <p:spPr>
          <a:xfrm>
            <a:off x="1224962" y="1717110"/>
            <a:ext cx="7461900" cy="2926500"/>
          </a:xfrm>
          <a:prstGeom prst="rect">
            <a:avLst/>
          </a:prstGeom>
        </p:spPr>
        <p:txBody>
          <a:bodyPr anchorCtr="0" anchor="t" bIns="91425" lIns="91425" rIns="91425" tIns="91425">
            <a:noAutofit/>
          </a:bodyPr>
          <a:lstStyle/>
          <a:p>
            <a:pPr lvl="0">
              <a:spcBef>
                <a:spcPts val="0"/>
              </a:spcBef>
              <a:buNone/>
            </a:pPr>
            <a:r>
              <a:rPr lang="en"/>
              <a:t>“All PYP teaching staff, whether full-time or part-time, classroom teacher or single-subject teacher, then have the responsibility to develop accompanying planners that correspond to the units on the programme of inquiry.” - Developing a transdisciplinary programme of inquiry (p. 7)</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706400" y="928800"/>
            <a:ext cx="7980300" cy="726600"/>
          </a:xfrm>
          <a:prstGeom prst="rect">
            <a:avLst/>
          </a:prstGeom>
        </p:spPr>
        <p:txBody>
          <a:bodyPr anchorCtr="0" anchor="t" bIns="91425" lIns="91425" rIns="91425" tIns="91425">
            <a:noAutofit/>
          </a:bodyPr>
          <a:lstStyle/>
          <a:p>
            <a:pPr lvl="0">
              <a:spcBef>
                <a:spcPts val="0"/>
              </a:spcBef>
              <a:buNone/>
            </a:pPr>
            <a:r>
              <a:rPr lang="en"/>
              <a:t>Where are we (now) in space and time?</a:t>
            </a:r>
          </a:p>
        </p:txBody>
      </p:sp>
      <p:sp>
        <p:nvSpPr>
          <p:cNvPr id="240" name="Shape 240"/>
          <p:cNvSpPr txBox="1"/>
          <p:nvPr>
            <p:ph idx="1" type="body"/>
          </p:nvPr>
        </p:nvSpPr>
        <p:spPr>
          <a:xfrm>
            <a:off x="1224962" y="1717110"/>
            <a:ext cx="7461900" cy="2926500"/>
          </a:xfrm>
          <a:prstGeom prst="rect">
            <a:avLst/>
          </a:prstGeom>
        </p:spPr>
        <p:txBody>
          <a:bodyPr anchorCtr="0" anchor="t" bIns="91425" lIns="91425" rIns="91425" tIns="91425">
            <a:noAutofit/>
          </a:bodyPr>
          <a:lstStyle/>
          <a:p>
            <a:pPr lvl="0">
              <a:spcBef>
                <a:spcPts val="0"/>
              </a:spcBef>
              <a:buNone/>
            </a:pPr>
            <a:r>
              <a:rPr lang="en"/>
              <a:t>A time for sharing or reflection. :)</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Introduction &amp; Agenda</a:t>
            </a:r>
          </a:p>
        </p:txBody>
      </p:sp>
      <p:sp>
        <p:nvSpPr>
          <p:cNvPr id="85" name="Shape 85"/>
          <p:cNvSpPr txBox="1"/>
          <p:nvPr>
            <p:ph idx="1" type="body"/>
          </p:nvPr>
        </p:nvSpPr>
        <p:spPr>
          <a:xfrm>
            <a:off x="1224962" y="1717110"/>
            <a:ext cx="7461900" cy="2926500"/>
          </a:xfrm>
          <a:prstGeom prst="rect">
            <a:avLst/>
          </a:prstGeom>
        </p:spPr>
        <p:txBody>
          <a:bodyPr anchorCtr="0" anchor="t" bIns="91425" lIns="91425" rIns="91425" tIns="91425">
            <a:noAutofit/>
          </a:bodyPr>
          <a:lstStyle/>
          <a:p>
            <a:pPr indent="-228600" lvl="0" marL="457200" rtl="0">
              <a:spcBef>
                <a:spcPts val="0"/>
              </a:spcBef>
            </a:pPr>
            <a:r>
              <a:rPr lang="en"/>
              <a:t>Who We Are</a:t>
            </a:r>
          </a:p>
          <a:p>
            <a:pPr indent="-228600" lvl="0" marL="457200" rtl="0">
              <a:spcBef>
                <a:spcPts val="0"/>
              </a:spcBef>
            </a:pPr>
            <a:r>
              <a:rPr lang="en"/>
              <a:t>Where We Are In Space and Time</a:t>
            </a:r>
          </a:p>
          <a:p>
            <a:pPr indent="-228600" lvl="0" marL="457200">
              <a:spcBef>
                <a:spcPts val="0"/>
              </a:spcBef>
            </a:pPr>
            <a:r>
              <a:rPr lang="en"/>
              <a:t>How We Organize Ourselves</a:t>
            </a:r>
          </a:p>
        </p:txBody>
      </p:sp>
      <p:pic>
        <p:nvPicPr>
          <p:cNvPr id="86" name="Shape 86"/>
          <p:cNvPicPr preferRelativeResize="0"/>
          <p:nvPr/>
        </p:nvPicPr>
        <p:blipFill>
          <a:blip r:embed="rId3">
            <a:alphaModFix/>
          </a:blip>
          <a:stretch>
            <a:fillRect/>
          </a:stretch>
        </p:blipFill>
        <p:spPr>
          <a:xfrm>
            <a:off x="5703724" y="1655400"/>
            <a:ext cx="3098125" cy="2204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What Does The IB Say?</a:t>
            </a:r>
          </a:p>
        </p:txBody>
      </p:sp>
      <p:pic>
        <p:nvPicPr>
          <p:cNvPr id="92" name="Shape 92"/>
          <p:cNvPicPr preferRelativeResize="0"/>
          <p:nvPr/>
        </p:nvPicPr>
        <p:blipFill>
          <a:blip r:embed="rId3">
            <a:alphaModFix/>
          </a:blip>
          <a:stretch>
            <a:fillRect/>
          </a:stretch>
        </p:blipFill>
        <p:spPr>
          <a:xfrm>
            <a:off x="1917025" y="1560750"/>
            <a:ext cx="6592348" cy="3008300"/>
          </a:xfrm>
          <a:prstGeom prst="rect">
            <a:avLst/>
          </a:prstGeom>
          <a:noFill/>
          <a:ln>
            <a:noFill/>
          </a:ln>
        </p:spPr>
      </p:pic>
      <p:sp>
        <p:nvSpPr>
          <p:cNvPr id="93" name="Shape 93"/>
          <p:cNvSpPr txBox="1"/>
          <p:nvPr/>
        </p:nvSpPr>
        <p:spPr>
          <a:xfrm>
            <a:off x="168300" y="1746050"/>
            <a:ext cx="1651500" cy="420900"/>
          </a:xfrm>
          <a:prstGeom prst="rect">
            <a:avLst/>
          </a:prstGeom>
          <a:noFill/>
          <a:ln>
            <a:noFill/>
          </a:ln>
        </p:spPr>
        <p:txBody>
          <a:bodyPr anchorCtr="0" anchor="t" bIns="91425" lIns="91425" rIns="91425" tIns="91425">
            <a:noAutofit/>
          </a:bodyPr>
          <a:lstStyle/>
          <a:p>
            <a:pPr lvl="0">
              <a:spcBef>
                <a:spcPts val="0"/>
              </a:spcBef>
              <a:buNone/>
            </a:pPr>
            <a:r>
              <a:rPr lang="en"/>
              <a:t>Standard A #3</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What else do they say?</a:t>
            </a:r>
          </a:p>
        </p:txBody>
      </p:sp>
      <p:pic>
        <p:nvPicPr>
          <p:cNvPr id="99" name="Shape 99"/>
          <p:cNvPicPr preferRelativeResize="0"/>
          <p:nvPr/>
        </p:nvPicPr>
        <p:blipFill>
          <a:blip r:embed="rId3">
            <a:alphaModFix/>
          </a:blip>
          <a:stretch>
            <a:fillRect/>
          </a:stretch>
        </p:blipFill>
        <p:spPr>
          <a:xfrm>
            <a:off x="1800775" y="1824025"/>
            <a:ext cx="7402299" cy="2825099"/>
          </a:xfrm>
          <a:prstGeom prst="rect">
            <a:avLst/>
          </a:prstGeom>
          <a:noFill/>
          <a:ln>
            <a:noFill/>
          </a:ln>
        </p:spPr>
      </p:pic>
      <p:sp>
        <p:nvSpPr>
          <p:cNvPr id="100" name="Shape 100"/>
          <p:cNvSpPr txBox="1"/>
          <p:nvPr/>
        </p:nvSpPr>
        <p:spPr>
          <a:xfrm>
            <a:off x="294525" y="2240425"/>
            <a:ext cx="1506300" cy="1598700"/>
          </a:xfrm>
          <a:prstGeom prst="rect">
            <a:avLst/>
          </a:prstGeom>
          <a:noFill/>
          <a:ln>
            <a:noFill/>
          </a:ln>
        </p:spPr>
        <p:txBody>
          <a:bodyPr anchorCtr="0" anchor="t" bIns="91425" lIns="91425" rIns="91425" tIns="91425">
            <a:noAutofit/>
          </a:bodyPr>
          <a:lstStyle/>
          <a:p>
            <a:pPr lvl="0">
              <a:spcBef>
                <a:spcPts val="0"/>
              </a:spcBef>
              <a:buNone/>
            </a:pPr>
            <a:r>
              <a:rPr lang="en"/>
              <a:t>Standard C1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665225" y="350275"/>
            <a:ext cx="3224400" cy="726600"/>
          </a:xfrm>
          <a:prstGeom prst="rect">
            <a:avLst/>
          </a:prstGeom>
        </p:spPr>
        <p:txBody>
          <a:bodyPr anchorCtr="0" anchor="t" bIns="91425" lIns="91425" rIns="91425" tIns="91425">
            <a:noAutofit/>
          </a:bodyPr>
          <a:lstStyle/>
          <a:p>
            <a:pPr lvl="0">
              <a:spcBef>
                <a:spcPts val="0"/>
              </a:spcBef>
              <a:buNone/>
            </a:pPr>
            <a:r>
              <a:rPr lang="en"/>
              <a:t>They say more?</a:t>
            </a:r>
          </a:p>
        </p:txBody>
      </p:sp>
      <p:pic>
        <p:nvPicPr>
          <p:cNvPr id="106" name="Shape 106"/>
          <p:cNvPicPr preferRelativeResize="0"/>
          <p:nvPr/>
        </p:nvPicPr>
        <p:blipFill>
          <a:blip r:embed="rId3">
            <a:alphaModFix/>
          </a:blip>
          <a:stretch>
            <a:fillRect/>
          </a:stretch>
        </p:blipFill>
        <p:spPr>
          <a:xfrm>
            <a:off x="200925" y="940137"/>
            <a:ext cx="7407399" cy="1984674"/>
          </a:xfrm>
          <a:prstGeom prst="rect">
            <a:avLst/>
          </a:prstGeom>
          <a:noFill/>
          <a:ln>
            <a:noFill/>
          </a:ln>
        </p:spPr>
      </p:pic>
      <p:pic>
        <p:nvPicPr>
          <p:cNvPr id="107" name="Shape 107"/>
          <p:cNvPicPr preferRelativeResize="0"/>
          <p:nvPr/>
        </p:nvPicPr>
        <p:blipFill>
          <a:blip r:embed="rId4">
            <a:alphaModFix/>
          </a:blip>
          <a:stretch>
            <a:fillRect/>
          </a:stretch>
        </p:blipFill>
        <p:spPr>
          <a:xfrm>
            <a:off x="1777625" y="2924800"/>
            <a:ext cx="7236649" cy="1930950"/>
          </a:xfrm>
          <a:prstGeom prst="rect">
            <a:avLst/>
          </a:prstGeom>
          <a:noFill/>
          <a:ln>
            <a:noFill/>
          </a:ln>
        </p:spPr>
      </p:pic>
      <p:sp>
        <p:nvSpPr>
          <p:cNvPr id="108" name="Shape 108"/>
          <p:cNvSpPr txBox="1"/>
          <p:nvPr/>
        </p:nvSpPr>
        <p:spPr>
          <a:xfrm>
            <a:off x="473325" y="3544700"/>
            <a:ext cx="1493700" cy="1020300"/>
          </a:xfrm>
          <a:prstGeom prst="rect">
            <a:avLst/>
          </a:prstGeom>
          <a:noFill/>
          <a:ln>
            <a:noFill/>
          </a:ln>
        </p:spPr>
        <p:txBody>
          <a:bodyPr anchorCtr="0" anchor="t" bIns="91425" lIns="91425" rIns="91425" tIns="91425">
            <a:noAutofit/>
          </a:bodyPr>
          <a:lstStyle/>
          <a:p>
            <a:pPr lvl="0">
              <a:spcBef>
                <a:spcPts val="0"/>
              </a:spcBef>
              <a:buNone/>
            </a:pPr>
            <a:r>
              <a:rPr lang="en"/>
              <a:t>Standard C1#3</a:t>
            </a:r>
          </a:p>
        </p:txBody>
      </p:sp>
      <p:sp>
        <p:nvSpPr>
          <p:cNvPr id="109" name="Shape 109"/>
          <p:cNvSpPr txBox="1"/>
          <p:nvPr/>
        </p:nvSpPr>
        <p:spPr>
          <a:xfrm>
            <a:off x="7357500" y="1422325"/>
            <a:ext cx="1493700" cy="1020300"/>
          </a:xfrm>
          <a:prstGeom prst="rect">
            <a:avLst/>
          </a:prstGeom>
          <a:noFill/>
          <a:ln>
            <a:noFill/>
          </a:ln>
        </p:spPr>
        <p:txBody>
          <a:bodyPr anchorCtr="0" anchor="t" bIns="91425" lIns="91425" rIns="91425" tIns="91425">
            <a:noAutofit/>
          </a:bodyPr>
          <a:lstStyle/>
          <a:p>
            <a:pPr lvl="0" rtl="0">
              <a:spcBef>
                <a:spcPts val="0"/>
              </a:spcBef>
              <a:buNone/>
            </a:pPr>
            <a:r>
              <a:rPr lang="en"/>
              <a:t>Standard B2 #3a and #4</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a:t>Looking at the Arts and PSPE S&amp;S...</a:t>
            </a:r>
          </a:p>
        </p:txBody>
      </p:sp>
      <p:sp>
        <p:nvSpPr>
          <p:cNvPr id="115" name="Shape 115"/>
          <p:cNvSpPr txBox="1"/>
          <p:nvPr>
            <p:ph idx="1" type="body"/>
          </p:nvPr>
        </p:nvSpPr>
        <p:spPr>
          <a:xfrm>
            <a:off x="115700" y="1525175"/>
            <a:ext cx="8909100" cy="3397500"/>
          </a:xfrm>
          <a:prstGeom prst="rect">
            <a:avLst/>
          </a:prstGeom>
        </p:spPr>
        <p:txBody>
          <a:bodyPr anchorCtr="0" anchor="t" bIns="91425" lIns="91425" rIns="91425" tIns="91425">
            <a:noAutofit/>
          </a:bodyPr>
          <a:lstStyle/>
          <a:p>
            <a:pPr indent="-400050" lvl="0" marL="457200" rtl="0">
              <a:spcBef>
                <a:spcPts val="0"/>
              </a:spcBef>
              <a:buSzPct val="142105"/>
            </a:pPr>
            <a:r>
              <a:rPr lang="en" sz="1900"/>
              <a:t>There is a lot of information there! Perhaps because these are the most common of the single-subjects?</a:t>
            </a:r>
          </a:p>
          <a:p>
            <a:pPr indent="-387350" lvl="0" marL="457200">
              <a:spcBef>
                <a:spcPts val="0"/>
              </a:spcBef>
              <a:buSzPct val="147058"/>
            </a:pPr>
            <a:r>
              <a:rPr lang="en" sz="1700"/>
              <a:t>For example, “It is acknowledged that in many schools, single-subject teachers take responsibility for different arts areas. It is vital that these teachers see themselves primarily as PYP teachers who teach arts, and in so doing contribute to the overall outcomes of a transdisciplinary programme. To ensure a cohesive educational experience for students, a PYP school has a responsibility to make sure that there are regular opportunities for collaboration between single-subject teachers and homeroom/classroom teachers. This collaboration includes the development and review of the school’s programme of inquiry, as well as planning, teaching, assessing and reflecting on individual units of inquiry.” (</a:t>
            </a:r>
            <a:r>
              <a:rPr i="1" lang="en" sz="1700"/>
              <a:t>Arts Scope &amp; Sequence</a:t>
            </a:r>
            <a:r>
              <a:rPr lang="en" sz="1700"/>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09048" y="928800"/>
            <a:ext cx="8377800" cy="726600"/>
          </a:xfrm>
          <a:prstGeom prst="rect">
            <a:avLst/>
          </a:prstGeom>
        </p:spPr>
        <p:txBody>
          <a:bodyPr anchorCtr="0" anchor="t" bIns="91425" lIns="91425" rIns="91425" tIns="91425">
            <a:noAutofit/>
          </a:bodyPr>
          <a:lstStyle/>
          <a:p>
            <a:pPr lvl="0">
              <a:spcBef>
                <a:spcPts val="0"/>
              </a:spcBef>
              <a:buNone/>
            </a:pPr>
            <a:r>
              <a:rPr lang="en"/>
              <a:t>Inquiry-Based, Authentic Programming</a:t>
            </a:r>
          </a:p>
        </p:txBody>
      </p:sp>
      <p:pic>
        <p:nvPicPr>
          <p:cNvPr id="121" name="Shape 121"/>
          <p:cNvPicPr preferRelativeResize="0"/>
          <p:nvPr/>
        </p:nvPicPr>
        <p:blipFill>
          <a:blip r:embed="rId3">
            <a:alphaModFix/>
          </a:blip>
          <a:stretch>
            <a:fillRect/>
          </a:stretch>
        </p:blipFill>
        <p:spPr>
          <a:xfrm>
            <a:off x="176600" y="1836499"/>
            <a:ext cx="5864950" cy="2653525"/>
          </a:xfrm>
          <a:prstGeom prst="rect">
            <a:avLst/>
          </a:prstGeom>
          <a:noFill/>
          <a:ln>
            <a:noFill/>
          </a:ln>
        </p:spPr>
      </p:pic>
      <p:pic>
        <p:nvPicPr>
          <p:cNvPr id="122" name="Shape 122"/>
          <p:cNvPicPr preferRelativeResize="0"/>
          <p:nvPr/>
        </p:nvPicPr>
        <p:blipFill>
          <a:blip r:embed="rId4">
            <a:alphaModFix/>
          </a:blip>
          <a:stretch>
            <a:fillRect/>
          </a:stretch>
        </p:blipFill>
        <p:spPr>
          <a:xfrm>
            <a:off x="6335550" y="1595925"/>
            <a:ext cx="2089774" cy="313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1224962" y="928792"/>
            <a:ext cx="7461900" cy="726600"/>
          </a:xfrm>
          <a:prstGeom prst="rect">
            <a:avLst/>
          </a:prstGeom>
        </p:spPr>
        <p:txBody>
          <a:bodyPr anchorCtr="0" anchor="t" bIns="91425" lIns="91425" rIns="91425" tIns="91425">
            <a:noAutofit/>
          </a:bodyPr>
          <a:lstStyle/>
          <a:p>
            <a:pPr lvl="0">
              <a:spcBef>
                <a:spcPts val="0"/>
              </a:spcBef>
              <a:buNone/>
            </a:pPr>
            <a:r>
              <a:rPr lang="en" sz="3200"/>
              <a:t>Specialist Teacher Integration Strategies</a:t>
            </a:r>
          </a:p>
        </p:txBody>
      </p:sp>
      <p:sp>
        <p:nvSpPr>
          <p:cNvPr id="128" name="Shape 128"/>
          <p:cNvSpPr txBox="1"/>
          <p:nvPr>
            <p:ph idx="1" type="body"/>
          </p:nvPr>
        </p:nvSpPr>
        <p:spPr>
          <a:xfrm>
            <a:off x="420723" y="1717100"/>
            <a:ext cx="8266200" cy="2926500"/>
          </a:xfrm>
          <a:prstGeom prst="rect">
            <a:avLst/>
          </a:prstGeom>
        </p:spPr>
        <p:txBody>
          <a:bodyPr anchorCtr="0" anchor="t" bIns="91425" lIns="91425" rIns="91425" tIns="91425">
            <a:noAutofit/>
          </a:bodyPr>
          <a:lstStyle/>
          <a:p>
            <a:pPr lvl="0">
              <a:spcBef>
                <a:spcPts val="0"/>
              </a:spcBef>
              <a:buClr>
                <a:schemeClr val="dk2"/>
              </a:buClr>
              <a:buSzPct val="55000"/>
              <a:buFont typeface="Arial"/>
              <a:buNone/>
            </a:pPr>
            <a:r>
              <a:rPr b="1" lang="en"/>
              <a:t>#1 Developing or supporting a unit within the programme of inquiry:</a:t>
            </a:r>
            <a:r>
              <a:rPr lang="en"/>
              <a:t> “Whenever appropriate, single-subject teachers should be involved in collaborative planning to plan, teach, assess and reflect on the units of inquiry.” (mod. AS&amp;S)</a:t>
            </a:r>
          </a:p>
        </p:txBody>
      </p:sp>
    </p:spTree>
  </p:cSld>
  <p:clrMapOvr>
    <a:masterClrMapping/>
  </p:clrMapOvr>
</p:sld>
</file>

<file path=ppt/theme/theme1.xml><?xml version="1.0" encoding="utf-8"?>
<a:theme xmlns:a="http://schemas.openxmlformats.org/drawingml/2006/main" xmlns:r="http://schemas.openxmlformats.org/officeDocument/2006/relationships" name="IBA_2014_EN_Basis">
  <a:themeElements>
    <a:clrScheme name="IBA_Color">
      <a:dk1>
        <a:srgbClr val="004B8D"/>
      </a:dk1>
      <a:lt1>
        <a:srgbClr val="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