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60" r:id="rId2"/>
    <p:sldId id="259" r:id="rId3"/>
    <p:sldId id="264" r:id="rId4"/>
    <p:sldId id="256" r:id="rId5"/>
    <p:sldId id="257" r:id="rId6"/>
    <p:sldId id="261" r:id="rId7"/>
    <p:sldId id="263" r:id="rId8"/>
    <p:sldId id="265" r:id="rId9"/>
    <p:sldId id="262" r:id="rId1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09" autoAdjust="0"/>
    <p:restoredTop sz="94660"/>
  </p:normalViewPr>
  <p:slideViewPr>
    <p:cSldViewPr snapToGrid="0">
      <p:cViewPr varScale="1">
        <p:scale>
          <a:sx n="74" d="100"/>
          <a:sy n="74" d="100"/>
        </p:scale>
        <p:origin x="222" y="54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7/15/2016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7/15/2016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7/15/2016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7/15/2016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7/15/2016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7/15/2016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7/15/2016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7/15/2016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7/15/2016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7/15/2016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7/15/2016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7/15/2016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7/15/2016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7/15/2016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7/15/2016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7/15/2016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7/15/2016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2" r:id="rId12"/>
    <p:sldLayoutId id="2147483663" r:id="rId13"/>
    <p:sldLayoutId id="2147483664" r:id="rId14"/>
    <p:sldLayoutId id="2147483658" r:id="rId15"/>
    <p:sldLayoutId id="2147483659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carrollton.org/ib-lengua-a-lengua-y-literatura" TargetMode="External"/><Relationship Id="rId2" Type="http://schemas.openxmlformats.org/officeDocument/2006/relationships/hyperlink" Target="https://es-la.facebook.com/public/Cecilia-Bruzzoni" TargetMode="External"/><Relationship Id="rId1" Type="http://schemas.openxmlformats.org/officeDocument/2006/relationships/slideLayout" Target="../slideLayouts/slideLayout7.xml"/><Relationship Id="rId4" Type="http://schemas.openxmlformats.org/officeDocument/2006/relationships/hyperlink" Target="mailto:gcarioni@carrollton.org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52425" y="361829"/>
            <a:ext cx="9844062" cy="776683"/>
          </a:xfrm>
        </p:spPr>
        <p:txBody>
          <a:bodyPr/>
          <a:lstStyle/>
          <a:p>
            <a:r>
              <a:rPr lang="en-US" dirty="0"/>
              <a:t> </a:t>
            </a:r>
            <a:r>
              <a:rPr lang="en-US" dirty="0" smtClean="0"/>
              <a:t>     </a:t>
            </a:r>
            <a:r>
              <a:rPr lang="en-US" sz="3200" b="1" i="1" dirty="0" err="1" smtClean="0"/>
              <a:t>Español</a:t>
            </a:r>
            <a:r>
              <a:rPr lang="en-US" sz="3200" b="1" i="1" dirty="0" smtClean="0"/>
              <a:t> </a:t>
            </a:r>
            <a:r>
              <a:rPr lang="en-US" sz="3200" b="1" i="1" dirty="0" err="1" smtClean="0"/>
              <a:t>Lengua</a:t>
            </a:r>
            <a:r>
              <a:rPr lang="en-US" sz="3200" b="1" i="1" dirty="0" smtClean="0"/>
              <a:t> A: </a:t>
            </a:r>
            <a:r>
              <a:rPr lang="en-US" sz="3200" b="1" i="1" dirty="0" err="1" smtClean="0"/>
              <a:t>Lengua</a:t>
            </a:r>
            <a:r>
              <a:rPr lang="en-US" sz="3200" b="1" i="1" dirty="0" smtClean="0"/>
              <a:t> y </a:t>
            </a:r>
            <a:r>
              <a:rPr lang="en-US" sz="3200" b="1" i="1" dirty="0" err="1" smtClean="0"/>
              <a:t>Literatura</a:t>
            </a:r>
            <a:endParaRPr lang="en-US" sz="3200" b="1" i="1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15950" y="1392981"/>
            <a:ext cx="8683511" cy="136208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/>
              <a:t>             </a:t>
            </a:r>
            <a:r>
              <a:rPr lang="en-US" dirty="0"/>
              <a:t> </a:t>
            </a:r>
            <a:r>
              <a:rPr lang="en-US" dirty="0" smtClean="0"/>
              <a:t>   </a:t>
            </a:r>
            <a:r>
              <a:rPr lang="en-US" sz="2400" b="1" dirty="0" err="1" smtClean="0">
                <a:solidFill>
                  <a:schemeClr val="accent2">
                    <a:lumMod val="50000"/>
                  </a:schemeClr>
                </a:solidFill>
              </a:rPr>
              <a:t>Conferencia</a:t>
            </a:r>
            <a:r>
              <a:rPr lang="en-US" sz="2400" b="1" dirty="0" smtClean="0">
                <a:solidFill>
                  <a:schemeClr val="accent2">
                    <a:lumMod val="50000"/>
                  </a:schemeClr>
                </a:solidFill>
              </a:rPr>
              <a:t> del IB </a:t>
            </a:r>
            <a:r>
              <a:rPr lang="en-US" sz="2400" b="1" dirty="0" err="1" smtClean="0">
                <a:solidFill>
                  <a:schemeClr val="accent2">
                    <a:lumMod val="50000"/>
                  </a:schemeClr>
                </a:solidFill>
              </a:rPr>
              <a:t>en</a:t>
            </a:r>
            <a:r>
              <a:rPr lang="en-US" sz="2400" b="1" dirty="0" smtClean="0">
                <a:solidFill>
                  <a:schemeClr val="accent2">
                    <a:lumMod val="50000"/>
                  </a:schemeClr>
                </a:solidFill>
              </a:rPr>
              <a:t> las Americas </a:t>
            </a:r>
          </a:p>
          <a:p>
            <a:pPr marL="0" indent="0">
              <a:buNone/>
            </a:pPr>
            <a:r>
              <a:rPr lang="en-US" sz="2400" b="1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n-US" sz="2400" b="1" dirty="0" smtClean="0">
                <a:solidFill>
                  <a:schemeClr val="accent2">
                    <a:lumMod val="50000"/>
                  </a:schemeClr>
                </a:solidFill>
              </a:rPr>
              <a:t>                        Toronto, Canada 2016</a:t>
            </a:r>
            <a:endParaRPr lang="en-US" sz="24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960885" y="4602896"/>
            <a:ext cx="579363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                        </a:t>
            </a:r>
            <a:r>
              <a:rPr lang="en-US" sz="2800" b="1" dirty="0" smtClean="0">
                <a:solidFill>
                  <a:schemeClr val="accent2">
                    <a:lumMod val="50000"/>
                  </a:schemeClr>
                </a:solidFill>
              </a:rPr>
              <a:t>Eugenia Carioni</a:t>
            </a:r>
          </a:p>
          <a:p>
            <a:r>
              <a:rPr lang="en-US" sz="1600" dirty="0" smtClean="0"/>
              <a:t>                  </a:t>
            </a:r>
            <a:r>
              <a:rPr lang="en-US" sz="1600" b="1" dirty="0" smtClean="0">
                <a:solidFill>
                  <a:schemeClr val="accent2">
                    <a:lumMod val="50000"/>
                  </a:schemeClr>
                </a:solidFill>
              </a:rPr>
              <a:t>Carrollton School of the Sacred Heart</a:t>
            </a:r>
          </a:p>
          <a:p>
            <a:r>
              <a:rPr lang="en-US" sz="1600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n-US" sz="1600" dirty="0" smtClean="0">
                <a:solidFill>
                  <a:schemeClr val="accent2">
                    <a:lumMod val="50000"/>
                  </a:schemeClr>
                </a:solidFill>
              </a:rPr>
              <a:t>                                             Miami, Fl. USA</a:t>
            </a:r>
            <a:endParaRPr lang="en-US" sz="1600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389760" y="2809475"/>
            <a:ext cx="45975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                  “</a:t>
            </a:r>
            <a:r>
              <a:rPr lang="en-US" sz="2400" b="1" i="1" dirty="0" smtClean="0">
                <a:solidFill>
                  <a:schemeClr val="accent2">
                    <a:lumMod val="50000"/>
                  </a:schemeClr>
                </a:solidFill>
              </a:rPr>
              <a:t>APRENDER JUNTOS</a:t>
            </a:r>
            <a:r>
              <a:rPr lang="en-US" sz="2000" b="1" i="1" dirty="0" smtClean="0">
                <a:solidFill>
                  <a:schemeClr val="accent2">
                    <a:lumMod val="50000"/>
                  </a:schemeClr>
                </a:solidFill>
              </a:rPr>
              <a:t>”</a:t>
            </a:r>
            <a:endParaRPr lang="en-US" sz="2000" b="1" i="1" dirty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5006" y="1680107"/>
            <a:ext cx="6039450" cy="4738448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13030017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80974" y="1639080"/>
            <a:ext cx="5140148" cy="943106"/>
          </a:xfrm>
        </p:spPr>
        <p:txBody>
          <a:bodyPr>
            <a:noAutofit/>
          </a:bodyPr>
          <a:lstStyle/>
          <a:p>
            <a:r>
              <a:rPr lang="en-US" sz="2000" b="1" u="sng" dirty="0" smtClean="0">
                <a:solidFill>
                  <a:schemeClr val="accent2">
                    <a:lumMod val="50000"/>
                  </a:schemeClr>
                </a:solidFill>
              </a:rPr>
              <a:t>PARTE I</a:t>
            </a:r>
            <a:r>
              <a:rPr lang="en-US" sz="2000" b="1" dirty="0" smtClean="0">
                <a:solidFill>
                  <a:schemeClr val="accent2">
                    <a:lumMod val="50000"/>
                  </a:schemeClr>
                </a:solidFill>
              </a:rPr>
              <a:t>: </a:t>
            </a:r>
            <a:r>
              <a:rPr lang="en-US" sz="2000" b="1" dirty="0" err="1" smtClean="0">
                <a:solidFill>
                  <a:schemeClr val="accent2">
                    <a:lumMod val="50000"/>
                  </a:schemeClr>
                </a:solidFill>
              </a:rPr>
              <a:t>Lengua</a:t>
            </a:r>
            <a:r>
              <a:rPr lang="en-US" sz="2000" b="1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n-US" sz="2000" b="1" dirty="0" err="1" smtClean="0">
                <a:solidFill>
                  <a:schemeClr val="accent2">
                    <a:lumMod val="50000"/>
                  </a:schemeClr>
                </a:solidFill>
              </a:rPr>
              <a:t>en</a:t>
            </a:r>
            <a:r>
              <a:rPr lang="en-US" sz="2000" b="1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n-US" sz="2000" b="1" dirty="0" err="1" smtClean="0">
                <a:solidFill>
                  <a:schemeClr val="accent2">
                    <a:lumMod val="50000"/>
                  </a:schemeClr>
                </a:solidFill>
              </a:rPr>
              <a:t>su</a:t>
            </a:r>
            <a:r>
              <a:rPr lang="en-US" sz="2000" b="1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n-US" sz="2000" b="1" dirty="0" err="1" smtClean="0">
                <a:solidFill>
                  <a:schemeClr val="accent2">
                    <a:lumMod val="50000"/>
                  </a:schemeClr>
                </a:solidFill>
              </a:rPr>
              <a:t>contexto</a:t>
            </a:r>
            <a:r>
              <a:rPr lang="en-US" sz="2000" b="1" dirty="0" smtClean="0">
                <a:solidFill>
                  <a:schemeClr val="accent2">
                    <a:lumMod val="50000"/>
                  </a:schemeClr>
                </a:solidFill>
              </a:rPr>
              <a:t> cultural</a:t>
            </a:r>
            <a:br>
              <a:rPr lang="en-US" sz="2000" b="1" dirty="0" smtClean="0">
                <a:solidFill>
                  <a:schemeClr val="accent2">
                    <a:lumMod val="50000"/>
                  </a:schemeClr>
                </a:solidFill>
              </a:rPr>
            </a:br>
            <a:r>
              <a:rPr lang="en-US" sz="2000" b="1" dirty="0" smtClean="0">
                <a:solidFill>
                  <a:schemeClr val="accent2">
                    <a:lumMod val="50000"/>
                  </a:schemeClr>
                </a:solidFill>
              </a:rPr>
              <a:t>			   </a:t>
            </a:r>
            <a:r>
              <a:rPr lang="en-US" sz="2000" b="1" dirty="0" err="1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Qué</a:t>
            </a:r>
            <a:r>
              <a:rPr lang="en-US" sz="2000" b="1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?</a:t>
            </a:r>
            <a:endParaRPr lang="en-US" sz="2000" b="1" dirty="0">
              <a:solidFill>
                <a:schemeClr val="accent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636685" y="3286635"/>
            <a:ext cx="6158596" cy="906887"/>
          </a:xfrm>
        </p:spPr>
        <p:txBody>
          <a:bodyPr>
            <a:noAutofit/>
          </a:bodyPr>
          <a:lstStyle/>
          <a:p>
            <a:r>
              <a:rPr lang="en-US" sz="2000" b="1" u="sng" dirty="0" smtClean="0">
                <a:solidFill>
                  <a:schemeClr val="accent2">
                    <a:lumMod val="50000"/>
                  </a:schemeClr>
                </a:solidFill>
              </a:rPr>
              <a:t>PARTE II</a:t>
            </a:r>
            <a:r>
              <a:rPr lang="en-US" sz="2000" b="1" dirty="0" smtClean="0">
                <a:solidFill>
                  <a:schemeClr val="accent2">
                    <a:lumMod val="50000"/>
                  </a:schemeClr>
                </a:solidFill>
              </a:rPr>
              <a:t>: La </a:t>
            </a:r>
            <a:r>
              <a:rPr lang="en-US" sz="2000" b="1" dirty="0" err="1" smtClean="0">
                <a:solidFill>
                  <a:schemeClr val="accent2">
                    <a:lumMod val="50000"/>
                  </a:schemeClr>
                </a:solidFill>
              </a:rPr>
              <a:t>lengua</a:t>
            </a:r>
            <a:r>
              <a:rPr lang="en-US" sz="2000" b="1" dirty="0" smtClean="0">
                <a:solidFill>
                  <a:schemeClr val="accent2">
                    <a:lumMod val="50000"/>
                  </a:schemeClr>
                </a:solidFill>
              </a:rPr>
              <a:t> y la </a:t>
            </a:r>
            <a:r>
              <a:rPr lang="en-US" sz="2000" b="1" dirty="0" err="1" smtClean="0">
                <a:solidFill>
                  <a:schemeClr val="accent2">
                    <a:lumMod val="50000"/>
                  </a:schemeClr>
                </a:solidFill>
              </a:rPr>
              <a:t>comunicación</a:t>
            </a:r>
            <a:r>
              <a:rPr lang="en-US" sz="2000" b="1" dirty="0" smtClean="0">
                <a:solidFill>
                  <a:schemeClr val="accent2">
                    <a:lumMod val="50000"/>
                  </a:schemeClr>
                </a:solidFill>
              </a:rPr>
              <a:t> de </a:t>
            </a:r>
            <a:r>
              <a:rPr lang="en-US" sz="2000" b="1" dirty="0" err="1" smtClean="0">
                <a:solidFill>
                  <a:schemeClr val="accent2">
                    <a:lumMod val="50000"/>
                  </a:schemeClr>
                </a:solidFill>
              </a:rPr>
              <a:t>masas</a:t>
            </a:r>
            <a:endParaRPr lang="en-US" sz="2000" b="1" dirty="0" smtClean="0">
              <a:solidFill>
                <a:schemeClr val="accent2">
                  <a:lumMod val="50000"/>
                </a:schemeClr>
              </a:solidFill>
            </a:endParaRPr>
          </a:p>
          <a:p>
            <a:r>
              <a:rPr lang="en-US" sz="2000" b="1" dirty="0" smtClean="0">
                <a:solidFill>
                  <a:schemeClr val="accent2">
                    <a:lumMod val="50000"/>
                  </a:schemeClr>
                </a:solidFill>
              </a:rPr>
              <a:t>					</a:t>
            </a:r>
            <a:r>
              <a:rPr lang="en-US" sz="2000" b="1" dirty="0" err="1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Cómo</a:t>
            </a:r>
            <a:r>
              <a:rPr lang="en-US" sz="2000" b="1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?</a:t>
            </a:r>
            <a:endParaRPr lang="en-US" sz="2000" b="1" dirty="0">
              <a:solidFill>
                <a:schemeClr val="accent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251025" y="4719880"/>
            <a:ext cx="539046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    </a:t>
            </a:r>
            <a:r>
              <a:rPr lang="en-US" sz="2000" b="1" u="sng" dirty="0" smtClean="0">
                <a:solidFill>
                  <a:schemeClr val="accent2">
                    <a:lumMod val="50000"/>
                  </a:schemeClr>
                </a:solidFill>
              </a:rPr>
              <a:t>PARTE III</a:t>
            </a:r>
            <a:r>
              <a:rPr lang="en-US" sz="2000" b="1" dirty="0" smtClean="0">
                <a:solidFill>
                  <a:schemeClr val="accent2">
                    <a:lumMod val="50000"/>
                  </a:schemeClr>
                </a:solidFill>
              </a:rPr>
              <a:t>: </a:t>
            </a:r>
            <a:r>
              <a:rPr lang="en-US" sz="2000" b="1" dirty="0" err="1" smtClean="0">
                <a:solidFill>
                  <a:schemeClr val="accent2">
                    <a:lumMod val="50000"/>
                  </a:schemeClr>
                </a:solidFill>
              </a:rPr>
              <a:t>Literatura</a:t>
            </a:r>
            <a:r>
              <a:rPr lang="en-US" sz="2000" b="1" dirty="0" smtClean="0">
                <a:solidFill>
                  <a:schemeClr val="accent2">
                    <a:lumMod val="50000"/>
                  </a:schemeClr>
                </a:solidFill>
              </a:rPr>
              <a:t>: </a:t>
            </a:r>
            <a:r>
              <a:rPr lang="en-US" sz="2000" b="1" dirty="0" err="1" smtClean="0">
                <a:solidFill>
                  <a:schemeClr val="accent2">
                    <a:lumMod val="50000"/>
                  </a:schemeClr>
                </a:solidFill>
              </a:rPr>
              <a:t>Texto</a:t>
            </a:r>
            <a:r>
              <a:rPr lang="en-US" sz="2000" b="1" dirty="0" smtClean="0">
                <a:solidFill>
                  <a:schemeClr val="accent2">
                    <a:lumMod val="50000"/>
                  </a:schemeClr>
                </a:solidFill>
              </a:rPr>
              <a:t> y </a:t>
            </a:r>
            <a:r>
              <a:rPr lang="en-US" sz="2000" b="1" dirty="0" err="1" smtClean="0">
                <a:solidFill>
                  <a:schemeClr val="accent2">
                    <a:lumMod val="50000"/>
                  </a:schemeClr>
                </a:solidFill>
              </a:rPr>
              <a:t>Contexto</a:t>
            </a:r>
            <a:endParaRPr lang="en-US" sz="2000" b="1" dirty="0" smtClean="0">
              <a:solidFill>
                <a:schemeClr val="accent2">
                  <a:lumMod val="50000"/>
                </a:schemeClr>
              </a:solidFill>
            </a:endParaRPr>
          </a:p>
          <a:p>
            <a:r>
              <a:rPr lang="en-US" sz="2000" b="1" dirty="0" smtClean="0">
                <a:solidFill>
                  <a:schemeClr val="accent2">
                    <a:lumMod val="50000"/>
                  </a:schemeClr>
                </a:solidFill>
              </a:rPr>
              <a:t>			      </a:t>
            </a:r>
            <a:r>
              <a:rPr lang="en-US" sz="2000" b="1" dirty="0" err="1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Qué</a:t>
            </a:r>
            <a:r>
              <a:rPr lang="en-US" sz="2000" b="1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? </a:t>
            </a:r>
            <a:r>
              <a:rPr lang="en-US" sz="2000" b="1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y</a:t>
            </a:r>
            <a:r>
              <a:rPr lang="en-US" sz="2000" b="1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 </a:t>
            </a:r>
            <a:r>
              <a:rPr lang="en-US" sz="2000" b="1" dirty="0" err="1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Cómo</a:t>
            </a:r>
            <a:r>
              <a:rPr lang="en-US" sz="2000" b="1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?</a:t>
            </a:r>
            <a:endParaRPr lang="en-US" sz="2000" b="1" dirty="0">
              <a:solidFill>
                <a:schemeClr val="accent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15" name="Flowchart: Punched Tape 14"/>
          <p:cNvSpPr/>
          <p:nvPr/>
        </p:nvSpPr>
        <p:spPr>
          <a:xfrm>
            <a:off x="1489957" y="411114"/>
            <a:ext cx="8697773" cy="1337787"/>
          </a:xfrm>
          <a:prstGeom prst="flowChartPunchedTap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/>
          <p:cNvSpPr txBox="1"/>
          <p:nvPr/>
        </p:nvSpPr>
        <p:spPr>
          <a:xfrm>
            <a:off x="1888854" y="878906"/>
            <a:ext cx="87526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i="1" dirty="0" smtClean="0">
                <a:solidFill>
                  <a:schemeClr val="bg1"/>
                </a:solidFill>
              </a:rPr>
              <a:t>La literature </a:t>
            </a:r>
            <a:r>
              <a:rPr lang="en-US" sz="2400" b="1" i="1" dirty="0" err="1" smtClean="0">
                <a:solidFill>
                  <a:schemeClr val="bg1"/>
                </a:solidFill>
              </a:rPr>
              <a:t>deja</a:t>
            </a:r>
            <a:r>
              <a:rPr lang="en-US" sz="2400" b="1" i="1" dirty="0" smtClean="0">
                <a:solidFill>
                  <a:schemeClr val="bg1"/>
                </a:solidFill>
              </a:rPr>
              <a:t> volar sin </a:t>
            </a:r>
            <a:r>
              <a:rPr lang="en-US" sz="2400" b="1" i="1" dirty="0" err="1" smtClean="0">
                <a:solidFill>
                  <a:schemeClr val="bg1"/>
                </a:solidFill>
              </a:rPr>
              <a:t>fronteras</a:t>
            </a:r>
            <a:r>
              <a:rPr lang="en-US" sz="2400" b="1" i="1" dirty="0" smtClean="0">
                <a:solidFill>
                  <a:schemeClr val="bg1"/>
                </a:solidFill>
              </a:rPr>
              <a:t> </a:t>
            </a:r>
            <a:r>
              <a:rPr lang="en-US" sz="2400" b="1" i="1" smtClean="0">
                <a:solidFill>
                  <a:schemeClr val="bg1"/>
                </a:solidFill>
              </a:rPr>
              <a:t>a la </a:t>
            </a:r>
            <a:r>
              <a:rPr lang="en-US" sz="2400" b="1" i="1" dirty="0" err="1" smtClean="0">
                <a:solidFill>
                  <a:schemeClr val="bg1"/>
                </a:solidFill>
              </a:rPr>
              <a:t>imaginación</a:t>
            </a:r>
            <a:endParaRPr lang="en-US" sz="2000" b="1" dirty="0">
              <a:solidFill>
                <a:schemeClr val="bg1"/>
              </a:solidFill>
            </a:endParaRPr>
          </a:p>
        </p:txBody>
      </p:sp>
      <p:pic>
        <p:nvPicPr>
          <p:cNvPr id="1026" name="Picture 2" descr="http://educacion.unir.net/img/slides/01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3322" y="3512033"/>
            <a:ext cx="3803363" cy="2029779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</p:pic>
      <p:sp>
        <p:nvSpPr>
          <p:cNvPr id="6" name="Rectangle 5"/>
          <p:cNvSpPr/>
          <p:nvPr/>
        </p:nvSpPr>
        <p:spPr>
          <a:xfrm>
            <a:off x="732406" y="1884254"/>
            <a:ext cx="534633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spc="50" dirty="0" err="1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chemeClr val="accent2">
                    <a:lumMod val="50000"/>
                  </a:scheme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Uniendo</a:t>
            </a:r>
            <a:r>
              <a:rPr lang="en-US" sz="5400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chemeClr val="accent2">
                    <a:lumMod val="50000"/>
                  </a:scheme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 </a:t>
            </a:r>
            <a:r>
              <a:rPr lang="en-US" sz="5400" b="1" spc="50" dirty="0" err="1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chemeClr val="accent2">
                    <a:lumMod val="50000"/>
                  </a:scheme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partes</a:t>
            </a:r>
            <a:endParaRPr lang="en-US" sz="5400" b="1" cap="none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chemeClr val="accent2">
                  <a:lumMod val="50000"/>
                </a:scheme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7492497" y="5814794"/>
            <a:ext cx="453615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u="sng" dirty="0" smtClean="0">
                <a:solidFill>
                  <a:schemeClr val="accent2">
                    <a:lumMod val="50000"/>
                  </a:schemeClr>
                </a:solidFill>
              </a:rPr>
              <a:t>PARTE IV</a:t>
            </a:r>
            <a:r>
              <a:rPr lang="en-US" sz="2000" b="1" dirty="0" smtClean="0">
                <a:solidFill>
                  <a:schemeClr val="accent2">
                    <a:lumMod val="50000"/>
                  </a:schemeClr>
                </a:solidFill>
              </a:rPr>
              <a:t>: </a:t>
            </a:r>
            <a:r>
              <a:rPr lang="en-US" sz="2000" b="1" dirty="0" err="1" smtClean="0">
                <a:solidFill>
                  <a:schemeClr val="accent2">
                    <a:lumMod val="50000"/>
                  </a:schemeClr>
                </a:solidFill>
              </a:rPr>
              <a:t>Litertura</a:t>
            </a:r>
            <a:r>
              <a:rPr lang="en-US" sz="2000" b="1" dirty="0" smtClean="0">
                <a:solidFill>
                  <a:schemeClr val="accent2">
                    <a:lumMod val="50000"/>
                  </a:schemeClr>
                </a:solidFill>
              </a:rPr>
              <a:t>: </a:t>
            </a:r>
            <a:r>
              <a:rPr lang="en-US" sz="2000" b="1" dirty="0" err="1" smtClean="0">
                <a:solidFill>
                  <a:schemeClr val="accent2">
                    <a:lumMod val="50000"/>
                  </a:schemeClr>
                </a:solidFill>
              </a:rPr>
              <a:t>Análisis</a:t>
            </a:r>
            <a:r>
              <a:rPr lang="en-US" sz="2000" b="1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n-US" sz="2000" b="1" dirty="0" err="1" smtClean="0">
                <a:solidFill>
                  <a:schemeClr val="accent2">
                    <a:lumMod val="50000"/>
                  </a:schemeClr>
                </a:solidFill>
              </a:rPr>
              <a:t>Crítico</a:t>
            </a:r>
            <a:endParaRPr lang="en-US" sz="2000" b="1" dirty="0" smtClean="0">
              <a:solidFill>
                <a:schemeClr val="accent2">
                  <a:lumMod val="50000"/>
                </a:schemeClr>
              </a:solidFill>
            </a:endParaRPr>
          </a:p>
          <a:p>
            <a:r>
              <a:rPr lang="en-US" sz="2000" b="1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n-US" sz="2000" b="1" dirty="0" smtClean="0">
                <a:solidFill>
                  <a:schemeClr val="accent2">
                    <a:lumMod val="50000"/>
                  </a:schemeClr>
                </a:solidFill>
              </a:rPr>
              <a:t>    </a:t>
            </a:r>
            <a:r>
              <a:rPr lang="en-US" sz="2000" b="1" dirty="0" err="1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Interrogante</a:t>
            </a:r>
            <a:r>
              <a:rPr lang="en-US" sz="2000" b="1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 e </a:t>
            </a:r>
            <a:r>
              <a:rPr lang="en-US" sz="2000" b="1" dirty="0" err="1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Interpretación</a:t>
            </a:r>
            <a:endParaRPr lang="en-US" sz="2000" b="1" dirty="0" smtClean="0">
              <a:solidFill>
                <a:schemeClr val="accent2">
                  <a:lumMod val="60000"/>
                  <a:lumOff val="40000"/>
                </a:schemeClr>
              </a:solidFill>
            </a:endParaRPr>
          </a:p>
          <a:p>
            <a:endParaRPr lang="en-US" sz="2000" b="1" dirty="0" smtClean="0">
              <a:solidFill>
                <a:schemeClr val="accent2">
                  <a:lumMod val="50000"/>
                </a:schemeClr>
              </a:solidFill>
            </a:endParaRPr>
          </a:p>
          <a:p>
            <a:endParaRPr lang="en-US" sz="20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cxnSp>
        <p:nvCxnSpPr>
          <p:cNvPr id="22" name="Straight Arrow Connector 21"/>
          <p:cNvCxnSpPr/>
          <p:nvPr/>
        </p:nvCxnSpPr>
        <p:spPr>
          <a:xfrm>
            <a:off x="8819535" y="2582186"/>
            <a:ext cx="0" cy="75540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/>
          <p:nvPr/>
        </p:nvCxnSpPr>
        <p:spPr>
          <a:xfrm flipH="1">
            <a:off x="7669161" y="4042044"/>
            <a:ext cx="427704" cy="53113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>
            <a:endCxn id="17" idx="0"/>
          </p:cNvCxnSpPr>
          <p:nvPr/>
        </p:nvCxnSpPr>
        <p:spPr>
          <a:xfrm>
            <a:off x="8391832" y="5357539"/>
            <a:ext cx="1368741" cy="45725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182475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2964" y="388375"/>
            <a:ext cx="5735383" cy="3117040"/>
          </a:xfrm>
        </p:spPr>
        <p:txBody>
          <a:bodyPr>
            <a:normAutofit/>
          </a:bodyPr>
          <a:lstStyle/>
          <a:p>
            <a:r>
              <a:rPr lang="en-US" sz="2800" u="sng" dirty="0" smtClean="0">
                <a:latin typeface="Andalus" panose="02020603050405020304" pitchFamily="18" charset="-78"/>
                <a:cs typeface="Andalus" panose="02020603050405020304" pitchFamily="18" charset="-78"/>
              </a:rPr>
              <a:t>PARTE I</a:t>
            </a:r>
            <a:r>
              <a:rPr lang="en-US" sz="2800" dirty="0" smtClean="0">
                <a:latin typeface="Andalus" panose="02020603050405020304" pitchFamily="18" charset="-78"/>
                <a:cs typeface="Andalus" panose="02020603050405020304" pitchFamily="18" charset="-78"/>
              </a:rPr>
              <a:t>: </a:t>
            </a:r>
            <a:r>
              <a:rPr lang="en-US" sz="2800" dirty="0" err="1" smtClean="0">
                <a:latin typeface="Andalus" panose="02020603050405020304" pitchFamily="18" charset="-78"/>
                <a:cs typeface="Andalus" panose="02020603050405020304" pitchFamily="18" charset="-78"/>
              </a:rPr>
              <a:t>Lengua</a:t>
            </a:r>
            <a:r>
              <a:rPr lang="en-US" sz="2800" dirty="0" smtClean="0">
                <a:latin typeface="Andalus" panose="02020603050405020304" pitchFamily="18" charset="-78"/>
                <a:cs typeface="Andalus" panose="02020603050405020304" pitchFamily="18" charset="-78"/>
              </a:rPr>
              <a:t> y </a:t>
            </a:r>
            <a:r>
              <a:rPr lang="en-US" sz="2800" dirty="0" err="1" smtClean="0">
                <a:latin typeface="Andalus" panose="02020603050405020304" pitchFamily="18" charset="-78"/>
                <a:cs typeface="Andalus" panose="02020603050405020304" pitchFamily="18" charset="-78"/>
              </a:rPr>
              <a:t>Género</a:t>
            </a:r>
            <a:r>
              <a:rPr lang="en-US" sz="2800" dirty="0" smtClean="0">
                <a:latin typeface="Andalus" panose="02020603050405020304" pitchFamily="18" charset="-78"/>
                <a:cs typeface="Andalus" panose="02020603050405020304" pitchFamily="18" charset="-78"/>
              </a:rPr>
              <a:t/>
            </a:r>
            <a:br>
              <a:rPr lang="en-US" sz="2800" dirty="0" smtClean="0">
                <a:latin typeface="Andalus" panose="02020603050405020304" pitchFamily="18" charset="-78"/>
                <a:cs typeface="Andalus" panose="02020603050405020304" pitchFamily="18" charset="-78"/>
              </a:rPr>
            </a:br>
            <a:r>
              <a:rPr lang="en-US" sz="2800" dirty="0">
                <a:latin typeface="Andalus" panose="02020603050405020304" pitchFamily="18" charset="-78"/>
                <a:cs typeface="Andalus" panose="02020603050405020304" pitchFamily="18" charset="-78"/>
              </a:rPr>
              <a:t> </a:t>
            </a:r>
            <a:r>
              <a:rPr lang="en-US" sz="2800" dirty="0" smtClean="0">
                <a:latin typeface="Andalus" panose="02020603050405020304" pitchFamily="18" charset="-78"/>
                <a:cs typeface="Andalus" panose="02020603050405020304" pitchFamily="18" charset="-78"/>
              </a:rPr>
              <a:t>              </a:t>
            </a:r>
            <a:r>
              <a:rPr lang="en-US" sz="2800" dirty="0" err="1" smtClean="0">
                <a:latin typeface="Andalus" panose="02020603050405020304" pitchFamily="18" charset="-78"/>
                <a:cs typeface="Andalus" panose="02020603050405020304" pitchFamily="18" charset="-78"/>
              </a:rPr>
              <a:t>Lengua</a:t>
            </a:r>
            <a:r>
              <a:rPr lang="en-US" sz="2800" dirty="0" smtClean="0">
                <a:latin typeface="Andalus" panose="02020603050405020304" pitchFamily="18" charset="-78"/>
                <a:cs typeface="Andalus" panose="02020603050405020304" pitchFamily="18" charset="-78"/>
              </a:rPr>
              <a:t> y </a:t>
            </a:r>
            <a:r>
              <a:rPr lang="en-US" sz="2800" dirty="0" err="1" smtClean="0">
                <a:latin typeface="Andalus" panose="02020603050405020304" pitchFamily="18" charset="-78"/>
                <a:cs typeface="Andalus" panose="02020603050405020304" pitchFamily="18" charset="-78"/>
              </a:rPr>
              <a:t>Relaciones</a:t>
            </a:r>
            <a:r>
              <a:rPr lang="en-US" sz="2800" dirty="0" smtClean="0">
                <a:latin typeface="Andalus" panose="02020603050405020304" pitchFamily="18" charset="-78"/>
                <a:cs typeface="Andalus" panose="02020603050405020304" pitchFamily="18" charset="-78"/>
              </a:rPr>
              <a:t> </a:t>
            </a:r>
            <a:r>
              <a:rPr lang="en-US" sz="2800" dirty="0" err="1" smtClean="0">
                <a:latin typeface="Andalus" panose="02020603050405020304" pitchFamily="18" charset="-78"/>
                <a:cs typeface="Andalus" panose="02020603050405020304" pitchFamily="18" charset="-78"/>
              </a:rPr>
              <a:t>sociales</a:t>
            </a:r>
            <a:r>
              <a:rPr lang="en-US" sz="2800" dirty="0" smtClean="0">
                <a:latin typeface="Andalus" panose="02020603050405020304" pitchFamily="18" charset="-78"/>
                <a:cs typeface="Andalus" panose="02020603050405020304" pitchFamily="18" charset="-78"/>
              </a:rPr>
              <a:t/>
            </a:r>
            <a:br>
              <a:rPr lang="en-US" sz="2800" dirty="0" smtClean="0">
                <a:latin typeface="Andalus" panose="02020603050405020304" pitchFamily="18" charset="-78"/>
                <a:cs typeface="Andalus" panose="02020603050405020304" pitchFamily="18" charset="-78"/>
              </a:rPr>
            </a:br>
            <a:r>
              <a:rPr lang="en-US" sz="2800" dirty="0">
                <a:latin typeface="Andalus" panose="02020603050405020304" pitchFamily="18" charset="-78"/>
                <a:cs typeface="Andalus" panose="02020603050405020304" pitchFamily="18" charset="-78"/>
              </a:rPr>
              <a:t>	</a:t>
            </a:r>
            <a:r>
              <a:rPr lang="en-US" sz="2800" dirty="0" smtClean="0">
                <a:latin typeface="Andalus" panose="02020603050405020304" pitchFamily="18" charset="-78"/>
                <a:cs typeface="Andalus" panose="02020603050405020304" pitchFamily="18" charset="-78"/>
              </a:rPr>
              <a:t>	    </a:t>
            </a:r>
            <a:r>
              <a:rPr lang="en-US" sz="2800" dirty="0" err="1" smtClean="0">
                <a:latin typeface="Andalus" panose="02020603050405020304" pitchFamily="18" charset="-78"/>
                <a:cs typeface="Andalus" panose="02020603050405020304" pitchFamily="18" charset="-78"/>
              </a:rPr>
              <a:t>Lengua</a:t>
            </a:r>
            <a:r>
              <a:rPr lang="en-US" sz="2800" dirty="0" smtClean="0">
                <a:latin typeface="Andalus" panose="02020603050405020304" pitchFamily="18" charset="-78"/>
                <a:cs typeface="Andalus" panose="02020603050405020304" pitchFamily="18" charset="-78"/>
              </a:rPr>
              <a:t> e </a:t>
            </a:r>
            <a:r>
              <a:rPr lang="en-US" sz="2800" dirty="0" err="1" smtClean="0">
                <a:latin typeface="Andalus" panose="02020603050405020304" pitchFamily="18" charset="-78"/>
                <a:cs typeface="Andalus" panose="02020603050405020304" pitchFamily="18" charset="-78"/>
              </a:rPr>
              <a:t>Individuo</a:t>
            </a:r>
            <a:r>
              <a:rPr lang="en-US" sz="2800" dirty="0" smtClean="0">
                <a:latin typeface="Andalus" panose="02020603050405020304" pitchFamily="18" charset="-78"/>
                <a:cs typeface="Andalus" panose="02020603050405020304" pitchFamily="18" charset="-78"/>
              </a:rPr>
              <a:t/>
            </a:r>
            <a:br>
              <a:rPr lang="en-US" sz="2800" dirty="0" smtClean="0">
                <a:latin typeface="Andalus" panose="02020603050405020304" pitchFamily="18" charset="-78"/>
                <a:cs typeface="Andalus" panose="02020603050405020304" pitchFamily="18" charset="-78"/>
              </a:rPr>
            </a:br>
            <a:r>
              <a:rPr lang="en-US" sz="2800" dirty="0">
                <a:latin typeface="Andalus" panose="02020603050405020304" pitchFamily="18" charset="-78"/>
                <a:cs typeface="Andalus" panose="02020603050405020304" pitchFamily="18" charset="-78"/>
              </a:rPr>
              <a:t>	</a:t>
            </a:r>
            <a:r>
              <a:rPr lang="en-US" sz="2800" dirty="0" smtClean="0">
                <a:latin typeface="Andalus" panose="02020603050405020304" pitchFamily="18" charset="-78"/>
                <a:cs typeface="Andalus" panose="02020603050405020304" pitchFamily="18" charset="-78"/>
              </a:rPr>
              <a:t>	    </a:t>
            </a:r>
            <a:r>
              <a:rPr lang="en-US" sz="2800" dirty="0" err="1" smtClean="0">
                <a:latin typeface="Andalus" panose="02020603050405020304" pitchFamily="18" charset="-78"/>
                <a:cs typeface="Andalus" panose="02020603050405020304" pitchFamily="18" charset="-78"/>
              </a:rPr>
              <a:t>Lengua</a:t>
            </a:r>
            <a:r>
              <a:rPr lang="en-US" sz="2800" dirty="0" smtClean="0">
                <a:latin typeface="Andalus" panose="02020603050405020304" pitchFamily="18" charset="-78"/>
                <a:cs typeface="Andalus" panose="02020603050405020304" pitchFamily="18" charset="-78"/>
              </a:rPr>
              <a:t> y </a:t>
            </a:r>
            <a:r>
              <a:rPr lang="en-US" sz="2800" dirty="0" err="1" smtClean="0">
                <a:latin typeface="Andalus" panose="02020603050405020304" pitchFamily="18" charset="-78"/>
                <a:cs typeface="Andalus" panose="02020603050405020304" pitchFamily="18" charset="-78"/>
              </a:rPr>
              <a:t>Poder</a:t>
            </a:r>
            <a:r>
              <a:rPr lang="en-US" sz="2800" dirty="0" smtClean="0">
                <a:latin typeface="Andalus" panose="02020603050405020304" pitchFamily="18" charset="-78"/>
                <a:cs typeface="Andalus" panose="02020603050405020304" pitchFamily="18" charset="-78"/>
              </a:rPr>
              <a:t/>
            </a:r>
            <a:br>
              <a:rPr lang="en-US" sz="2800" dirty="0" smtClean="0">
                <a:latin typeface="Andalus" panose="02020603050405020304" pitchFamily="18" charset="-78"/>
                <a:cs typeface="Andalus" panose="02020603050405020304" pitchFamily="18" charset="-78"/>
              </a:rPr>
            </a:br>
            <a:r>
              <a:rPr lang="en-US" sz="2800" dirty="0">
                <a:latin typeface="Andalus" panose="02020603050405020304" pitchFamily="18" charset="-78"/>
                <a:cs typeface="Andalus" panose="02020603050405020304" pitchFamily="18" charset="-78"/>
              </a:rPr>
              <a:t>	</a:t>
            </a:r>
            <a:r>
              <a:rPr lang="en-US" sz="2800" dirty="0" smtClean="0">
                <a:latin typeface="Andalus" panose="02020603050405020304" pitchFamily="18" charset="-78"/>
                <a:cs typeface="Andalus" panose="02020603050405020304" pitchFamily="18" charset="-78"/>
              </a:rPr>
              <a:t>	    </a:t>
            </a:r>
            <a:r>
              <a:rPr lang="en-US" sz="2800" dirty="0" err="1" smtClean="0">
                <a:latin typeface="Andalus" panose="02020603050405020304" pitchFamily="18" charset="-78"/>
                <a:cs typeface="Andalus" panose="02020603050405020304" pitchFamily="18" charset="-78"/>
              </a:rPr>
              <a:t>Lengua</a:t>
            </a:r>
            <a:r>
              <a:rPr lang="en-US" sz="2800" dirty="0" smtClean="0">
                <a:latin typeface="Andalus" panose="02020603050405020304" pitchFamily="18" charset="-78"/>
                <a:cs typeface="Andalus" panose="02020603050405020304" pitchFamily="18" charset="-78"/>
              </a:rPr>
              <a:t> y </a:t>
            </a:r>
            <a:r>
              <a:rPr lang="en-US" sz="2800" dirty="0" err="1" smtClean="0">
                <a:latin typeface="Andalus" panose="02020603050405020304" pitchFamily="18" charset="-78"/>
                <a:cs typeface="Andalus" panose="02020603050405020304" pitchFamily="18" charset="-78"/>
              </a:rPr>
              <a:t>Comunidad</a:t>
            </a:r>
            <a:r>
              <a:rPr lang="en-US" sz="2800" dirty="0" smtClean="0">
                <a:latin typeface="Andalus" panose="02020603050405020304" pitchFamily="18" charset="-78"/>
                <a:cs typeface="Andalus" panose="02020603050405020304" pitchFamily="18" charset="-78"/>
              </a:rPr>
              <a:t/>
            </a:r>
            <a:br>
              <a:rPr lang="en-US" sz="2800" dirty="0" smtClean="0">
                <a:latin typeface="Andalus" panose="02020603050405020304" pitchFamily="18" charset="-78"/>
                <a:cs typeface="Andalus" panose="02020603050405020304" pitchFamily="18" charset="-78"/>
              </a:rPr>
            </a:br>
            <a:r>
              <a:rPr lang="en-US" sz="2800" dirty="0">
                <a:latin typeface="Andalus" panose="02020603050405020304" pitchFamily="18" charset="-78"/>
                <a:cs typeface="Andalus" panose="02020603050405020304" pitchFamily="18" charset="-78"/>
              </a:rPr>
              <a:t>	</a:t>
            </a:r>
            <a:r>
              <a:rPr lang="en-US" sz="2800" dirty="0" smtClean="0">
                <a:latin typeface="Andalus" panose="02020603050405020304" pitchFamily="18" charset="-78"/>
                <a:cs typeface="Andalus" panose="02020603050405020304" pitchFamily="18" charset="-78"/>
              </a:rPr>
              <a:t>	    </a:t>
            </a:r>
            <a:r>
              <a:rPr lang="en-US" sz="2800" dirty="0" err="1" smtClean="0">
                <a:latin typeface="Andalus" panose="02020603050405020304" pitchFamily="18" charset="-78"/>
                <a:cs typeface="Andalus" panose="02020603050405020304" pitchFamily="18" charset="-78"/>
              </a:rPr>
              <a:t>Lengua</a:t>
            </a:r>
            <a:r>
              <a:rPr lang="en-US" sz="2800" dirty="0" smtClean="0">
                <a:latin typeface="Andalus" panose="02020603050405020304" pitchFamily="18" charset="-78"/>
                <a:cs typeface="Andalus" panose="02020603050405020304" pitchFamily="18" charset="-78"/>
              </a:rPr>
              <a:t> y </a:t>
            </a:r>
            <a:r>
              <a:rPr lang="en-US" sz="2800" dirty="0" err="1" smtClean="0">
                <a:latin typeface="Andalus" panose="02020603050405020304" pitchFamily="18" charset="-78"/>
                <a:cs typeface="Andalus" panose="02020603050405020304" pitchFamily="18" charset="-78"/>
              </a:rPr>
              <a:t>Creencias</a:t>
            </a:r>
            <a:r>
              <a:rPr lang="en-US" sz="2800" dirty="0" smtClean="0">
                <a:latin typeface="Andalus" panose="02020603050405020304" pitchFamily="18" charset="-78"/>
                <a:cs typeface="Andalus" panose="02020603050405020304" pitchFamily="18" charset="-78"/>
              </a:rPr>
              <a:t/>
            </a:r>
            <a:br>
              <a:rPr lang="en-US" sz="2800" dirty="0" smtClean="0">
                <a:latin typeface="Andalus" panose="02020603050405020304" pitchFamily="18" charset="-78"/>
                <a:cs typeface="Andalus" panose="02020603050405020304" pitchFamily="18" charset="-78"/>
              </a:rPr>
            </a:br>
            <a:r>
              <a:rPr lang="en-US" sz="2800" dirty="0">
                <a:latin typeface="Andalus" panose="02020603050405020304" pitchFamily="18" charset="-78"/>
                <a:cs typeface="Andalus" panose="02020603050405020304" pitchFamily="18" charset="-78"/>
              </a:rPr>
              <a:t>	</a:t>
            </a:r>
            <a:r>
              <a:rPr lang="en-US" sz="2800" dirty="0" smtClean="0">
                <a:latin typeface="Andalus" panose="02020603050405020304" pitchFamily="18" charset="-78"/>
                <a:cs typeface="Andalus" panose="02020603050405020304" pitchFamily="18" charset="-78"/>
              </a:rPr>
              <a:t>	    </a:t>
            </a:r>
            <a:r>
              <a:rPr lang="en-US" sz="2800" dirty="0" err="1" smtClean="0">
                <a:latin typeface="Andalus" panose="02020603050405020304" pitchFamily="18" charset="-78"/>
                <a:cs typeface="Andalus" panose="02020603050405020304" pitchFamily="18" charset="-78"/>
              </a:rPr>
              <a:t>Lengua</a:t>
            </a:r>
            <a:r>
              <a:rPr lang="en-US" sz="2800" dirty="0" smtClean="0">
                <a:latin typeface="Andalus" panose="02020603050405020304" pitchFamily="18" charset="-78"/>
                <a:cs typeface="Andalus" panose="02020603050405020304" pitchFamily="18" charset="-78"/>
              </a:rPr>
              <a:t> y </a:t>
            </a:r>
            <a:r>
              <a:rPr lang="en-US" sz="2800" dirty="0" err="1" smtClean="0">
                <a:latin typeface="Andalus" panose="02020603050405020304" pitchFamily="18" charset="-78"/>
                <a:cs typeface="Andalus" panose="02020603050405020304" pitchFamily="18" charset="-78"/>
              </a:rPr>
              <a:t>Tabues</a:t>
            </a:r>
            <a:endParaRPr lang="en-US" sz="2800" dirty="0">
              <a:latin typeface="Andalus" panose="02020603050405020304" pitchFamily="18" charset="-78"/>
              <a:cs typeface="Andalus" panose="02020603050405020304" pitchFamily="18" charset="-78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930439" y="373627"/>
            <a:ext cx="6233652" cy="3726425"/>
          </a:xfrm>
        </p:spPr>
        <p:txBody>
          <a:bodyPr>
            <a:normAutofit fontScale="47500" lnSpcReduction="20000"/>
          </a:bodyPr>
          <a:lstStyle/>
          <a:p>
            <a:r>
              <a:rPr lang="en-US" sz="5900" u="sng" dirty="0" smtClean="0">
                <a:latin typeface="Andalus" panose="02020603050405020304" pitchFamily="18" charset="-78"/>
                <a:cs typeface="Andalus" panose="02020603050405020304" pitchFamily="18" charset="-78"/>
              </a:rPr>
              <a:t>PARTE II</a:t>
            </a:r>
            <a:r>
              <a:rPr lang="en-US" sz="5900" dirty="0" smtClean="0">
                <a:latin typeface="Andalus" panose="02020603050405020304" pitchFamily="18" charset="-78"/>
                <a:cs typeface="Andalus" panose="02020603050405020304" pitchFamily="18" charset="-78"/>
              </a:rPr>
              <a:t>:  </a:t>
            </a:r>
            <a:r>
              <a:rPr lang="en-US" sz="5900" dirty="0" err="1" smtClean="0">
                <a:latin typeface="Andalus" panose="02020603050405020304" pitchFamily="18" charset="-78"/>
                <a:cs typeface="Andalus" panose="02020603050405020304" pitchFamily="18" charset="-78"/>
              </a:rPr>
              <a:t>Estereotipos</a:t>
            </a:r>
            <a:endParaRPr lang="en-US" sz="5900" dirty="0" smtClean="0">
              <a:latin typeface="Andalus" panose="02020603050405020304" pitchFamily="18" charset="-78"/>
              <a:cs typeface="Andalus" panose="02020603050405020304" pitchFamily="18" charset="-78"/>
            </a:endParaRPr>
          </a:p>
          <a:p>
            <a:r>
              <a:rPr lang="en-US" sz="5900" dirty="0">
                <a:latin typeface="Andalus" panose="02020603050405020304" pitchFamily="18" charset="-78"/>
                <a:cs typeface="Andalus" panose="02020603050405020304" pitchFamily="18" charset="-78"/>
              </a:rPr>
              <a:t>	</a:t>
            </a:r>
            <a:r>
              <a:rPr lang="en-US" sz="5900" dirty="0" smtClean="0">
                <a:latin typeface="Andalus" panose="02020603050405020304" pitchFamily="18" charset="-78"/>
                <a:cs typeface="Andalus" panose="02020603050405020304" pitchFamily="18" charset="-78"/>
              </a:rPr>
              <a:t>		 </a:t>
            </a:r>
            <a:r>
              <a:rPr lang="en-US" sz="5900" dirty="0" err="1" smtClean="0">
                <a:latin typeface="Andalus" panose="02020603050405020304" pitchFamily="18" charset="-78"/>
                <a:cs typeface="Andalus" panose="02020603050405020304" pitchFamily="18" charset="-78"/>
              </a:rPr>
              <a:t>Lenguaje</a:t>
            </a:r>
            <a:r>
              <a:rPr lang="en-US" sz="5900" dirty="0" smtClean="0">
                <a:latin typeface="Andalus" panose="02020603050405020304" pitchFamily="18" charset="-78"/>
                <a:cs typeface="Andalus" panose="02020603050405020304" pitchFamily="18" charset="-78"/>
              </a:rPr>
              <a:t> </a:t>
            </a:r>
            <a:r>
              <a:rPr lang="en-US" sz="5900" dirty="0" err="1" smtClean="0">
                <a:latin typeface="Andalus" panose="02020603050405020304" pitchFamily="18" charset="-78"/>
                <a:cs typeface="Andalus" panose="02020603050405020304" pitchFamily="18" charset="-78"/>
              </a:rPr>
              <a:t>Persuasivo</a:t>
            </a:r>
            <a:endParaRPr lang="en-US" sz="5900" dirty="0" smtClean="0">
              <a:latin typeface="Andalus" panose="02020603050405020304" pitchFamily="18" charset="-78"/>
              <a:cs typeface="Andalus" panose="02020603050405020304" pitchFamily="18" charset="-78"/>
            </a:endParaRPr>
          </a:p>
          <a:p>
            <a:r>
              <a:rPr lang="en-US" sz="5900" dirty="0">
                <a:latin typeface="Andalus" panose="02020603050405020304" pitchFamily="18" charset="-78"/>
                <a:cs typeface="Andalus" panose="02020603050405020304" pitchFamily="18" charset="-78"/>
              </a:rPr>
              <a:t>	</a:t>
            </a:r>
            <a:r>
              <a:rPr lang="en-US" sz="5900" dirty="0" smtClean="0">
                <a:latin typeface="Andalus" panose="02020603050405020304" pitchFamily="18" charset="-78"/>
                <a:cs typeface="Andalus" panose="02020603050405020304" pitchFamily="18" charset="-78"/>
              </a:rPr>
              <a:t>		 </a:t>
            </a:r>
            <a:r>
              <a:rPr lang="en-US" sz="5900" dirty="0" err="1" smtClean="0">
                <a:latin typeface="Andalus" panose="02020603050405020304" pitchFamily="18" charset="-78"/>
                <a:cs typeface="Andalus" panose="02020603050405020304" pitchFamily="18" charset="-78"/>
              </a:rPr>
              <a:t>Cultura</a:t>
            </a:r>
            <a:r>
              <a:rPr lang="en-US" sz="5900" dirty="0" smtClean="0">
                <a:latin typeface="Andalus" panose="02020603050405020304" pitchFamily="18" charset="-78"/>
                <a:cs typeface="Andalus" panose="02020603050405020304" pitchFamily="18" charset="-78"/>
              </a:rPr>
              <a:t> Popular</a:t>
            </a:r>
          </a:p>
          <a:p>
            <a:r>
              <a:rPr lang="en-US" sz="5900" dirty="0">
                <a:latin typeface="Andalus" panose="02020603050405020304" pitchFamily="18" charset="-78"/>
                <a:cs typeface="Andalus" panose="02020603050405020304" pitchFamily="18" charset="-78"/>
              </a:rPr>
              <a:t>	</a:t>
            </a:r>
            <a:r>
              <a:rPr lang="en-US" sz="5900" dirty="0" smtClean="0">
                <a:latin typeface="Andalus" panose="02020603050405020304" pitchFamily="18" charset="-78"/>
                <a:cs typeface="Andalus" panose="02020603050405020304" pitchFamily="18" charset="-78"/>
              </a:rPr>
              <a:t>		 </a:t>
            </a:r>
            <a:r>
              <a:rPr lang="en-US" sz="5900" dirty="0" err="1" smtClean="0">
                <a:latin typeface="Andalus" panose="02020603050405020304" pitchFamily="18" charset="-78"/>
                <a:cs typeface="Andalus" panose="02020603050405020304" pitchFamily="18" charset="-78"/>
              </a:rPr>
              <a:t>Comunicación</a:t>
            </a:r>
            <a:r>
              <a:rPr lang="en-US" sz="5900" dirty="0" smtClean="0">
                <a:latin typeface="Andalus" panose="02020603050405020304" pitchFamily="18" charset="-78"/>
                <a:cs typeface="Andalus" panose="02020603050405020304" pitchFamily="18" charset="-78"/>
              </a:rPr>
              <a:t> </a:t>
            </a:r>
            <a:r>
              <a:rPr lang="en-US" sz="5100" dirty="0" smtClean="0">
                <a:latin typeface="Andalus" panose="02020603050405020304" pitchFamily="18" charset="-78"/>
                <a:cs typeface="Andalus" panose="02020603050405020304" pitchFamily="18" charset="-78"/>
              </a:rPr>
              <a:t>Verbal/no Verbal</a:t>
            </a:r>
          </a:p>
          <a:p>
            <a:r>
              <a:rPr lang="en-US" sz="5900" dirty="0">
                <a:latin typeface="Andalus" panose="02020603050405020304" pitchFamily="18" charset="-78"/>
                <a:cs typeface="Andalus" panose="02020603050405020304" pitchFamily="18" charset="-78"/>
              </a:rPr>
              <a:t>	</a:t>
            </a:r>
            <a:r>
              <a:rPr lang="en-US" sz="5900" dirty="0" smtClean="0">
                <a:latin typeface="Andalus" panose="02020603050405020304" pitchFamily="18" charset="-78"/>
                <a:cs typeface="Andalus" panose="02020603050405020304" pitchFamily="18" charset="-78"/>
              </a:rPr>
              <a:t>		 </a:t>
            </a:r>
            <a:r>
              <a:rPr lang="en-US" sz="5900" dirty="0" err="1" smtClean="0">
                <a:latin typeface="Andalus" panose="02020603050405020304" pitchFamily="18" charset="-78"/>
                <a:cs typeface="Andalus" panose="02020603050405020304" pitchFamily="18" charset="-78"/>
              </a:rPr>
              <a:t>Parcialidad</a:t>
            </a:r>
            <a:r>
              <a:rPr lang="en-US" sz="5900" dirty="0" smtClean="0">
                <a:latin typeface="Andalus" panose="02020603050405020304" pitchFamily="18" charset="-78"/>
                <a:cs typeface="Andalus" panose="02020603050405020304" pitchFamily="18" charset="-78"/>
              </a:rPr>
              <a:t> Textual</a:t>
            </a:r>
          </a:p>
          <a:p>
            <a:r>
              <a:rPr lang="en-US" sz="5900" dirty="0">
                <a:latin typeface="Andalus" panose="02020603050405020304" pitchFamily="18" charset="-78"/>
                <a:cs typeface="Andalus" panose="02020603050405020304" pitchFamily="18" charset="-78"/>
              </a:rPr>
              <a:t>	</a:t>
            </a:r>
            <a:r>
              <a:rPr lang="en-US" sz="5900" dirty="0" smtClean="0">
                <a:latin typeface="Andalus" panose="02020603050405020304" pitchFamily="18" charset="-78"/>
                <a:cs typeface="Andalus" panose="02020603050405020304" pitchFamily="18" charset="-78"/>
              </a:rPr>
              <a:t>		 </a:t>
            </a:r>
            <a:r>
              <a:rPr lang="en-US" sz="5900" dirty="0" err="1" smtClean="0">
                <a:latin typeface="Andalus" panose="02020603050405020304" pitchFamily="18" charset="-78"/>
                <a:cs typeface="Andalus" panose="02020603050405020304" pitchFamily="18" charset="-78"/>
              </a:rPr>
              <a:t>Lengua</a:t>
            </a:r>
            <a:r>
              <a:rPr lang="en-US" sz="5900" dirty="0" smtClean="0">
                <a:latin typeface="Andalus" panose="02020603050405020304" pitchFamily="18" charset="-78"/>
                <a:cs typeface="Andalus" panose="02020603050405020304" pitchFamily="18" charset="-78"/>
              </a:rPr>
              <a:t> y Estado</a:t>
            </a:r>
          </a:p>
          <a:p>
            <a:r>
              <a:rPr lang="en-US" sz="5900" dirty="0">
                <a:latin typeface="Andalus" panose="02020603050405020304" pitchFamily="18" charset="-78"/>
                <a:cs typeface="Andalus" panose="02020603050405020304" pitchFamily="18" charset="-78"/>
              </a:rPr>
              <a:t>	</a:t>
            </a:r>
            <a:r>
              <a:rPr lang="en-US" sz="5900" dirty="0" smtClean="0">
                <a:latin typeface="Andalus" panose="02020603050405020304" pitchFamily="18" charset="-78"/>
                <a:cs typeface="Andalus" panose="02020603050405020304" pitchFamily="18" charset="-78"/>
              </a:rPr>
              <a:t>		 Arte y </a:t>
            </a:r>
            <a:r>
              <a:rPr lang="en-US" sz="5900" dirty="0" err="1" smtClean="0">
                <a:latin typeface="Andalus" panose="02020603050405020304" pitchFamily="18" charset="-78"/>
                <a:cs typeface="Andalus" panose="02020603050405020304" pitchFamily="18" charset="-78"/>
              </a:rPr>
              <a:t>Entretenimiento</a:t>
            </a:r>
            <a:endParaRPr lang="en-US" sz="5900" dirty="0" smtClean="0">
              <a:latin typeface="Andalus" panose="02020603050405020304" pitchFamily="18" charset="-78"/>
              <a:cs typeface="Andalus" panose="02020603050405020304" pitchFamily="18" charset="-78"/>
            </a:endParaRPr>
          </a:p>
          <a:p>
            <a:endParaRPr lang="en-US" sz="2800" dirty="0">
              <a:latin typeface="Andalus" panose="02020603050405020304" pitchFamily="18" charset="-78"/>
              <a:cs typeface="Andalus" panose="02020603050405020304" pitchFamily="18" charset="-78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95055" y="4991239"/>
            <a:ext cx="11969036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u="sng" dirty="0" smtClean="0">
                <a:latin typeface="Andalus" panose="02020603050405020304" pitchFamily="18" charset="-78"/>
                <a:cs typeface="Andalus" panose="02020603050405020304" pitchFamily="18" charset="-78"/>
              </a:rPr>
              <a:t>PARTE III</a:t>
            </a:r>
            <a:r>
              <a:rPr lang="en-US" sz="2800" dirty="0" smtClean="0">
                <a:latin typeface="Andalus" panose="02020603050405020304" pitchFamily="18" charset="-78"/>
                <a:cs typeface="Andalus" panose="02020603050405020304" pitchFamily="18" charset="-78"/>
              </a:rPr>
              <a:t>: </a:t>
            </a:r>
            <a:r>
              <a:rPr lang="en-US" sz="2400" dirty="0" err="1" smtClean="0">
                <a:latin typeface="Andalus" panose="02020603050405020304" pitchFamily="18" charset="-78"/>
                <a:cs typeface="Andalus" panose="02020603050405020304" pitchFamily="18" charset="-78"/>
              </a:rPr>
              <a:t>Literatura</a:t>
            </a:r>
            <a:r>
              <a:rPr lang="en-US" sz="2400" dirty="0" smtClean="0">
                <a:latin typeface="Andalus" panose="02020603050405020304" pitchFamily="18" charset="-78"/>
                <a:cs typeface="Andalus" panose="02020603050405020304" pitchFamily="18" charset="-78"/>
              </a:rPr>
              <a:t> </a:t>
            </a:r>
            <a:r>
              <a:rPr lang="en-US" sz="2400" dirty="0" err="1" smtClean="0">
                <a:latin typeface="Andalus" panose="02020603050405020304" pitchFamily="18" charset="-78"/>
                <a:cs typeface="Andalus" panose="02020603050405020304" pitchFamily="18" charset="-78"/>
              </a:rPr>
              <a:t>Gótica</a:t>
            </a:r>
            <a:r>
              <a:rPr lang="en-US" sz="2400" i="1" dirty="0" smtClean="0">
                <a:latin typeface="Andalus" panose="02020603050405020304" pitchFamily="18" charset="-78"/>
                <a:cs typeface="Andalus" panose="02020603050405020304" pitchFamily="18" charset="-78"/>
              </a:rPr>
              <a:t>:  “</a:t>
            </a:r>
            <a:r>
              <a:rPr lang="en-US" sz="2400" i="1" dirty="0" err="1" smtClean="0">
                <a:latin typeface="Andalus" panose="02020603050405020304" pitchFamily="18" charset="-78"/>
                <a:cs typeface="Andalus" panose="02020603050405020304" pitchFamily="18" charset="-78"/>
              </a:rPr>
              <a:t>Ceremonia</a:t>
            </a:r>
            <a:r>
              <a:rPr lang="en-US" sz="2400" i="1" dirty="0" smtClean="0">
                <a:latin typeface="Andalus" panose="02020603050405020304" pitchFamily="18" charset="-78"/>
                <a:cs typeface="Andalus" panose="02020603050405020304" pitchFamily="18" charset="-78"/>
              </a:rPr>
              <a:t> </a:t>
            </a:r>
            <a:r>
              <a:rPr lang="en-US" sz="2400" i="1" dirty="0" err="1" smtClean="0">
                <a:latin typeface="Andalus" panose="02020603050405020304" pitchFamily="18" charset="-78"/>
                <a:cs typeface="Andalus" panose="02020603050405020304" pitchFamily="18" charset="-78"/>
              </a:rPr>
              <a:t>Secreta</a:t>
            </a:r>
            <a:r>
              <a:rPr lang="en-US" sz="2400" i="1" dirty="0" smtClean="0">
                <a:latin typeface="Andalus" panose="02020603050405020304" pitchFamily="18" charset="-78"/>
                <a:cs typeface="Andalus" panose="02020603050405020304" pitchFamily="18" charset="-78"/>
              </a:rPr>
              <a:t>” </a:t>
            </a:r>
            <a:r>
              <a:rPr lang="en-US" sz="1400" dirty="0" smtClean="0">
                <a:latin typeface="Andalus" panose="02020603050405020304" pitchFamily="18" charset="-78"/>
                <a:cs typeface="Andalus" panose="02020603050405020304" pitchFamily="18" charset="-78"/>
              </a:rPr>
              <a:t>(</a:t>
            </a:r>
            <a:r>
              <a:rPr lang="en-US" sz="1400" dirty="0" err="1" smtClean="0">
                <a:latin typeface="Andalus" panose="02020603050405020304" pitchFamily="18" charset="-78"/>
                <a:cs typeface="Andalus" panose="02020603050405020304" pitchFamily="18" charset="-78"/>
              </a:rPr>
              <a:t>Libre</a:t>
            </a:r>
            <a:r>
              <a:rPr lang="en-US" sz="1400" dirty="0" smtClean="0">
                <a:latin typeface="Andalus" panose="02020603050405020304" pitchFamily="18" charset="-78"/>
                <a:cs typeface="Andalus" panose="02020603050405020304" pitchFamily="18" charset="-78"/>
              </a:rPr>
              <a:t>) -  </a:t>
            </a:r>
            <a:r>
              <a:rPr lang="en-US" sz="1400" dirty="0" err="1" smtClean="0">
                <a:latin typeface="Andalus" panose="02020603050405020304" pitchFamily="18" charset="-78"/>
                <a:cs typeface="Andalus" panose="02020603050405020304" pitchFamily="18" charset="-78"/>
              </a:rPr>
              <a:t>Denevi</a:t>
            </a:r>
            <a:endParaRPr lang="en-US" sz="1400" dirty="0" smtClean="0">
              <a:latin typeface="Andalus" panose="02020603050405020304" pitchFamily="18" charset="-78"/>
              <a:cs typeface="Andalus" panose="02020603050405020304" pitchFamily="18" charset="-78"/>
            </a:endParaRPr>
          </a:p>
          <a:p>
            <a:r>
              <a:rPr lang="en-US" sz="2400" dirty="0">
                <a:latin typeface="Andalus" panose="02020603050405020304" pitchFamily="18" charset="-78"/>
                <a:cs typeface="Andalus" panose="02020603050405020304" pitchFamily="18" charset="-78"/>
              </a:rPr>
              <a:t> </a:t>
            </a:r>
            <a:r>
              <a:rPr lang="en-US" sz="2400" dirty="0" smtClean="0">
                <a:latin typeface="Andalus" panose="02020603050405020304" pitchFamily="18" charset="-78"/>
                <a:cs typeface="Andalus" panose="02020603050405020304" pitchFamily="18" charset="-78"/>
              </a:rPr>
              <a:t>                   La </a:t>
            </a:r>
            <a:r>
              <a:rPr lang="en-US" sz="2400" dirty="0" err="1">
                <a:latin typeface="Andalus" panose="02020603050405020304" pitchFamily="18" charset="-78"/>
                <a:cs typeface="Andalus" panose="02020603050405020304" pitchFamily="18" charset="-78"/>
              </a:rPr>
              <a:t>n</a:t>
            </a:r>
            <a:r>
              <a:rPr lang="en-US" sz="2400" dirty="0" err="1" smtClean="0">
                <a:latin typeface="Andalus" panose="02020603050405020304" pitchFamily="18" charset="-78"/>
                <a:cs typeface="Andalus" panose="02020603050405020304" pitchFamily="18" charset="-78"/>
              </a:rPr>
              <a:t>ovela</a:t>
            </a:r>
            <a:r>
              <a:rPr lang="en-US" sz="2400" dirty="0" smtClean="0">
                <a:latin typeface="Andalus" panose="02020603050405020304" pitchFamily="18" charset="-78"/>
                <a:cs typeface="Andalus" panose="02020603050405020304" pitchFamily="18" charset="-78"/>
              </a:rPr>
              <a:t> y la </a:t>
            </a:r>
            <a:r>
              <a:rPr lang="en-US" sz="2400" dirty="0" err="1">
                <a:latin typeface="Andalus" panose="02020603050405020304" pitchFamily="18" charset="-78"/>
                <a:cs typeface="Andalus" panose="02020603050405020304" pitchFamily="18" charset="-78"/>
              </a:rPr>
              <a:t>s</a:t>
            </a:r>
            <a:r>
              <a:rPr lang="en-US" sz="2400" dirty="0" err="1" smtClean="0">
                <a:latin typeface="Andalus" panose="02020603050405020304" pitchFamily="18" charset="-78"/>
                <a:cs typeface="Andalus" panose="02020603050405020304" pitchFamily="18" charset="-78"/>
              </a:rPr>
              <a:t>ociedad</a:t>
            </a:r>
            <a:r>
              <a:rPr lang="en-US" sz="2400" dirty="0" smtClean="0">
                <a:latin typeface="Andalus" panose="02020603050405020304" pitchFamily="18" charset="-78"/>
                <a:cs typeface="Andalus" panose="02020603050405020304" pitchFamily="18" charset="-78"/>
              </a:rPr>
              <a:t> </a:t>
            </a:r>
            <a:r>
              <a:rPr lang="en-US" sz="2400" dirty="0" err="1" smtClean="0">
                <a:latin typeface="Andalus" panose="02020603050405020304" pitchFamily="18" charset="-78"/>
                <a:cs typeface="Andalus" panose="02020603050405020304" pitchFamily="18" charset="-78"/>
              </a:rPr>
              <a:t>en</a:t>
            </a:r>
            <a:r>
              <a:rPr lang="en-US" sz="2400" dirty="0" smtClean="0">
                <a:latin typeface="Andalus" panose="02020603050405020304" pitchFamily="18" charset="-78"/>
                <a:cs typeface="Andalus" panose="02020603050405020304" pitchFamily="18" charset="-78"/>
              </a:rPr>
              <a:t> la </a:t>
            </a:r>
            <a:r>
              <a:rPr lang="en-US" sz="2400" dirty="0" err="1">
                <a:latin typeface="Andalus" panose="02020603050405020304" pitchFamily="18" charset="-78"/>
                <a:cs typeface="Andalus" panose="02020603050405020304" pitchFamily="18" charset="-78"/>
              </a:rPr>
              <a:t>é</a:t>
            </a:r>
            <a:r>
              <a:rPr lang="en-US" sz="2400" dirty="0" err="1" smtClean="0">
                <a:latin typeface="Andalus" panose="02020603050405020304" pitchFamily="18" charset="-78"/>
                <a:cs typeface="Andalus" panose="02020603050405020304" pitchFamily="18" charset="-78"/>
              </a:rPr>
              <a:t>poca</a:t>
            </a:r>
            <a:r>
              <a:rPr lang="en-US" sz="2400" dirty="0" smtClean="0">
                <a:latin typeface="Andalus" panose="02020603050405020304" pitchFamily="18" charset="-78"/>
                <a:cs typeface="Andalus" panose="02020603050405020304" pitchFamily="18" charset="-78"/>
              </a:rPr>
              <a:t>  Victoriana:  “</a:t>
            </a:r>
            <a:r>
              <a:rPr lang="en-US" sz="2400" i="1" dirty="0" smtClean="0">
                <a:latin typeface="Andalus" panose="02020603050405020304" pitchFamily="18" charset="-78"/>
                <a:cs typeface="Andalus" panose="02020603050405020304" pitchFamily="18" charset="-78"/>
              </a:rPr>
              <a:t>Casa de </a:t>
            </a:r>
            <a:r>
              <a:rPr lang="en-US" sz="2400" i="1" dirty="0" err="1" smtClean="0">
                <a:latin typeface="Andalus" panose="02020603050405020304" pitchFamily="18" charset="-78"/>
                <a:cs typeface="Andalus" panose="02020603050405020304" pitchFamily="18" charset="-78"/>
              </a:rPr>
              <a:t>Muñecas</a:t>
            </a:r>
            <a:r>
              <a:rPr lang="en-US" sz="2400" dirty="0" smtClean="0">
                <a:latin typeface="Andalus" panose="02020603050405020304" pitchFamily="18" charset="-78"/>
                <a:cs typeface="Andalus" panose="02020603050405020304" pitchFamily="18" charset="-78"/>
              </a:rPr>
              <a:t>” </a:t>
            </a:r>
            <a:r>
              <a:rPr lang="en-US" sz="1400" dirty="0" smtClean="0">
                <a:latin typeface="Andalus" panose="02020603050405020304" pitchFamily="18" charset="-78"/>
                <a:cs typeface="Andalus" panose="02020603050405020304" pitchFamily="18" charset="-78"/>
              </a:rPr>
              <a:t>(PLT) – Ibsen</a:t>
            </a:r>
          </a:p>
          <a:p>
            <a:r>
              <a:rPr lang="en-US" sz="2400" dirty="0">
                <a:latin typeface="Andalus" panose="02020603050405020304" pitchFamily="18" charset="-78"/>
                <a:cs typeface="Andalus" panose="02020603050405020304" pitchFamily="18" charset="-78"/>
              </a:rPr>
              <a:t> </a:t>
            </a:r>
            <a:r>
              <a:rPr lang="en-US" sz="2400" dirty="0" smtClean="0">
                <a:latin typeface="Andalus" panose="02020603050405020304" pitchFamily="18" charset="-78"/>
                <a:cs typeface="Andalus" panose="02020603050405020304" pitchFamily="18" charset="-78"/>
              </a:rPr>
              <a:t>                   </a:t>
            </a:r>
            <a:r>
              <a:rPr lang="en-US" sz="2400" dirty="0" err="1" smtClean="0">
                <a:latin typeface="Andalus" panose="02020603050405020304" pitchFamily="18" charset="-78"/>
                <a:cs typeface="Andalus" panose="02020603050405020304" pitchFamily="18" charset="-78"/>
              </a:rPr>
              <a:t>Literatura</a:t>
            </a:r>
            <a:r>
              <a:rPr lang="en-US" sz="2400" dirty="0" smtClean="0">
                <a:latin typeface="Andalus" panose="02020603050405020304" pitchFamily="18" charset="-78"/>
                <a:cs typeface="Andalus" panose="02020603050405020304" pitchFamily="18" charset="-78"/>
              </a:rPr>
              <a:t> </a:t>
            </a:r>
            <a:r>
              <a:rPr lang="en-US" sz="2400" dirty="0" err="1" smtClean="0">
                <a:latin typeface="Andalus" panose="02020603050405020304" pitchFamily="18" charset="-78"/>
                <a:cs typeface="Andalus" panose="02020603050405020304" pitchFamily="18" charset="-78"/>
              </a:rPr>
              <a:t>Contemporánea</a:t>
            </a:r>
            <a:r>
              <a:rPr lang="en-US" sz="2400" dirty="0" smtClean="0">
                <a:latin typeface="Andalus" panose="02020603050405020304" pitchFamily="18" charset="-78"/>
                <a:cs typeface="Andalus" panose="02020603050405020304" pitchFamily="18" charset="-78"/>
              </a:rPr>
              <a:t>: “</a:t>
            </a:r>
            <a:r>
              <a:rPr lang="en-US" sz="2400" i="1" dirty="0" smtClean="0">
                <a:latin typeface="Andalus" panose="02020603050405020304" pitchFamily="18" charset="-78"/>
                <a:cs typeface="Andalus" panose="02020603050405020304" pitchFamily="18" charset="-78"/>
              </a:rPr>
              <a:t>Frida Kahlo” </a:t>
            </a:r>
            <a:r>
              <a:rPr lang="en-US" sz="1400" dirty="0" smtClean="0">
                <a:latin typeface="Andalus" panose="02020603050405020304" pitchFamily="18" charset="-78"/>
                <a:cs typeface="Andalus" panose="02020603050405020304" pitchFamily="18" charset="-78"/>
              </a:rPr>
              <a:t>(</a:t>
            </a:r>
            <a:r>
              <a:rPr lang="en-US" sz="1400" dirty="0" err="1" smtClean="0">
                <a:latin typeface="Andalus" panose="02020603050405020304" pitchFamily="18" charset="-78"/>
                <a:cs typeface="Andalus" panose="02020603050405020304" pitchFamily="18" charset="-78"/>
              </a:rPr>
              <a:t>Libre</a:t>
            </a:r>
            <a:r>
              <a:rPr lang="en-US" sz="1400" dirty="0" smtClean="0">
                <a:latin typeface="Andalus" panose="02020603050405020304" pitchFamily="18" charset="-78"/>
                <a:cs typeface="Andalus" panose="02020603050405020304" pitchFamily="18" charset="-78"/>
              </a:rPr>
              <a:t>);  </a:t>
            </a:r>
            <a:r>
              <a:rPr lang="en-US" dirty="0" smtClean="0">
                <a:latin typeface="Andalus" panose="02020603050405020304" pitchFamily="18" charset="-78"/>
                <a:cs typeface="Andalus" panose="02020603050405020304" pitchFamily="18" charset="-78"/>
              </a:rPr>
              <a:t>“</a:t>
            </a:r>
            <a:r>
              <a:rPr lang="en-US" sz="2400" i="1" dirty="0" smtClean="0">
                <a:latin typeface="Andalus" panose="02020603050405020304" pitchFamily="18" charset="-78"/>
                <a:cs typeface="Andalus" panose="02020603050405020304" pitchFamily="18" charset="-78"/>
              </a:rPr>
              <a:t>La casa de </a:t>
            </a:r>
            <a:r>
              <a:rPr lang="en-US" sz="2400" i="1" dirty="0" err="1" smtClean="0">
                <a:latin typeface="Andalus" panose="02020603050405020304" pitchFamily="18" charset="-78"/>
                <a:cs typeface="Andalus" panose="02020603050405020304" pitchFamily="18" charset="-78"/>
              </a:rPr>
              <a:t>los</a:t>
            </a:r>
            <a:r>
              <a:rPr lang="en-US" sz="2400" i="1" dirty="0" smtClean="0">
                <a:latin typeface="Andalus" panose="02020603050405020304" pitchFamily="18" charset="-78"/>
                <a:cs typeface="Andalus" panose="02020603050405020304" pitchFamily="18" charset="-78"/>
              </a:rPr>
              <a:t> </a:t>
            </a:r>
            <a:r>
              <a:rPr lang="en-US" sz="2400" i="1" dirty="0" err="1" smtClean="0">
                <a:latin typeface="Andalus" panose="02020603050405020304" pitchFamily="18" charset="-78"/>
                <a:cs typeface="Andalus" panose="02020603050405020304" pitchFamily="18" charset="-78"/>
              </a:rPr>
              <a:t>espíritus</a:t>
            </a:r>
            <a:r>
              <a:rPr lang="en-US" sz="2400" i="1" dirty="0" smtClean="0">
                <a:latin typeface="Andalus" panose="02020603050405020304" pitchFamily="18" charset="-78"/>
                <a:cs typeface="Andalus" panose="02020603050405020304" pitchFamily="18" charset="-78"/>
              </a:rPr>
              <a:t>”</a:t>
            </a:r>
            <a:r>
              <a:rPr lang="en-US" sz="2400" dirty="0" smtClean="0">
                <a:latin typeface="Andalus" panose="02020603050405020304" pitchFamily="18" charset="-78"/>
                <a:cs typeface="Andalus" panose="02020603050405020304" pitchFamily="18" charset="-78"/>
              </a:rPr>
              <a:t>; </a:t>
            </a:r>
            <a:r>
              <a:rPr lang="en-US" sz="1200" dirty="0" smtClean="0">
                <a:latin typeface="Andalus" panose="02020603050405020304" pitchFamily="18" charset="-78"/>
                <a:cs typeface="Andalus" panose="02020603050405020304" pitchFamily="18" charset="-78"/>
              </a:rPr>
              <a:t>Allende (PLA) </a:t>
            </a:r>
            <a:endParaRPr lang="en-US" sz="1600" dirty="0" smtClean="0">
              <a:latin typeface="Andalus" panose="02020603050405020304" pitchFamily="18" charset="-78"/>
              <a:cs typeface="Andalus" panose="02020603050405020304" pitchFamily="18" charset="-78"/>
            </a:endParaRPr>
          </a:p>
          <a:p>
            <a:r>
              <a:rPr lang="en-US" sz="2400" dirty="0">
                <a:latin typeface="Andalus" panose="02020603050405020304" pitchFamily="18" charset="-78"/>
                <a:cs typeface="Andalus" panose="02020603050405020304" pitchFamily="18" charset="-78"/>
              </a:rPr>
              <a:t> </a:t>
            </a:r>
            <a:r>
              <a:rPr lang="en-US" sz="2400" dirty="0" smtClean="0">
                <a:latin typeface="Andalus" panose="02020603050405020304" pitchFamily="18" charset="-78"/>
                <a:cs typeface="Andalus" panose="02020603050405020304" pitchFamily="18" charset="-78"/>
              </a:rPr>
              <a:t>                   </a:t>
            </a:r>
            <a:r>
              <a:rPr lang="en-US" sz="2400" dirty="0" err="1" smtClean="0">
                <a:latin typeface="Andalus" panose="02020603050405020304" pitchFamily="18" charset="-78"/>
                <a:cs typeface="Andalus" panose="02020603050405020304" pitchFamily="18" charset="-78"/>
              </a:rPr>
              <a:t>Trilogía</a:t>
            </a:r>
            <a:r>
              <a:rPr lang="en-US" sz="2400" dirty="0" smtClean="0">
                <a:latin typeface="Andalus" panose="02020603050405020304" pitchFamily="18" charset="-78"/>
                <a:cs typeface="Andalus" panose="02020603050405020304" pitchFamily="18" charset="-78"/>
              </a:rPr>
              <a:t> </a:t>
            </a:r>
            <a:r>
              <a:rPr lang="en-US" sz="2400" dirty="0" err="1" smtClean="0">
                <a:latin typeface="Andalus" panose="02020603050405020304" pitchFamily="18" charset="-78"/>
                <a:cs typeface="Andalus" panose="02020603050405020304" pitchFamily="18" charset="-78"/>
              </a:rPr>
              <a:t>Lorquiana</a:t>
            </a:r>
            <a:r>
              <a:rPr lang="en-US" sz="2400" dirty="0" smtClean="0">
                <a:latin typeface="Andalus" panose="02020603050405020304" pitchFamily="18" charset="-78"/>
                <a:cs typeface="Andalus" panose="02020603050405020304" pitchFamily="18" charset="-78"/>
              </a:rPr>
              <a:t> </a:t>
            </a:r>
            <a:r>
              <a:rPr lang="en-US" sz="1400" dirty="0" smtClean="0">
                <a:latin typeface="Andalus" panose="02020603050405020304" pitchFamily="18" charset="-78"/>
                <a:cs typeface="Andalus" panose="02020603050405020304" pitchFamily="18" charset="-78"/>
              </a:rPr>
              <a:t>(PLA) </a:t>
            </a:r>
            <a:r>
              <a:rPr lang="en-US" dirty="0" smtClean="0">
                <a:latin typeface="Andalus" panose="02020603050405020304" pitchFamily="18" charset="-78"/>
                <a:cs typeface="Andalus" panose="02020603050405020304" pitchFamily="18" charset="-78"/>
              </a:rPr>
              <a:t>“</a:t>
            </a:r>
            <a:r>
              <a:rPr lang="en-US" sz="2400" i="1" dirty="0" err="1" smtClean="0">
                <a:latin typeface="Andalus" panose="02020603050405020304" pitchFamily="18" charset="-78"/>
                <a:cs typeface="Andalus" panose="02020603050405020304" pitchFamily="18" charset="-78"/>
              </a:rPr>
              <a:t>Bodas</a:t>
            </a:r>
            <a:r>
              <a:rPr lang="en-US" sz="2400" i="1" dirty="0" smtClean="0">
                <a:latin typeface="Andalus" panose="02020603050405020304" pitchFamily="18" charset="-78"/>
                <a:cs typeface="Andalus" panose="02020603050405020304" pitchFamily="18" charset="-78"/>
              </a:rPr>
              <a:t> de Sangre”; “</a:t>
            </a:r>
            <a:r>
              <a:rPr lang="en-US" sz="2400" i="1" dirty="0" err="1" smtClean="0">
                <a:latin typeface="Andalus" panose="02020603050405020304" pitchFamily="18" charset="-78"/>
                <a:cs typeface="Andalus" panose="02020603050405020304" pitchFamily="18" charset="-78"/>
              </a:rPr>
              <a:t>Yerma</a:t>
            </a:r>
            <a:r>
              <a:rPr lang="en-US" sz="2400" i="1" dirty="0" smtClean="0">
                <a:latin typeface="Andalus" panose="02020603050405020304" pitchFamily="18" charset="-78"/>
                <a:cs typeface="Andalus" panose="02020603050405020304" pitchFamily="18" charset="-78"/>
              </a:rPr>
              <a:t>”; “La casa de </a:t>
            </a:r>
            <a:r>
              <a:rPr lang="en-US" sz="2400" i="1" dirty="0" err="1">
                <a:latin typeface="Andalus" panose="02020603050405020304" pitchFamily="18" charset="-78"/>
                <a:cs typeface="Andalus" panose="02020603050405020304" pitchFamily="18" charset="-78"/>
              </a:rPr>
              <a:t>B</a:t>
            </a:r>
            <a:r>
              <a:rPr lang="en-US" sz="2400" i="1" dirty="0" err="1" smtClean="0">
                <a:latin typeface="Andalus" panose="02020603050405020304" pitchFamily="18" charset="-78"/>
                <a:cs typeface="Andalus" panose="02020603050405020304" pitchFamily="18" charset="-78"/>
              </a:rPr>
              <a:t>ernada</a:t>
            </a:r>
            <a:r>
              <a:rPr lang="en-US" sz="2400" i="1" dirty="0" smtClean="0">
                <a:latin typeface="Andalus" panose="02020603050405020304" pitchFamily="18" charset="-78"/>
                <a:cs typeface="Andalus" panose="02020603050405020304" pitchFamily="18" charset="-78"/>
              </a:rPr>
              <a:t> Alba”</a:t>
            </a:r>
            <a:endParaRPr lang="en-US" sz="2400" i="1" dirty="0">
              <a:latin typeface="Andalus" panose="02020603050405020304" pitchFamily="18" charset="-78"/>
              <a:cs typeface="Andalus" panose="02020603050405020304" pitchFamily="18" charset="-78"/>
            </a:endParaRPr>
          </a:p>
        </p:txBody>
      </p:sp>
      <p:sp>
        <p:nvSpPr>
          <p:cNvPr id="12" name="Up-Down Arrow 11"/>
          <p:cNvSpPr/>
          <p:nvPr/>
        </p:nvSpPr>
        <p:spPr>
          <a:xfrm>
            <a:off x="2915337" y="3566759"/>
            <a:ext cx="525954" cy="919102"/>
          </a:xfrm>
          <a:prstGeom prst="up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Up-Down Arrow 12"/>
          <p:cNvSpPr/>
          <p:nvPr/>
        </p:nvSpPr>
        <p:spPr>
          <a:xfrm>
            <a:off x="9320980" y="3689448"/>
            <a:ext cx="442451" cy="796413"/>
          </a:xfrm>
          <a:prstGeom prst="up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4336026" y="3613355"/>
            <a:ext cx="281694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/>
              <a:t>(</a:t>
            </a:r>
            <a:r>
              <a:rPr lang="en-US" sz="1600" b="1" dirty="0" err="1" smtClean="0"/>
              <a:t>Diferentes</a:t>
            </a:r>
            <a:r>
              <a:rPr lang="en-US" sz="1600" b="1" dirty="0" smtClean="0"/>
              <a:t> </a:t>
            </a:r>
            <a:r>
              <a:rPr lang="en-US" sz="1600" b="1" dirty="0" err="1" smtClean="0"/>
              <a:t>tipos</a:t>
            </a:r>
            <a:r>
              <a:rPr lang="en-US" sz="1600" b="1" dirty="0" smtClean="0"/>
              <a:t> de </a:t>
            </a:r>
            <a:r>
              <a:rPr lang="en-US" sz="1600" b="1" dirty="0" err="1" smtClean="0"/>
              <a:t>textos</a:t>
            </a:r>
            <a:r>
              <a:rPr lang="en-US" sz="1600" b="1" dirty="0" smtClean="0"/>
              <a:t>)</a:t>
            </a:r>
            <a:endParaRPr lang="en-US" sz="1600" b="1" dirty="0"/>
          </a:p>
        </p:txBody>
      </p:sp>
    </p:spTree>
    <p:extLst>
      <p:ext uri="{BB962C8B-B14F-4D97-AF65-F5344CB8AC3E}">
        <p14:creationId xmlns:p14="http://schemas.microsoft.com/office/powerpoint/2010/main" val="40401876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021393" y="3717793"/>
            <a:ext cx="9302339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PARTE III:   </a:t>
            </a:r>
            <a:r>
              <a:rPr lang="en-US" b="1" dirty="0" err="1" smtClean="0"/>
              <a:t>Contexto</a:t>
            </a:r>
            <a:r>
              <a:rPr lang="en-US" b="1" dirty="0" smtClean="0"/>
              <a:t> </a:t>
            </a:r>
            <a:r>
              <a:rPr lang="en-US" b="1" dirty="0" err="1" smtClean="0"/>
              <a:t>histórico</a:t>
            </a:r>
            <a:r>
              <a:rPr lang="en-US" b="1" dirty="0" smtClean="0"/>
              <a:t>, cultural y social</a:t>
            </a:r>
          </a:p>
          <a:p>
            <a:r>
              <a:rPr lang="en-US" dirty="0" smtClean="0">
                <a:solidFill>
                  <a:schemeClr val="accent3">
                    <a:lumMod val="50000"/>
                  </a:schemeClr>
                </a:solidFill>
              </a:rPr>
              <a:t>                 </a:t>
            </a:r>
            <a:r>
              <a:rPr lang="en-US" dirty="0">
                <a:solidFill>
                  <a:schemeClr val="accent3">
                    <a:lumMod val="50000"/>
                  </a:schemeClr>
                </a:solidFill>
              </a:rPr>
              <a:t> *</a:t>
            </a:r>
            <a:r>
              <a:rPr lang="en-US" dirty="0" smtClean="0">
                <a:solidFill>
                  <a:schemeClr val="accent3">
                    <a:lumMod val="50000"/>
                  </a:schemeClr>
                </a:solidFill>
              </a:rPr>
              <a:t>El </a:t>
            </a:r>
            <a:r>
              <a:rPr lang="en-US" dirty="0" err="1" smtClean="0">
                <a:solidFill>
                  <a:schemeClr val="accent3">
                    <a:lumMod val="50000"/>
                  </a:schemeClr>
                </a:solidFill>
              </a:rPr>
              <a:t>papel</a:t>
            </a:r>
            <a:r>
              <a:rPr lang="en-US" dirty="0" smtClean="0">
                <a:solidFill>
                  <a:schemeClr val="accent3">
                    <a:lumMod val="50000"/>
                  </a:schemeClr>
                </a:solidFill>
              </a:rPr>
              <a:t> del </a:t>
            </a:r>
            <a:r>
              <a:rPr lang="en-US" dirty="0" err="1" smtClean="0">
                <a:solidFill>
                  <a:schemeClr val="accent3">
                    <a:lumMod val="50000"/>
                  </a:schemeClr>
                </a:solidFill>
              </a:rPr>
              <a:t>individuo</a:t>
            </a:r>
            <a:r>
              <a:rPr lang="en-US" dirty="0" smtClean="0">
                <a:solidFill>
                  <a:schemeClr val="accent3">
                    <a:lumMod val="50000"/>
                  </a:schemeClr>
                </a:solidFill>
              </a:rPr>
              <a:t> y la </a:t>
            </a:r>
            <a:r>
              <a:rPr lang="en-US" dirty="0" err="1" smtClean="0">
                <a:solidFill>
                  <a:schemeClr val="accent3">
                    <a:lumMod val="50000"/>
                  </a:schemeClr>
                </a:solidFill>
              </a:rPr>
              <a:t>familia</a:t>
            </a:r>
            <a:r>
              <a:rPr lang="en-US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accent3">
                    <a:lumMod val="50000"/>
                  </a:schemeClr>
                </a:solidFill>
              </a:rPr>
              <a:t>en</a:t>
            </a:r>
            <a:r>
              <a:rPr lang="en-US" dirty="0" smtClean="0">
                <a:solidFill>
                  <a:schemeClr val="accent3">
                    <a:lumMod val="50000"/>
                  </a:schemeClr>
                </a:solidFill>
              </a:rPr>
              <a:t> la </a:t>
            </a:r>
            <a:r>
              <a:rPr lang="en-US" dirty="0" err="1" smtClean="0">
                <a:solidFill>
                  <a:schemeClr val="accent3">
                    <a:lumMod val="50000"/>
                  </a:schemeClr>
                </a:solidFill>
              </a:rPr>
              <a:t>sociedad</a:t>
            </a:r>
            <a:r>
              <a:rPr lang="en-US" dirty="0" smtClean="0">
                <a:solidFill>
                  <a:schemeClr val="accent3">
                    <a:lumMod val="50000"/>
                  </a:schemeClr>
                </a:solidFill>
              </a:rPr>
              <a:t>.</a:t>
            </a:r>
          </a:p>
          <a:p>
            <a:r>
              <a:rPr lang="en-US" dirty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en-US" dirty="0" smtClean="0">
                <a:solidFill>
                  <a:schemeClr val="accent3">
                    <a:lumMod val="50000"/>
                  </a:schemeClr>
                </a:solidFill>
              </a:rPr>
              <a:t>                 </a:t>
            </a:r>
            <a:r>
              <a:rPr lang="en-US" dirty="0">
                <a:solidFill>
                  <a:schemeClr val="accent3">
                    <a:lumMod val="50000"/>
                  </a:schemeClr>
                </a:solidFill>
              </a:rPr>
              <a:t>*</a:t>
            </a:r>
            <a:r>
              <a:rPr lang="en-US" dirty="0" err="1" smtClean="0">
                <a:solidFill>
                  <a:schemeClr val="accent3">
                    <a:lumMod val="50000"/>
                  </a:schemeClr>
                </a:solidFill>
              </a:rPr>
              <a:t>Escándalo</a:t>
            </a:r>
            <a:r>
              <a:rPr lang="en-US" dirty="0" smtClean="0">
                <a:solidFill>
                  <a:schemeClr val="accent3">
                    <a:lumMod val="50000"/>
                  </a:schemeClr>
                </a:solidFill>
              </a:rPr>
              <a:t> con la </a:t>
            </a:r>
            <a:r>
              <a:rPr lang="en-US" dirty="0" err="1" smtClean="0">
                <a:solidFill>
                  <a:schemeClr val="accent3">
                    <a:lumMod val="50000"/>
                  </a:schemeClr>
                </a:solidFill>
              </a:rPr>
              <a:t>osada</a:t>
            </a:r>
            <a:r>
              <a:rPr lang="en-US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en-US" b="1" dirty="0" err="1" smtClean="0">
                <a:solidFill>
                  <a:schemeClr val="accent3">
                    <a:lumMod val="50000"/>
                  </a:schemeClr>
                </a:solidFill>
              </a:rPr>
              <a:t>descripción</a:t>
            </a:r>
            <a:r>
              <a:rPr lang="en-US" b="1" dirty="0" smtClean="0">
                <a:solidFill>
                  <a:schemeClr val="accent3">
                    <a:lumMod val="50000"/>
                  </a:schemeClr>
                </a:solidFill>
              </a:rPr>
              <a:t> de Ibsen </a:t>
            </a:r>
            <a:r>
              <a:rPr lang="en-US" b="1" dirty="0" err="1" smtClean="0">
                <a:solidFill>
                  <a:schemeClr val="accent3">
                    <a:lumMod val="50000"/>
                  </a:schemeClr>
                </a:solidFill>
              </a:rPr>
              <a:t>sobre</a:t>
            </a:r>
            <a:r>
              <a:rPr lang="en-US" b="1" dirty="0" smtClean="0">
                <a:solidFill>
                  <a:schemeClr val="accent3">
                    <a:lumMod val="50000"/>
                  </a:schemeClr>
                </a:solidFill>
              </a:rPr>
              <a:t>  la </a:t>
            </a:r>
            <a:r>
              <a:rPr lang="en-US" b="1" dirty="0" err="1" smtClean="0">
                <a:solidFill>
                  <a:schemeClr val="accent3">
                    <a:lumMod val="50000"/>
                  </a:schemeClr>
                </a:solidFill>
              </a:rPr>
              <a:t>mujer</a:t>
            </a:r>
            <a:r>
              <a:rPr lang="en-US" dirty="0" smtClean="0">
                <a:solidFill>
                  <a:schemeClr val="accent3">
                    <a:lumMod val="50000"/>
                  </a:schemeClr>
                </a:solidFill>
              </a:rPr>
              <a:t>.</a:t>
            </a:r>
          </a:p>
          <a:p>
            <a:r>
              <a:rPr lang="en-US" dirty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en-US" dirty="0" smtClean="0">
                <a:solidFill>
                  <a:schemeClr val="accent3">
                    <a:lumMod val="50000"/>
                  </a:schemeClr>
                </a:solidFill>
              </a:rPr>
              <a:t>                 *</a:t>
            </a:r>
            <a:r>
              <a:rPr lang="en-US" b="1" dirty="0" err="1" smtClean="0">
                <a:solidFill>
                  <a:schemeClr val="accent3">
                    <a:lumMod val="50000"/>
                  </a:schemeClr>
                </a:solidFill>
              </a:rPr>
              <a:t>Obra</a:t>
            </a:r>
            <a:r>
              <a:rPr lang="en-US" b="1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en-US" b="1" dirty="0" err="1" smtClean="0">
                <a:solidFill>
                  <a:schemeClr val="accent3">
                    <a:lumMod val="50000"/>
                  </a:schemeClr>
                </a:solidFill>
              </a:rPr>
              <a:t>Realismo</a:t>
            </a:r>
            <a:r>
              <a:rPr lang="en-US" b="1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en-US" b="1" dirty="0" err="1" smtClean="0">
                <a:solidFill>
                  <a:schemeClr val="accent3">
                    <a:lumMod val="50000"/>
                  </a:schemeClr>
                </a:solidFill>
              </a:rPr>
              <a:t>literario</a:t>
            </a:r>
            <a:r>
              <a:rPr lang="en-US" dirty="0" smtClean="0">
                <a:solidFill>
                  <a:schemeClr val="accent3">
                    <a:lumMod val="50000"/>
                  </a:schemeClr>
                </a:solidFill>
              </a:rPr>
              <a:t>: </a:t>
            </a:r>
            <a:r>
              <a:rPr lang="en-US" dirty="0" err="1" smtClean="0">
                <a:solidFill>
                  <a:schemeClr val="accent3">
                    <a:lumMod val="50000"/>
                  </a:schemeClr>
                </a:solidFill>
              </a:rPr>
              <a:t>rompe</a:t>
            </a:r>
            <a:r>
              <a:rPr lang="en-US" dirty="0" smtClean="0">
                <a:solidFill>
                  <a:schemeClr val="accent3">
                    <a:lumMod val="50000"/>
                  </a:schemeClr>
                </a:solidFill>
              </a:rPr>
              <a:t> con el melodrama y </a:t>
            </a:r>
            <a:r>
              <a:rPr lang="en-US" dirty="0" err="1" smtClean="0">
                <a:solidFill>
                  <a:schemeClr val="accent3">
                    <a:lumMod val="50000"/>
                  </a:schemeClr>
                </a:solidFill>
              </a:rPr>
              <a:t>romanticismo</a:t>
            </a:r>
            <a:r>
              <a:rPr lang="en-US" dirty="0" smtClean="0">
                <a:solidFill>
                  <a:schemeClr val="accent3">
                    <a:lumMod val="50000"/>
                  </a:schemeClr>
                </a:solidFill>
              </a:rPr>
              <a:t>. 			    *</a:t>
            </a:r>
            <a:r>
              <a:rPr lang="en-US" dirty="0" err="1" smtClean="0">
                <a:solidFill>
                  <a:schemeClr val="accent3">
                    <a:lumMod val="50000"/>
                  </a:schemeClr>
                </a:solidFill>
              </a:rPr>
              <a:t>Pretende</a:t>
            </a:r>
            <a:r>
              <a:rPr lang="en-US" dirty="0" smtClean="0">
                <a:solidFill>
                  <a:schemeClr val="accent3">
                    <a:lumMod val="50000"/>
                  </a:schemeClr>
                </a:solidFill>
              </a:rPr>
              <a:t>  </a:t>
            </a:r>
            <a:r>
              <a:rPr lang="en-US" dirty="0" err="1" smtClean="0">
                <a:solidFill>
                  <a:schemeClr val="accent3">
                    <a:lumMod val="50000"/>
                  </a:schemeClr>
                </a:solidFill>
              </a:rPr>
              <a:t>dar</a:t>
            </a:r>
            <a:r>
              <a:rPr lang="en-US" dirty="0" smtClean="0">
                <a:solidFill>
                  <a:schemeClr val="accent3">
                    <a:lumMod val="50000"/>
                  </a:schemeClr>
                </a:solidFill>
              </a:rPr>
              <a:t> un </a:t>
            </a:r>
            <a:r>
              <a:rPr lang="en-US" dirty="0" err="1" smtClean="0">
                <a:solidFill>
                  <a:schemeClr val="accent3">
                    <a:lumMod val="50000"/>
                  </a:schemeClr>
                </a:solidFill>
              </a:rPr>
              <a:t>testimonio</a:t>
            </a:r>
            <a:r>
              <a:rPr lang="en-US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accent3">
                    <a:lumMod val="50000"/>
                  </a:schemeClr>
                </a:solidFill>
              </a:rPr>
              <a:t>sobre</a:t>
            </a:r>
            <a:r>
              <a:rPr lang="en-US" dirty="0" smtClean="0">
                <a:solidFill>
                  <a:schemeClr val="accent3">
                    <a:lumMod val="50000"/>
                  </a:schemeClr>
                </a:solidFill>
              </a:rPr>
              <a:t> la </a:t>
            </a:r>
            <a:r>
              <a:rPr lang="en-US" dirty="0" err="1" smtClean="0">
                <a:solidFill>
                  <a:schemeClr val="accent3">
                    <a:lumMod val="50000"/>
                  </a:schemeClr>
                </a:solidFill>
              </a:rPr>
              <a:t>sociedad</a:t>
            </a:r>
            <a:r>
              <a:rPr lang="en-US" dirty="0" smtClean="0">
                <a:solidFill>
                  <a:schemeClr val="accent3">
                    <a:lumMod val="50000"/>
                  </a:schemeClr>
                </a:solidFill>
              </a:rPr>
              <a:t> de la </a:t>
            </a:r>
            <a:r>
              <a:rPr lang="en-US" dirty="0" err="1">
                <a:solidFill>
                  <a:schemeClr val="accent3">
                    <a:lumMod val="50000"/>
                  </a:schemeClr>
                </a:solidFill>
              </a:rPr>
              <a:t>é</a:t>
            </a:r>
            <a:r>
              <a:rPr lang="en-US" dirty="0" err="1" smtClean="0">
                <a:solidFill>
                  <a:schemeClr val="accent3">
                    <a:lumMod val="50000"/>
                  </a:schemeClr>
                </a:solidFill>
              </a:rPr>
              <a:t>poca</a:t>
            </a:r>
            <a:r>
              <a:rPr lang="en-US" dirty="0" smtClean="0">
                <a:solidFill>
                  <a:schemeClr val="accent3">
                    <a:lumMod val="50000"/>
                  </a:schemeClr>
                </a:solidFill>
              </a:rPr>
              <a:t>. </a:t>
            </a:r>
          </a:p>
          <a:p>
            <a:r>
              <a:rPr lang="en-US" dirty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en-US" dirty="0" smtClean="0">
                <a:solidFill>
                  <a:schemeClr val="accent3">
                    <a:lumMod val="50000"/>
                  </a:schemeClr>
                </a:solidFill>
              </a:rPr>
              <a:t>                 *</a:t>
            </a:r>
            <a:r>
              <a:rPr lang="en-US" dirty="0" err="1" smtClean="0">
                <a:solidFill>
                  <a:schemeClr val="accent3">
                    <a:lumMod val="50000"/>
                  </a:schemeClr>
                </a:solidFill>
              </a:rPr>
              <a:t>Rompe</a:t>
            </a:r>
            <a:r>
              <a:rPr lang="en-US" dirty="0" smtClean="0">
                <a:solidFill>
                  <a:schemeClr val="accent3">
                    <a:lumMod val="50000"/>
                  </a:schemeClr>
                </a:solidFill>
              </a:rPr>
              <a:t> con lo </a:t>
            </a:r>
            <a:r>
              <a:rPr lang="en-US" dirty="0" err="1" smtClean="0">
                <a:solidFill>
                  <a:schemeClr val="accent3">
                    <a:lumMod val="50000"/>
                  </a:schemeClr>
                </a:solidFill>
              </a:rPr>
              <a:t>conservador</a:t>
            </a:r>
            <a:r>
              <a:rPr lang="en-US" dirty="0" smtClean="0">
                <a:solidFill>
                  <a:schemeClr val="accent3">
                    <a:lumMod val="50000"/>
                  </a:schemeClr>
                </a:solidFill>
              </a:rPr>
              <a:t> y con </a:t>
            </a:r>
            <a:r>
              <a:rPr lang="en-US" dirty="0" err="1" smtClean="0">
                <a:solidFill>
                  <a:schemeClr val="accent3">
                    <a:lumMod val="50000"/>
                  </a:schemeClr>
                </a:solidFill>
              </a:rPr>
              <a:t>los</a:t>
            </a:r>
            <a:r>
              <a:rPr lang="en-US" dirty="0" smtClean="0">
                <a:solidFill>
                  <a:schemeClr val="accent3">
                    <a:lumMod val="50000"/>
                  </a:schemeClr>
                </a:solidFill>
              </a:rPr>
              <a:t> roles </a:t>
            </a:r>
            <a:r>
              <a:rPr lang="en-US" dirty="0" err="1" smtClean="0">
                <a:solidFill>
                  <a:schemeClr val="accent3">
                    <a:lumMod val="50000"/>
                  </a:schemeClr>
                </a:solidFill>
              </a:rPr>
              <a:t>sociales</a:t>
            </a:r>
            <a:r>
              <a:rPr lang="en-US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accent3">
                    <a:lumMod val="50000"/>
                  </a:schemeClr>
                </a:solidFill>
              </a:rPr>
              <a:t>establecidos</a:t>
            </a:r>
            <a:r>
              <a:rPr lang="en-US" dirty="0" smtClean="0">
                <a:solidFill>
                  <a:schemeClr val="accent3">
                    <a:lumMod val="50000"/>
                  </a:schemeClr>
                </a:solidFill>
              </a:rPr>
              <a:t>.</a:t>
            </a:r>
          </a:p>
          <a:p>
            <a:r>
              <a:rPr lang="en-US" dirty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en-US" dirty="0" smtClean="0">
                <a:solidFill>
                  <a:schemeClr val="accent3">
                    <a:lumMod val="50000"/>
                  </a:schemeClr>
                </a:solidFill>
              </a:rPr>
              <a:t>                 *Da un </a:t>
            </a:r>
            <a:r>
              <a:rPr lang="en-US" dirty="0" err="1" smtClean="0">
                <a:solidFill>
                  <a:schemeClr val="accent3">
                    <a:lumMod val="50000"/>
                  </a:schemeClr>
                </a:solidFill>
              </a:rPr>
              <a:t>giro</a:t>
            </a:r>
            <a:r>
              <a:rPr lang="en-US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accent3">
                    <a:lumMod val="50000"/>
                  </a:schemeClr>
                </a:solidFill>
              </a:rPr>
              <a:t>motivador</a:t>
            </a:r>
            <a:r>
              <a:rPr lang="en-US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accent3">
                    <a:lumMod val="50000"/>
                  </a:schemeClr>
                </a:solidFill>
              </a:rPr>
              <a:t>llevando</a:t>
            </a:r>
            <a:r>
              <a:rPr lang="en-US" dirty="0" smtClean="0">
                <a:solidFill>
                  <a:schemeClr val="accent3">
                    <a:lumMod val="50000"/>
                  </a:schemeClr>
                </a:solidFill>
              </a:rPr>
              <a:t> un </a:t>
            </a:r>
            <a:r>
              <a:rPr lang="en-US" b="1" dirty="0" err="1" smtClean="0">
                <a:solidFill>
                  <a:schemeClr val="accent3">
                    <a:lumMod val="50000"/>
                  </a:schemeClr>
                </a:solidFill>
              </a:rPr>
              <a:t>mensaje</a:t>
            </a:r>
            <a:r>
              <a:rPr lang="en-US" b="1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en-US" b="1" dirty="0" err="1" smtClean="0">
                <a:solidFill>
                  <a:schemeClr val="accent3">
                    <a:lumMod val="50000"/>
                  </a:schemeClr>
                </a:solidFill>
              </a:rPr>
              <a:t>recolucionario</a:t>
            </a:r>
            <a:r>
              <a:rPr lang="en-US" b="1" dirty="0" smtClean="0">
                <a:solidFill>
                  <a:schemeClr val="accent3">
                    <a:lumMod val="50000"/>
                  </a:schemeClr>
                </a:solidFill>
              </a:rPr>
              <a:t> y </a:t>
            </a:r>
            <a:r>
              <a:rPr lang="en-US" b="1" dirty="0" err="1" smtClean="0">
                <a:solidFill>
                  <a:schemeClr val="accent3">
                    <a:lumMod val="50000"/>
                  </a:schemeClr>
                </a:solidFill>
              </a:rPr>
              <a:t>censurado</a:t>
            </a:r>
            <a:endParaRPr lang="en-US" b="1" dirty="0" smtClean="0">
              <a:solidFill>
                <a:schemeClr val="accent3">
                  <a:lumMod val="50000"/>
                </a:schemeClr>
              </a:solidFill>
            </a:endParaRPr>
          </a:p>
          <a:p>
            <a:r>
              <a:rPr lang="en-US" dirty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en-US" dirty="0" smtClean="0">
                <a:solidFill>
                  <a:schemeClr val="accent3">
                    <a:lumMod val="50000"/>
                  </a:schemeClr>
                </a:solidFill>
              </a:rPr>
              <a:t>                 *</a:t>
            </a:r>
            <a:r>
              <a:rPr lang="en-US" dirty="0" err="1" smtClean="0">
                <a:solidFill>
                  <a:schemeClr val="accent3">
                    <a:lumMod val="50000"/>
                  </a:schemeClr>
                </a:solidFill>
              </a:rPr>
              <a:t>Símbolo</a:t>
            </a:r>
            <a:r>
              <a:rPr lang="en-US" dirty="0" smtClean="0">
                <a:solidFill>
                  <a:schemeClr val="accent3">
                    <a:lumMod val="50000"/>
                  </a:schemeClr>
                </a:solidFill>
              </a:rPr>
              <a:t>: </a:t>
            </a:r>
            <a:r>
              <a:rPr lang="en-US" dirty="0" err="1" smtClean="0">
                <a:solidFill>
                  <a:schemeClr val="accent3">
                    <a:lumMod val="50000"/>
                  </a:schemeClr>
                </a:solidFill>
              </a:rPr>
              <a:t>título</a:t>
            </a:r>
            <a:r>
              <a:rPr lang="en-US" dirty="0" smtClean="0">
                <a:solidFill>
                  <a:schemeClr val="accent3">
                    <a:lumMod val="50000"/>
                  </a:schemeClr>
                </a:solidFill>
              </a:rPr>
              <a:t> de la </a:t>
            </a:r>
            <a:r>
              <a:rPr lang="en-US" dirty="0" err="1" smtClean="0">
                <a:solidFill>
                  <a:schemeClr val="accent3">
                    <a:lumMod val="50000"/>
                  </a:schemeClr>
                </a:solidFill>
              </a:rPr>
              <a:t>obra</a:t>
            </a:r>
            <a:r>
              <a:rPr lang="en-US" dirty="0" smtClean="0">
                <a:solidFill>
                  <a:schemeClr val="accent3">
                    <a:lumMod val="50000"/>
                  </a:schemeClr>
                </a:solidFill>
              </a:rPr>
              <a:t>.</a:t>
            </a:r>
          </a:p>
          <a:p>
            <a:r>
              <a:rPr lang="en-US" dirty="0">
                <a:solidFill>
                  <a:schemeClr val="accent3">
                    <a:lumMod val="50000"/>
                  </a:schemeClr>
                </a:solidFill>
              </a:rPr>
              <a:t>	</a:t>
            </a:r>
            <a:r>
              <a:rPr lang="en-US" dirty="0" smtClean="0">
                <a:solidFill>
                  <a:schemeClr val="accent3">
                    <a:lumMod val="50000"/>
                  </a:schemeClr>
                </a:solidFill>
              </a:rPr>
              <a:t>	    *</a:t>
            </a:r>
            <a:r>
              <a:rPr lang="en-US" b="1" dirty="0" smtClean="0">
                <a:solidFill>
                  <a:schemeClr val="accent3">
                    <a:lumMod val="50000"/>
                  </a:schemeClr>
                </a:solidFill>
              </a:rPr>
              <a:t>El </a:t>
            </a:r>
            <a:r>
              <a:rPr lang="en-US" b="1" dirty="0" err="1">
                <a:solidFill>
                  <a:schemeClr val="accent3">
                    <a:lumMod val="50000"/>
                  </a:schemeClr>
                </a:solidFill>
              </a:rPr>
              <a:t>d</a:t>
            </a:r>
            <a:r>
              <a:rPr lang="en-US" b="1" dirty="0" err="1" smtClean="0">
                <a:solidFill>
                  <a:schemeClr val="accent3">
                    <a:lumMod val="50000"/>
                  </a:schemeClr>
                </a:solidFill>
              </a:rPr>
              <a:t>espertar</a:t>
            </a:r>
            <a:r>
              <a:rPr lang="en-US" b="1" dirty="0" smtClean="0">
                <a:solidFill>
                  <a:schemeClr val="accent3">
                    <a:lumMod val="50000"/>
                  </a:schemeClr>
                </a:solidFill>
              </a:rPr>
              <a:t> de Nora</a:t>
            </a:r>
            <a:r>
              <a:rPr lang="en-US" dirty="0" smtClean="0">
                <a:solidFill>
                  <a:schemeClr val="accent3">
                    <a:lumMod val="50000"/>
                  </a:schemeClr>
                </a:solidFill>
              </a:rPr>
              <a:t>: </a:t>
            </a:r>
            <a:r>
              <a:rPr lang="en-US" dirty="0" err="1" smtClean="0">
                <a:solidFill>
                  <a:schemeClr val="accent3">
                    <a:lumMod val="50000"/>
                  </a:schemeClr>
                </a:solidFill>
              </a:rPr>
              <a:t>reacción</a:t>
            </a:r>
            <a:r>
              <a:rPr lang="en-US" dirty="0" smtClean="0">
                <a:solidFill>
                  <a:schemeClr val="accent3">
                    <a:lumMod val="50000"/>
                  </a:schemeClr>
                </a:solidFill>
              </a:rPr>
              <a:t>/ </a:t>
            </a:r>
            <a:r>
              <a:rPr lang="en-US" dirty="0" err="1" smtClean="0">
                <a:solidFill>
                  <a:schemeClr val="accent3">
                    <a:lumMod val="50000"/>
                  </a:schemeClr>
                </a:solidFill>
              </a:rPr>
              <a:t>rebeldía</a:t>
            </a:r>
            <a:r>
              <a:rPr lang="en-US" dirty="0" smtClean="0">
                <a:solidFill>
                  <a:schemeClr val="accent3">
                    <a:lumMod val="50000"/>
                  </a:schemeClr>
                </a:solidFill>
              </a:rPr>
              <a:t> de Nora.</a:t>
            </a:r>
          </a:p>
          <a:p>
            <a:pPr algn="r"/>
            <a:endParaRPr lang="en-US" dirty="0" smtClean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063303" y="1802886"/>
            <a:ext cx="861730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PARTE II</a:t>
            </a:r>
            <a:r>
              <a:rPr lang="en-US" dirty="0" smtClean="0"/>
              <a:t>: </a:t>
            </a:r>
            <a:r>
              <a:rPr lang="en-US" b="1" dirty="0" err="1" smtClean="0"/>
              <a:t>Estereotipo</a:t>
            </a:r>
            <a:r>
              <a:rPr lang="en-US" b="1" dirty="0" smtClean="0"/>
              <a:t> social de la </a:t>
            </a:r>
            <a:r>
              <a:rPr lang="en-US" b="1" dirty="0" err="1"/>
              <a:t>é</a:t>
            </a:r>
            <a:r>
              <a:rPr lang="en-US" b="1" dirty="0" err="1" smtClean="0"/>
              <a:t>poca</a:t>
            </a:r>
            <a:r>
              <a:rPr lang="en-US" b="1" dirty="0" smtClean="0"/>
              <a:t>: </a:t>
            </a:r>
            <a:r>
              <a:rPr lang="en-US" dirty="0" smtClean="0"/>
              <a:t>el </a:t>
            </a:r>
            <a:r>
              <a:rPr lang="en-US" dirty="0" err="1" smtClean="0"/>
              <a:t>matrimonio</a:t>
            </a:r>
            <a:r>
              <a:rPr lang="en-US" dirty="0" smtClean="0"/>
              <a:t> </a:t>
            </a:r>
            <a:r>
              <a:rPr lang="en-US" dirty="0" err="1" smtClean="0"/>
              <a:t>en</a:t>
            </a:r>
            <a:r>
              <a:rPr lang="en-US" dirty="0" smtClean="0"/>
              <a:t> la </a:t>
            </a:r>
            <a:r>
              <a:rPr lang="en-US" dirty="0" err="1" smtClean="0"/>
              <a:t>obra</a:t>
            </a:r>
            <a:r>
              <a:rPr lang="en-US" dirty="0" smtClean="0"/>
              <a:t> de </a:t>
            </a:r>
            <a:r>
              <a:rPr lang="en-US" dirty="0" err="1" smtClean="0"/>
              <a:t>Isben</a:t>
            </a:r>
            <a:r>
              <a:rPr lang="en-US" dirty="0" smtClean="0"/>
              <a:t>.</a:t>
            </a:r>
          </a:p>
          <a:p>
            <a:r>
              <a:rPr lang="en-US" dirty="0"/>
              <a:t> </a:t>
            </a:r>
            <a:r>
              <a:rPr lang="en-US" dirty="0" smtClean="0"/>
              <a:t>              </a:t>
            </a:r>
            <a:r>
              <a:rPr lang="en-US" b="1" dirty="0" err="1" smtClean="0"/>
              <a:t>Controversia</a:t>
            </a:r>
            <a:r>
              <a:rPr lang="en-US" b="1" dirty="0" smtClean="0"/>
              <a:t> Social</a:t>
            </a:r>
            <a:r>
              <a:rPr lang="en-US" dirty="0" smtClean="0"/>
              <a:t>: la </a:t>
            </a:r>
            <a:r>
              <a:rPr lang="en-US" dirty="0" err="1" smtClean="0"/>
              <a:t>mujer</a:t>
            </a:r>
            <a:r>
              <a:rPr lang="en-US" dirty="0" smtClean="0"/>
              <a:t> </a:t>
            </a:r>
            <a:r>
              <a:rPr lang="en-US" dirty="0" err="1" smtClean="0"/>
              <a:t>protagonista</a:t>
            </a:r>
            <a:r>
              <a:rPr lang="en-US" dirty="0" smtClean="0"/>
              <a:t> ; las dos </a:t>
            </a:r>
            <a:r>
              <a:rPr lang="en-US" dirty="0" err="1" smtClean="0"/>
              <a:t>caras</a:t>
            </a:r>
            <a:r>
              <a:rPr lang="en-US" dirty="0" smtClean="0"/>
              <a:t> de Nora.</a:t>
            </a:r>
            <a:endParaRPr lang="en-US" dirty="0"/>
          </a:p>
          <a:p>
            <a:r>
              <a:rPr lang="en-US" dirty="0" smtClean="0"/>
              <a:t>               </a:t>
            </a:r>
            <a:r>
              <a:rPr lang="en-US" b="1" dirty="0" err="1" smtClean="0"/>
              <a:t>Uso</a:t>
            </a:r>
            <a:r>
              <a:rPr lang="en-US" b="1" dirty="0" smtClean="0"/>
              <a:t> del </a:t>
            </a:r>
            <a:r>
              <a:rPr lang="en-US" b="1" dirty="0" err="1" smtClean="0"/>
              <a:t>lenguaje</a:t>
            </a:r>
            <a:r>
              <a:rPr lang="en-US" dirty="0" smtClean="0"/>
              <a:t>: </a:t>
            </a:r>
            <a:r>
              <a:rPr lang="en-US" dirty="0" err="1" smtClean="0"/>
              <a:t>diálogos</a:t>
            </a:r>
            <a:r>
              <a:rPr lang="en-US" dirty="0"/>
              <a:t>;</a:t>
            </a:r>
            <a:r>
              <a:rPr lang="en-US" dirty="0" smtClean="0"/>
              <a:t> </a:t>
            </a:r>
            <a:r>
              <a:rPr lang="en-US" dirty="0" err="1" smtClean="0"/>
              <a:t>vocabulario</a:t>
            </a:r>
            <a:r>
              <a:rPr lang="en-US" dirty="0" smtClean="0"/>
              <a:t> </a:t>
            </a:r>
            <a:r>
              <a:rPr lang="en-US" dirty="0" err="1" smtClean="0"/>
              <a:t>infantil</a:t>
            </a:r>
            <a:r>
              <a:rPr lang="en-US" dirty="0" smtClean="0"/>
              <a:t>; </a:t>
            </a:r>
            <a:r>
              <a:rPr lang="en-US" dirty="0" err="1" smtClean="0"/>
              <a:t>Figuras</a:t>
            </a:r>
            <a:r>
              <a:rPr lang="en-US" dirty="0" smtClean="0"/>
              <a:t> </a:t>
            </a:r>
            <a:r>
              <a:rPr lang="en-US" dirty="0" err="1" smtClean="0"/>
              <a:t>retóricas</a:t>
            </a:r>
            <a:r>
              <a:rPr lang="en-US" dirty="0" smtClean="0"/>
              <a:t>;  		        </a:t>
            </a:r>
            <a:r>
              <a:rPr lang="en-US" dirty="0" err="1" smtClean="0"/>
              <a:t>Acotaciones</a:t>
            </a:r>
            <a:r>
              <a:rPr lang="en-US" dirty="0" smtClean="0"/>
              <a:t> </a:t>
            </a:r>
            <a:r>
              <a:rPr lang="en-US" dirty="0" err="1" smtClean="0"/>
              <a:t>escénicas</a:t>
            </a:r>
            <a:r>
              <a:rPr lang="en-US" dirty="0" smtClean="0"/>
              <a:t>; </a:t>
            </a:r>
            <a:r>
              <a:rPr lang="en-US" dirty="0" err="1" smtClean="0"/>
              <a:t>Uso</a:t>
            </a:r>
            <a:r>
              <a:rPr lang="en-US" dirty="0" smtClean="0"/>
              <a:t> de </a:t>
            </a:r>
            <a:r>
              <a:rPr lang="en-US" dirty="0" err="1" smtClean="0"/>
              <a:t>puntos</a:t>
            </a:r>
            <a:r>
              <a:rPr lang="en-US" dirty="0" smtClean="0"/>
              <a:t> </a:t>
            </a:r>
            <a:r>
              <a:rPr lang="en-US" dirty="0" err="1" smtClean="0"/>
              <a:t>suspensivos</a:t>
            </a:r>
            <a:r>
              <a:rPr lang="en-US" dirty="0" smtClean="0"/>
              <a:t>. </a:t>
            </a:r>
            <a:r>
              <a:rPr lang="en-US" dirty="0" err="1" smtClean="0"/>
              <a:t>Lenguaje</a:t>
            </a:r>
            <a:r>
              <a:rPr lang="en-US" dirty="0" smtClean="0"/>
              <a:t> 		        simple, </a:t>
            </a:r>
            <a:r>
              <a:rPr lang="en-US" dirty="0" err="1" smtClean="0"/>
              <a:t>coloquial</a:t>
            </a:r>
            <a:r>
              <a:rPr lang="en-US" dirty="0" smtClean="0"/>
              <a:t>.</a:t>
            </a:r>
          </a:p>
          <a:p>
            <a:r>
              <a:rPr lang="en-US" dirty="0"/>
              <a:t> </a:t>
            </a:r>
            <a:r>
              <a:rPr lang="en-US" dirty="0" smtClean="0"/>
              <a:t>              </a:t>
            </a:r>
            <a:r>
              <a:rPr lang="en-US" b="1" dirty="0" err="1" smtClean="0"/>
              <a:t>Mensaje</a:t>
            </a:r>
            <a:r>
              <a:rPr lang="en-US" b="1" dirty="0" smtClean="0"/>
              <a:t> Corporal</a:t>
            </a:r>
            <a:r>
              <a:rPr lang="en-US" dirty="0" smtClean="0"/>
              <a:t>: </a:t>
            </a:r>
            <a:r>
              <a:rPr lang="en-US" dirty="0" err="1" smtClean="0"/>
              <a:t>sumisión</a:t>
            </a:r>
            <a:r>
              <a:rPr lang="en-US" dirty="0" smtClean="0"/>
              <a:t> ; </a:t>
            </a:r>
            <a:r>
              <a:rPr lang="en-US" dirty="0" err="1" smtClean="0"/>
              <a:t>autoridad</a:t>
            </a:r>
            <a:r>
              <a:rPr lang="en-US" dirty="0" smtClean="0"/>
              <a:t>; las dos </a:t>
            </a:r>
            <a:r>
              <a:rPr lang="en-US" dirty="0" err="1" smtClean="0"/>
              <a:t>caras</a:t>
            </a:r>
            <a:r>
              <a:rPr lang="en-US" dirty="0" smtClean="0"/>
              <a:t> de </a:t>
            </a:r>
            <a:r>
              <a:rPr lang="en-US" dirty="0" err="1" smtClean="0"/>
              <a:t>Torvaldo</a:t>
            </a:r>
            <a:r>
              <a:rPr lang="en-US" dirty="0" smtClean="0"/>
              <a:t>.</a:t>
            </a:r>
          </a:p>
          <a:p>
            <a:r>
              <a:rPr lang="en-US" dirty="0"/>
              <a:t> </a:t>
            </a:r>
            <a:r>
              <a:rPr lang="en-US" dirty="0" smtClean="0"/>
              <a:t>              </a:t>
            </a:r>
            <a:r>
              <a:rPr lang="en-US" sz="1100" b="1" dirty="0" err="1" smtClean="0"/>
              <a:t>Videoclip</a:t>
            </a:r>
            <a:endParaRPr lang="en-US" sz="1100" b="1" dirty="0" smtClean="0"/>
          </a:p>
          <a:p>
            <a:r>
              <a:rPr lang="en-US" dirty="0"/>
              <a:t> </a:t>
            </a:r>
            <a:r>
              <a:rPr lang="en-US" dirty="0" smtClean="0"/>
              <a:t>                 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1934284" y="186173"/>
            <a:ext cx="9746323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                 PARTE I:</a:t>
            </a:r>
            <a:r>
              <a:rPr lang="en-US" i="1" dirty="0" smtClean="0"/>
              <a:t>   </a:t>
            </a:r>
            <a:r>
              <a:rPr lang="en-US" b="1" i="1" dirty="0" smtClean="0"/>
              <a:t>La </a:t>
            </a:r>
            <a:r>
              <a:rPr lang="en-US" b="1" i="1" dirty="0" err="1" smtClean="0"/>
              <a:t>Cultura</a:t>
            </a:r>
            <a:r>
              <a:rPr lang="en-US" b="1" i="1" dirty="0" smtClean="0"/>
              <a:t> Social  </a:t>
            </a:r>
            <a:r>
              <a:rPr lang="en-US" b="1" i="1" dirty="0" err="1" smtClean="0"/>
              <a:t>en</a:t>
            </a:r>
            <a:r>
              <a:rPr lang="en-US" b="1" i="1" dirty="0" smtClean="0"/>
              <a:t> el </a:t>
            </a:r>
            <a:r>
              <a:rPr lang="en-US" b="1" i="1" dirty="0" err="1" smtClean="0"/>
              <a:t>contexto</a:t>
            </a:r>
            <a:r>
              <a:rPr lang="en-US" b="1" i="1" dirty="0"/>
              <a:t> </a:t>
            </a:r>
            <a:r>
              <a:rPr lang="en-US" b="1" i="1" dirty="0" smtClean="0"/>
              <a:t>de 1879  XIX</a:t>
            </a:r>
          </a:p>
          <a:p>
            <a:r>
              <a:rPr lang="en-US" dirty="0"/>
              <a:t> </a:t>
            </a:r>
            <a:r>
              <a:rPr lang="en-US" dirty="0" smtClean="0"/>
              <a:t>                                </a:t>
            </a:r>
            <a:r>
              <a:rPr lang="en-US" b="1" dirty="0" smtClean="0"/>
              <a:t>Roles </a:t>
            </a:r>
            <a:r>
              <a:rPr lang="en-US" b="1" dirty="0" err="1" smtClean="0"/>
              <a:t>sociales</a:t>
            </a:r>
            <a:r>
              <a:rPr lang="en-US" b="1" dirty="0" smtClean="0"/>
              <a:t>: </a:t>
            </a:r>
            <a:r>
              <a:rPr lang="en-US" dirty="0" err="1" smtClean="0"/>
              <a:t>falta</a:t>
            </a:r>
            <a:r>
              <a:rPr lang="en-US" dirty="0" smtClean="0"/>
              <a:t> de derechos </a:t>
            </a:r>
            <a:r>
              <a:rPr lang="en-US" dirty="0" err="1" smtClean="0"/>
              <a:t>cívicos</a:t>
            </a:r>
            <a:r>
              <a:rPr lang="en-US" dirty="0" smtClean="0"/>
              <a:t> </a:t>
            </a:r>
            <a:r>
              <a:rPr lang="en-US" dirty="0" err="1" smtClean="0"/>
              <a:t>sobre</a:t>
            </a:r>
            <a:r>
              <a:rPr lang="en-US" dirty="0" smtClean="0"/>
              <a:t> la </a:t>
            </a:r>
            <a:r>
              <a:rPr lang="en-US" dirty="0" err="1" smtClean="0"/>
              <a:t>mujer</a:t>
            </a:r>
            <a:r>
              <a:rPr lang="en-US" dirty="0" smtClean="0"/>
              <a:t>.          </a:t>
            </a:r>
          </a:p>
          <a:p>
            <a:r>
              <a:rPr lang="en-US" dirty="0" smtClean="0"/>
              <a:t>                                 </a:t>
            </a:r>
            <a:r>
              <a:rPr lang="en-US" b="1" dirty="0" err="1" smtClean="0"/>
              <a:t>Creencias</a:t>
            </a:r>
            <a:r>
              <a:rPr lang="en-US" dirty="0" smtClean="0"/>
              <a:t>: </a:t>
            </a:r>
            <a:r>
              <a:rPr lang="en-US" dirty="0" err="1" smtClean="0"/>
              <a:t>Culto</a:t>
            </a:r>
            <a:r>
              <a:rPr lang="en-US" dirty="0" smtClean="0"/>
              <a:t> a la </a:t>
            </a:r>
            <a:r>
              <a:rPr lang="en-US" dirty="0" err="1" smtClean="0"/>
              <a:t>verdadera</a:t>
            </a:r>
            <a:r>
              <a:rPr lang="en-US" dirty="0" smtClean="0"/>
              <a:t> </a:t>
            </a:r>
            <a:r>
              <a:rPr lang="en-US" dirty="0" err="1" smtClean="0"/>
              <a:t>feminidad</a:t>
            </a:r>
            <a:r>
              <a:rPr lang="en-US" dirty="0" smtClean="0"/>
              <a:t> (</a:t>
            </a:r>
            <a:r>
              <a:rPr lang="en-US" dirty="0" err="1" smtClean="0"/>
              <a:t>mujer</a:t>
            </a:r>
            <a:r>
              <a:rPr lang="en-US" dirty="0" smtClean="0"/>
              <a:t> </a:t>
            </a:r>
            <a:r>
              <a:rPr lang="en-US" dirty="0" err="1" smtClean="0"/>
              <a:t>piadosa</a:t>
            </a:r>
            <a:r>
              <a:rPr lang="en-US" dirty="0" smtClean="0"/>
              <a:t>, </a:t>
            </a:r>
            <a:r>
              <a:rPr lang="en-US" dirty="0" err="1" smtClean="0"/>
              <a:t>sumisa</a:t>
            </a:r>
            <a:r>
              <a:rPr lang="en-US" dirty="0" smtClean="0"/>
              <a:t> 				    </a:t>
            </a:r>
            <a:r>
              <a:rPr lang="en-US" dirty="0" err="1" smtClean="0"/>
              <a:t>dedicada</a:t>
            </a:r>
            <a:r>
              <a:rPr lang="en-US" dirty="0" smtClean="0"/>
              <a:t> al </a:t>
            </a:r>
            <a:r>
              <a:rPr lang="en-US" dirty="0" err="1" smtClean="0"/>
              <a:t>hogar</a:t>
            </a:r>
            <a:r>
              <a:rPr lang="en-US" dirty="0" smtClean="0"/>
              <a:t>). </a:t>
            </a:r>
            <a:r>
              <a:rPr lang="en-US" dirty="0" err="1" smtClean="0"/>
              <a:t>Supresión</a:t>
            </a:r>
            <a:r>
              <a:rPr lang="en-US" dirty="0" smtClean="0"/>
              <a:t> </a:t>
            </a:r>
            <a:r>
              <a:rPr lang="en-US" dirty="0" err="1" smtClean="0"/>
              <a:t>Económica</a:t>
            </a:r>
            <a:r>
              <a:rPr lang="en-US" dirty="0" smtClean="0"/>
              <a:t>; </a:t>
            </a:r>
            <a:r>
              <a:rPr lang="en-US" dirty="0" err="1" smtClean="0"/>
              <a:t>Sociedad</a:t>
            </a:r>
            <a:r>
              <a:rPr lang="en-US" dirty="0" smtClean="0"/>
              <a:t> </a:t>
            </a:r>
            <a:r>
              <a:rPr lang="en-US" dirty="0" err="1" smtClean="0"/>
              <a:t>Machista</a:t>
            </a:r>
            <a:r>
              <a:rPr lang="en-US" dirty="0" smtClean="0"/>
              <a:t>; </a:t>
            </a:r>
          </a:p>
          <a:p>
            <a:r>
              <a:rPr lang="en-US" dirty="0"/>
              <a:t> </a:t>
            </a:r>
            <a:r>
              <a:rPr lang="en-US" dirty="0" smtClean="0"/>
              <a:t>                                </a:t>
            </a:r>
            <a:r>
              <a:rPr lang="en-US" dirty="0" err="1" smtClean="0"/>
              <a:t>Acceso</a:t>
            </a:r>
            <a:r>
              <a:rPr lang="en-US" dirty="0" smtClean="0"/>
              <a:t> </a:t>
            </a:r>
            <a:r>
              <a:rPr lang="en-US" dirty="0" err="1" smtClean="0"/>
              <a:t>limitado</a:t>
            </a:r>
            <a:r>
              <a:rPr lang="en-US" dirty="0" smtClean="0"/>
              <a:t> a la </a:t>
            </a:r>
            <a:r>
              <a:rPr lang="en-US" dirty="0" err="1" smtClean="0"/>
              <a:t>educación</a:t>
            </a:r>
            <a:r>
              <a:rPr lang="en-US" dirty="0" smtClean="0"/>
              <a:t>; </a:t>
            </a:r>
            <a:r>
              <a:rPr lang="en-US" dirty="0" err="1" smtClean="0"/>
              <a:t>Temas</a:t>
            </a:r>
            <a:r>
              <a:rPr lang="en-US" dirty="0" smtClean="0"/>
              <a:t> </a:t>
            </a:r>
            <a:r>
              <a:rPr lang="en-US" dirty="0" err="1" smtClean="0"/>
              <a:t>Tabues</a:t>
            </a:r>
            <a:r>
              <a:rPr lang="en-US" dirty="0" smtClean="0"/>
              <a:t> de la </a:t>
            </a:r>
            <a:r>
              <a:rPr lang="en-US" dirty="0" err="1"/>
              <a:t>é</a:t>
            </a:r>
            <a:r>
              <a:rPr lang="en-US" dirty="0" err="1" smtClean="0"/>
              <a:t>poca</a:t>
            </a:r>
            <a:r>
              <a:rPr lang="en-US" dirty="0" smtClean="0"/>
              <a:t>.</a:t>
            </a:r>
          </a:p>
          <a:p>
            <a:r>
              <a:rPr lang="en-US" b="1" dirty="0"/>
              <a:t> </a:t>
            </a:r>
            <a:r>
              <a:rPr lang="en-US" b="1" dirty="0" smtClean="0"/>
              <a:t>                                </a:t>
            </a:r>
          </a:p>
          <a:p>
            <a:r>
              <a:rPr lang="en-US" b="1" dirty="0"/>
              <a:t> </a:t>
            </a:r>
            <a:r>
              <a:rPr lang="en-US" b="1" dirty="0" smtClean="0"/>
              <a:t>               </a:t>
            </a:r>
          </a:p>
          <a:p>
            <a:endParaRPr lang="en-US" dirty="0" smtClean="0"/>
          </a:p>
          <a:p>
            <a:r>
              <a:rPr lang="en-US" dirty="0"/>
              <a:t> </a:t>
            </a:r>
            <a:r>
              <a:rPr lang="en-US" dirty="0" smtClean="0"/>
              <a:t>              </a:t>
            </a:r>
          </a:p>
          <a:p>
            <a:r>
              <a:rPr lang="en-US" dirty="0" smtClean="0"/>
              <a:t>           ó</a:t>
            </a:r>
            <a:endParaRPr lang="en-US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164350" y="6211669"/>
            <a:ext cx="120945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b="1" dirty="0" smtClean="0"/>
              <a:t>RESPUESTA </a:t>
            </a:r>
            <a:r>
              <a:rPr lang="es-ES" b="1" dirty="0" err="1" smtClean="0"/>
              <a:t>CRíTICA</a:t>
            </a:r>
            <a:r>
              <a:rPr lang="es-ES" dirty="0" smtClean="0"/>
              <a:t>: </a:t>
            </a:r>
            <a:r>
              <a:rPr lang="es-ES" i="1" dirty="0" smtClean="0"/>
              <a:t>“</a:t>
            </a:r>
            <a:r>
              <a:rPr lang="es-ES" b="1" i="1" dirty="0" smtClean="0">
                <a:solidFill>
                  <a:schemeClr val="accent2">
                    <a:lumMod val="50000"/>
                  </a:schemeClr>
                </a:solidFill>
              </a:rPr>
              <a:t>Hasta </a:t>
            </a:r>
            <a:r>
              <a:rPr lang="es-ES" b="1" i="1" dirty="0">
                <a:solidFill>
                  <a:schemeClr val="accent2">
                    <a:lumMod val="50000"/>
                  </a:schemeClr>
                </a:solidFill>
              </a:rPr>
              <a:t>que punto la experiencia de Nora refleja un </a:t>
            </a:r>
            <a:r>
              <a:rPr lang="es-ES" b="1" i="1" dirty="0" smtClean="0">
                <a:solidFill>
                  <a:schemeClr val="accent2">
                    <a:lumMod val="50000"/>
                  </a:schemeClr>
                </a:solidFill>
              </a:rPr>
              <a:t>triunfo </a:t>
            </a:r>
            <a:r>
              <a:rPr lang="es-ES" b="1" i="1" dirty="0">
                <a:solidFill>
                  <a:schemeClr val="accent2">
                    <a:lumMod val="50000"/>
                  </a:schemeClr>
                </a:solidFill>
              </a:rPr>
              <a:t>del </a:t>
            </a:r>
            <a:r>
              <a:rPr lang="es-ES" b="1" i="1" dirty="0" smtClean="0">
                <a:solidFill>
                  <a:schemeClr val="accent2">
                    <a:lumMod val="50000"/>
                  </a:schemeClr>
                </a:solidFill>
              </a:rPr>
              <a:t>feminismo o es un  							ejemplo de </a:t>
            </a:r>
            <a:r>
              <a:rPr lang="es-ES" b="1" i="1" u="sng" dirty="0" smtClean="0">
                <a:solidFill>
                  <a:schemeClr val="accent2">
                    <a:lumMod val="50000"/>
                  </a:schemeClr>
                </a:solidFill>
              </a:rPr>
              <a:t>alienación</a:t>
            </a:r>
            <a:r>
              <a:rPr lang="es-ES" b="1" i="1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s-ES" b="1" i="1" dirty="0">
                <a:solidFill>
                  <a:schemeClr val="accent2">
                    <a:lumMod val="50000"/>
                  </a:schemeClr>
                </a:solidFill>
              </a:rPr>
              <a:t>moderna</a:t>
            </a:r>
            <a:r>
              <a:rPr lang="es-ES" i="1" dirty="0" smtClean="0"/>
              <a:t>?” </a:t>
            </a:r>
            <a:r>
              <a:rPr lang="es-ES" b="1" i="1" dirty="0" smtClean="0">
                <a:solidFill>
                  <a:schemeClr val="accent2">
                    <a:lumMod val="50000"/>
                  </a:schemeClr>
                </a:solidFill>
              </a:rPr>
              <a:t>TE 2</a:t>
            </a:r>
            <a:r>
              <a:rPr lang="es-ES" i="1" dirty="0" smtClean="0"/>
              <a:t>   </a:t>
            </a:r>
            <a:r>
              <a:rPr lang="es-ES" sz="1100" b="1" i="1" dirty="0" smtClean="0">
                <a:solidFill>
                  <a:schemeClr val="accent2">
                    <a:lumMod val="50000"/>
                  </a:schemeClr>
                </a:solidFill>
              </a:rPr>
              <a:t>IB Manual 2015     </a:t>
            </a:r>
            <a:endParaRPr lang="es-ES" sz="1100" b="1" i="1" dirty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425" y="612905"/>
            <a:ext cx="2923968" cy="3104888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36842143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4491537" y="1527802"/>
            <a:ext cx="740914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i="1" dirty="0" smtClean="0">
                <a:solidFill>
                  <a:srgbClr val="FF0000"/>
                </a:solidFill>
              </a:rPr>
              <a:t>   La casa de  </a:t>
            </a:r>
            <a:r>
              <a:rPr lang="en-US" b="1" i="1" dirty="0" err="1" smtClean="0">
                <a:solidFill>
                  <a:srgbClr val="FF0000"/>
                </a:solidFill>
              </a:rPr>
              <a:t>Bernardas</a:t>
            </a:r>
            <a:r>
              <a:rPr lang="en-US" b="1" i="1" dirty="0" smtClean="0">
                <a:solidFill>
                  <a:srgbClr val="FF0000"/>
                </a:solidFill>
              </a:rPr>
              <a:t> Alba 1936</a:t>
            </a:r>
            <a:r>
              <a:rPr lang="en-US" dirty="0" smtClean="0"/>
              <a:t>:  </a:t>
            </a:r>
            <a:r>
              <a:rPr lang="en-US" sz="1600" dirty="0" smtClean="0"/>
              <a:t>La </a:t>
            </a:r>
            <a:r>
              <a:rPr lang="en-US" sz="1600" dirty="0" err="1" smtClean="0"/>
              <a:t>virginidad</a:t>
            </a:r>
            <a:r>
              <a:rPr lang="en-US" sz="1600" dirty="0" smtClean="0"/>
              <a:t> de las </a:t>
            </a:r>
            <a:r>
              <a:rPr lang="en-US" sz="1600" dirty="0" err="1" smtClean="0"/>
              <a:t>mujeres</a:t>
            </a:r>
            <a:r>
              <a:rPr lang="en-US" sz="1600" dirty="0" smtClean="0"/>
              <a:t> que 	                       </a:t>
            </a:r>
            <a:r>
              <a:rPr lang="en-US" sz="1600" dirty="0" err="1" smtClean="0"/>
              <a:t>ven</a:t>
            </a:r>
            <a:r>
              <a:rPr lang="en-US" sz="1600" dirty="0" smtClean="0"/>
              <a:t> </a:t>
            </a:r>
            <a:r>
              <a:rPr lang="en-US" sz="1600" dirty="0" err="1" smtClean="0"/>
              <a:t>poco</a:t>
            </a:r>
            <a:r>
              <a:rPr lang="en-US" sz="1600" dirty="0" smtClean="0"/>
              <a:t> a </a:t>
            </a:r>
            <a:r>
              <a:rPr lang="en-US" sz="1600" dirty="0" err="1" smtClean="0"/>
              <a:t>poco</a:t>
            </a:r>
            <a:r>
              <a:rPr lang="en-US" sz="1600" dirty="0" smtClean="0"/>
              <a:t> </a:t>
            </a:r>
            <a:r>
              <a:rPr lang="en-US" sz="1600" dirty="0" err="1" smtClean="0"/>
              <a:t>marchitar</a:t>
            </a:r>
            <a:r>
              <a:rPr lang="en-US" sz="1600" dirty="0" smtClean="0"/>
              <a:t> </a:t>
            </a:r>
            <a:r>
              <a:rPr lang="en-US" sz="1600" dirty="0" err="1" smtClean="0"/>
              <a:t>su</a:t>
            </a:r>
            <a:r>
              <a:rPr lang="en-US" sz="1600" dirty="0" smtClean="0"/>
              <a:t> </a:t>
            </a:r>
            <a:r>
              <a:rPr lang="en-US" sz="1600" dirty="0" err="1" smtClean="0"/>
              <a:t>juventud</a:t>
            </a:r>
            <a:r>
              <a:rPr lang="en-US" dirty="0" smtClean="0"/>
              <a:t>. </a:t>
            </a:r>
            <a:r>
              <a:rPr lang="en-US" sz="1200" b="1" i="1" dirty="0" smtClean="0"/>
              <a:t>(Bernarda y Adela)</a:t>
            </a:r>
            <a:endParaRPr lang="en-US" sz="1200" b="1" i="1" dirty="0"/>
          </a:p>
        </p:txBody>
      </p:sp>
      <p:sp>
        <p:nvSpPr>
          <p:cNvPr id="6" name="TextBox 5"/>
          <p:cNvSpPr txBox="1"/>
          <p:nvPr/>
        </p:nvSpPr>
        <p:spPr>
          <a:xfrm>
            <a:off x="3090614" y="858003"/>
            <a:ext cx="88100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i="1" dirty="0" err="1" smtClean="0">
                <a:solidFill>
                  <a:srgbClr val="FF0000"/>
                </a:solidFill>
              </a:rPr>
              <a:t>Bodas</a:t>
            </a:r>
            <a:r>
              <a:rPr lang="en-US" b="1" i="1" dirty="0" smtClean="0">
                <a:solidFill>
                  <a:srgbClr val="FF0000"/>
                </a:solidFill>
              </a:rPr>
              <a:t> de Sangre 1931</a:t>
            </a:r>
            <a:r>
              <a:rPr lang="en-US" dirty="0" smtClean="0"/>
              <a:t>: </a:t>
            </a:r>
            <a:r>
              <a:rPr lang="en-US" sz="1600" dirty="0" smtClean="0"/>
              <a:t>La </a:t>
            </a:r>
            <a:r>
              <a:rPr lang="en-US" sz="1600" dirty="0" err="1" smtClean="0"/>
              <a:t>tragedia</a:t>
            </a:r>
            <a:r>
              <a:rPr lang="en-US" sz="1600" dirty="0" smtClean="0"/>
              <a:t> </a:t>
            </a:r>
            <a:r>
              <a:rPr lang="en-US" sz="1600" dirty="0" err="1" smtClean="0"/>
              <a:t>nupcial</a:t>
            </a:r>
            <a:r>
              <a:rPr lang="en-US" sz="1600" dirty="0" smtClean="0"/>
              <a:t> </a:t>
            </a:r>
            <a:r>
              <a:rPr lang="en-US" sz="1200" b="1" i="1" dirty="0" smtClean="0"/>
              <a:t>(la Madre y la </a:t>
            </a:r>
            <a:r>
              <a:rPr lang="en-US" sz="1200" b="1" i="1" dirty="0" err="1" smtClean="0"/>
              <a:t>Novia</a:t>
            </a:r>
            <a:r>
              <a:rPr lang="en-US" sz="1400" dirty="0" smtClean="0"/>
              <a:t>)</a:t>
            </a:r>
            <a:endParaRPr lang="en-US" sz="1400" dirty="0"/>
          </a:p>
        </p:txBody>
      </p:sp>
      <p:sp>
        <p:nvSpPr>
          <p:cNvPr id="7" name="TextBox 6"/>
          <p:cNvSpPr txBox="1"/>
          <p:nvPr/>
        </p:nvSpPr>
        <p:spPr>
          <a:xfrm>
            <a:off x="4052091" y="1205624"/>
            <a:ext cx="51991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i="1" dirty="0" err="1" smtClean="0">
                <a:solidFill>
                  <a:srgbClr val="FF0000"/>
                </a:solidFill>
              </a:rPr>
              <a:t>Yerma</a:t>
            </a:r>
            <a:r>
              <a:rPr lang="en-US" b="1" i="1" dirty="0" smtClean="0">
                <a:solidFill>
                  <a:srgbClr val="FF0000"/>
                </a:solidFill>
              </a:rPr>
              <a:t> 1934</a:t>
            </a:r>
            <a:r>
              <a:rPr lang="en-US" sz="1600" b="1" i="1" dirty="0" smtClean="0">
                <a:solidFill>
                  <a:srgbClr val="FF0000"/>
                </a:solidFill>
              </a:rPr>
              <a:t>:</a:t>
            </a:r>
            <a:r>
              <a:rPr lang="en-US" sz="1600" dirty="0" smtClean="0"/>
              <a:t> La </a:t>
            </a:r>
            <a:r>
              <a:rPr lang="en-US" sz="1600" dirty="0" err="1" smtClean="0"/>
              <a:t>casada</a:t>
            </a:r>
            <a:r>
              <a:rPr lang="en-US" sz="1600" dirty="0" smtClean="0"/>
              <a:t> “</a:t>
            </a:r>
            <a:r>
              <a:rPr lang="en-US" sz="1600" dirty="0" err="1" smtClean="0"/>
              <a:t>estéril</a:t>
            </a:r>
            <a:r>
              <a:rPr lang="en-US" sz="1400" dirty="0" smtClean="0"/>
              <a:t>” </a:t>
            </a:r>
            <a:r>
              <a:rPr lang="en-US" sz="1200" b="1" i="1" dirty="0" smtClean="0"/>
              <a:t>(</a:t>
            </a:r>
            <a:r>
              <a:rPr lang="en-US" sz="1200" b="1" i="1" dirty="0" err="1" smtClean="0"/>
              <a:t>Yerma</a:t>
            </a:r>
            <a:r>
              <a:rPr lang="en-US" sz="1200" b="1" i="1" dirty="0" smtClean="0"/>
              <a:t>)  </a:t>
            </a:r>
            <a:endParaRPr lang="en-US" sz="1600" b="1" i="1" dirty="0"/>
          </a:p>
        </p:txBody>
      </p:sp>
      <p:sp>
        <p:nvSpPr>
          <p:cNvPr id="8" name="TextBox 7"/>
          <p:cNvSpPr txBox="1"/>
          <p:nvPr/>
        </p:nvSpPr>
        <p:spPr>
          <a:xfrm>
            <a:off x="176982" y="3120932"/>
            <a:ext cx="6150076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PARTE I:  </a:t>
            </a:r>
            <a:r>
              <a:rPr lang="en-US" b="1" dirty="0" err="1" smtClean="0">
                <a:solidFill>
                  <a:srgbClr val="FF0000"/>
                </a:solidFill>
              </a:rPr>
              <a:t>Contexto</a:t>
            </a:r>
            <a:r>
              <a:rPr lang="en-US" b="1" dirty="0" smtClean="0">
                <a:solidFill>
                  <a:srgbClr val="FF0000"/>
                </a:solidFill>
              </a:rPr>
              <a:t> Cultural de la </a:t>
            </a:r>
            <a:r>
              <a:rPr lang="en-US" b="1" dirty="0" err="1">
                <a:solidFill>
                  <a:srgbClr val="FF0000"/>
                </a:solidFill>
              </a:rPr>
              <a:t>é</a:t>
            </a:r>
            <a:r>
              <a:rPr lang="en-US" b="1" dirty="0" err="1" smtClean="0">
                <a:solidFill>
                  <a:srgbClr val="FF0000"/>
                </a:solidFill>
              </a:rPr>
              <a:t>poca</a:t>
            </a:r>
            <a:endParaRPr lang="en-US" b="1" dirty="0" smtClean="0">
              <a:solidFill>
                <a:srgbClr val="FF0000"/>
              </a:solidFill>
            </a:endParaRPr>
          </a:p>
          <a:p>
            <a:r>
              <a:rPr lang="en-US" b="1" dirty="0" smtClean="0"/>
              <a:t>  		</a:t>
            </a:r>
            <a:r>
              <a:rPr lang="en-US" dirty="0" smtClean="0"/>
              <a:t>La </a:t>
            </a:r>
            <a:r>
              <a:rPr lang="en-US" dirty="0" err="1" smtClean="0"/>
              <a:t>vida</a:t>
            </a:r>
            <a:r>
              <a:rPr lang="en-US" dirty="0" smtClean="0"/>
              <a:t> </a:t>
            </a:r>
            <a:r>
              <a:rPr lang="en-US" dirty="0" err="1" smtClean="0"/>
              <a:t>restringida</a:t>
            </a:r>
            <a:r>
              <a:rPr lang="en-US" dirty="0" smtClean="0"/>
              <a:t> de la </a:t>
            </a:r>
            <a:r>
              <a:rPr lang="en-US" dirty="0" err="1" smtClean="0"/>
              <a:t>mujer</a:t>
            </a:r>
            <a:r>
              <a:rPr lang="en-US" dirty="0" smtClean="0"/>
              <a:t>.</a:t>
            </a:r>
          </a:p>
          <a:p>
            <a:r>
              <a:rPr lang="en-US" dirty="0" smtClean="0"/>
              <a:t>		Lo </a:t>
            </a:r>
            <a:r>
              <a:rPr lang="en-US" dirty="0" err="1" smtClean="0"/>
              <a:t>pasional</a:t>
            </a:r>
            <a:r>
              <a:rPr lang="en-US" dirty="0"/>
              <a:t> </a:t>
            </a:r>
            <a:r>
              <a:rPr lang="en-US" dirty="0" smtClean="0"/>
              <a:t>/Lo </a:t>
            </a:r>
            <a:r>
              <a:rPr lang="en-US" dirty="0" err="1" smtClean="0"/>
              <a:t>espontáneo</a:t>
            </a:r>
            <a:r>
              <a:rPr lang="en-US" dirty="0" smtClean="0"/>
              <a:t> / Lo </a:t>
            </a:r>
            <a:r>
              <a:rPr lang="en-US" dirty="0" err="1" smtClean="0"/>
              <a:t>instintivo</a:t>
            </a:r>
            <a:r>
              <a:rPr lang="en-US" dirty="0" smtClean="0"/>
              <a:t>.</a:t>
            </a:r>
          </a:p>
          <a:p>
            <a:r>
              <a:rPr lang="en-US" dirty="0" smtClean="0"/>
              <a:t>		Derecho de la </a:t>
            </a:r>
            <a:r>
              <a:rPr lang="en-US" dirty="0" err="1" smtClean="0"/>
              <a:t>mujer</a:t>
            </a:r>
            <a:r>
              <a:rPr lang="en-US" dirty="0" smtClean="0"/>
              <a:t> / </a:t>
            </a:r>
            <a:r>
              <a:rPr lang="en-US" dirty="0" err="1" smtClean="0"/>
              <a:t>Autoridad</a:t>
            </a:r>
            <a:r>
              <a:rPr lang="en-US" dirty="0" smtClean="0"/>
              <a:t>/ Machismo.</a:t>
            </a:r>
          </a:p>
          <a:p>
            <a:r>
              <a:rPr lang="en-US" dirty="0" smtClean="0"/>
              <a:t> 		</a:t>
            </a:r>
            <a:r>
              <a:rPr lang="en-US" dirty="0" err="1" smtClean="0"/>
              <a:t>Infertilidad</a:t>
            </a:r>
            <a:r>
              <a:rPr lang="en-US" dirty="0" smtClean="0"/>
              <a:t> / </a:t>
            </a:r>
            <a:r>
              <a:rPr lang="en-US" dirty="0" err="1"/>
              <a:t>F</a:t>
            </a:r>
            <a:r>
              <a:rPr lang="en-US" dirty="0" err="1" smtClean="0"/>
              <a:t>rustración</a:t>
            </a:r>
            <a:r>
              <a:rPr lang="en-US" dirty="0" smtClean="0"/>
              <a:t>.</a:t>
            </a:r>
          </a:p>
          <a:p>
            <a:r>
              <a:rPr lang="en-US" dirty="0" smtClean="0"/>
              <a:t>		</a:t>
            </a:r>
            <a:r>
              <a:rPr lang="en-US" dirty="0" err="1" smtClean="0"/>
              <a:t>Falta</a:t>
            </a:r>
            <a:r>
              <a:rPr lang="en-US" dirty="0" smtClean="0"/>
              <a:t> de </a:t>
            </a:r>
            <a:r>
              <a:rPr lang="en-US" dirty="0" err="1" smtClean="0"/>
              <a:t>libertad</a:t>
            </a:r>
            <a:r>
              <a:rPr lang="en-US" dirty="0" smtClean="0"/>
              <a:t>.</a:t>
            </a:r>
          </a:p>
          <a:p>
            <a:r>
              <a:rPr lang="en-US" dirty="0" smtClean="0"/>
              <a:t>		</a:t>
            </a:r>
            <a:r>
              <a:rPr lang="en-US" dirty="0" err="1" smtClean="0"/>
              <a:t>Engaño</a:t>
            </a:r>
            <a:r>
              <a:rPr lang="en-US" dirty="0" smtClean="0"/>
              <a:t> , </a:t>
            </a:r>
            <a:r>
              <a:rPr lang="en-US" dirty="0" err="1"/>
              <a:t>C</a:t>
            </a:r>
            <a:r>
              <a:rPr lang="en-US" dirty="0" err="1" smtClean="0"/>
              <a:t>elos</a:t>
            </a:r>
            <a:r>
              <a:rPr lang="en-US" dirty="0" smtClean="0"/>
              <a:t>, </a:t>
            </a:r>
            <a:r>
              <a:rPr lang="en-US" dirty="0" err="1"/>
              <a:t>P</a:t>
            </a:r>
            <a:r>
              <a:rPr lang="en-US" dirty="0" err="1" smtClean="0"/>
              <a:t>ersecución</a:t>
            </a:r>
            <a:r>
              <a:rPr lang="en-US" dirty="0" smtClean="0"/>
              <a:t>.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5777174" y="4648244"/>
            <a:ext cx="7353673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PARTE III: El </a:t>
            </a:r>
            <a:r>
              <a:rPr lang="en-US" b="1" dirty="0" err="1" smtClean="0">
                <a:solidFill>
                  <a:srgbClr val="FF0000"/>
                </a:solidFill>
              </a:rPr>
              <a:t>texto</a:t>
            </a:r>
            <a:r>
              <a:rPr lang="en-US" b="1" dirty="0" smtClean="0">
                <a:solidFill>
                  <a:srgbClr val="FF0000"/>
                </a:solidFill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</a:rPr>
              <a:t>en</a:t>
            </a:r>
            <a:r>
              <a:rPr lang="en-US" b="1" dirty="0" smtClean="0">
                <a:solidFill>
                  <a:srgbClr val="FF0000"/>
                </a:solidFill>
              </a:rPr>
              <a:t> el </a:t>
            </a:r>
            <a:r>
              <a:rPr lang="en-US" b="1" dirty="0" err="1" smtClean="0">
                <a:solidFill>
                  <a:srgbClr val="FF0000"/>
                </a:solidFill>
              </a:rPr>
              <a:t>contexto</a:t>
            </a:r>
            <a:r>
              <a:rPr lang="en-US" b="1" dirty="0" smtClean="0">
                <a:solidFill>
                  <a:srgbClr val="FF0000"/>
                </a:solidFill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</a:rPr>
              <a:t>histórico</a:t>
            </a:r>
            <a:r>
              <a:rPr lang="en-US" b="1" dirty="0" smtClean="0">
                <a:solidFill>
                  <a:srgbClr val="FF0000"/>
                </a:solidFill>
              </a:rPr>
              <a:t> de la </a:t>
            </a:r>
            <a:r>
              <a:rPr lang="en-US" b="1" dirty="0" err="1">
                <a:solidFill>
                  <a:srgbClr val="FF0000"/>
                </a:solidFill>
              </a:rPr>
              <a:t>é</a:t>
            </a:r>
            <a:r>
              <a:rPr lang="en-US" b="1" dirty="0" err="1" smtClean="0">
                <a:solidFill>
                  <a:srgbClr val="FF0000"/>
                </a:solidFill>
              </a:rPr>
              <a:t>poca</a:t>
            </a:r>
            <a:endParaRPr lang="en-US" b="1" dirty="0" smtClean="0">
              <a:solidFill>
                <a:srgbClr val="FF0000"/>
              </a:solidFill>
            </a:endParaRPr>
          </a:p>
          <a:p>
            <a:r>
              <a:rPr lang="en-US" b="1" dirty="0" smtClean="0"/>
              <a:t>		  </a:t>
            </a:r>
            <a:r>
              <a:rPr lang="en-US" dirty="0" smtClean="0"/>
              <a:t>El </a:t>
            </a:r>
            <a:r>
              <a:rPr lang="en-US" dirty="0" err="1" smtClean="0"/>
              <a:t>rechazo</a:t>
            </a:r>
            <a:r>
              <a:rPr lang="en-US" dirty="0" smtClean="0"/>
              <a:t> de la </a:t>
            </a:r>
            <a:r>
              <a:rPr lang="en-US" dirty="0" err="1" smtClean="0"/>
              <a:t>sociedad</a:t>
            </a:r>
            <a:r>
              <a:rPr lang="en-US" dirty="0" smtClean="0"/>
              <a:t> </a:t>
            </a:r>
            <a:r>
              <a:rPr lang="en-US" dirty="0" err="1" smtClean="0"/>
              <a:t>represiva</a:t>
            </a:r>
            <a:r>
              <a:rPr lang="en-US" dirty="0" smtClean="0"/>
              <a:t>.</a:t>
            </a:r>
          </a:p>
          <a:p>
            <a:r>
              <a:rPr lang="en-US" dirty="0" smtClean="0"/>
              <a:t>	         El drama popular de dimension </a:t>
            </a:r>
            <a:r>
              <a:rPr lang="en-US" dirty="0" err="1" smtClean="0"/>
              <a:t>trágica</a:t>
            </a:r>
            <a:r>
              <a:rPr lang="en-US" dirty="0" smtClean="0"/>
              <a:t>.</a:t>
            </a:r>
          </a:p>
          <a:p>
            <a:r>
              <a:rPr lang="en-US" dirty="0" smtClean="0"/>
              <a:t>		  La </a:t>
            </a:r>
            <a:r>
              <a:rPr lang="en-US" dirty="0" err="1" smtClean="0"/>
              <a:t>vida</a:t>
            </a:r>
            <a:r>
              <a:rPr lang="en-US" dirty="0" smtClean="0"/>
              <a:t> y la </a:t>
            </a:r>
            <a:r>
              <a:rPr lang="en-US" dirty="0" err="1" smtClean="0"/>
              <a:t>muerte</a:t>
            </a:r>
            <a:r>
              <a:rPr lang="en-US" dirty="0" smtClean="0"/>
              <a:t>.</a:t>
            </a:r>
          </a:p>
          <a:p>
            <a:r>
              <a:rPr lang="en-US" dirty="0" smtClean="0"/>
              <a:t>		  </a:t>
            </a:r>
            <a:r>
              <a:rPr lang="en-US" dirty="0" err="1" smtClean="0"/>
              <a:t>Lucha</a:t>
            </a:r>
            <a:r>
              <a:rPr lang="en-US" dirty="0" smtClean="0"/>
              <a:t> contra la </a:t>
            </a:r>
            <a:r>
              <a:rPr lang="en-US" dirty="0" err="1" smtClean="0"/>
              <a:t>sociedad</a:t>
            </a:r>
            <a:r>
              <a:rPr lang="en-US" dirty="0" smtClean="0"/>
              <a:t> para </a:t>
            </a:r>
            <a:r>
              <a:rPr lang="en-US" dirty="0" err="1" smtClean="0"/>
              <a:t>lograr</a:t>
            </a:r>
            <a:r>
              <a:rPr lang="en-US" dirty="0" smtClean="0"/>
              <a:t> </a:t>
            </a:r>
            <a:r>
              <a:rPr lang="en-US" dirty="0" err="1" smtClean="0"/>
              <a:t>libertad</a:t>
            </a:r>
            <a:r>
              <a:rPr lang="en-US" dirty="0" smtClean="0"/>
              <a:t>.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0679" y="1022889"/>
            <a:ext cx="2550673" cy="1963468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12" name="Rectangle 11"/>
          <p:cNvSpPr/>
          <p:nvPr/>
        </p:nvSpPr>
        <p:spPr>
          <a:xfrm>
            <a:off x="-117988" y="-45045"/>
            <a:ext cx="12309988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cap="none" spc="0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Los </a:t>
            </a:r>
            <a:r>
              <a:rPr lang="en-US" sz="4000" b="1" cap="none" spc="0" dirty="0" err="1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Personajes</a:t>
            </a:r>
            <a:r>
              <a:rPr lang="en-US" sz="4000" b="1" cap="none" spc="0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 </a:t>
            </a:r>
            <a:r>
              <a:rPr lang="en-US" sz="4000" b="1" cap="none" spc="0" dirty="0" err="1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femeninos</a:t>
            </a:r>
            <a:r>
              <a:rPr lang="en-US" sz="4000" b="1" cap="none" spc="0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 </a:t>
            </a:r>
            <a:r>
              <a:rPr lang="en-US" sz="4000" b="1" cap="none" spc="0" dirty="0" err="1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en</a:t>
            </a:r>
            <a:r>
              <a:rPr lang="en-US" sz="4000" b="1" cap="none" spc="0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 el </a:t>
            </a:r>
            <a:r>
              <a:rPr lang="en-US" sz="4000" b="1" cap="none" spc="0" dirty="0" err="1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teatro</a:t>
            </a:r>
            <a:r>
              <a:rPr lang="en-US" sz="4000" b="1" cap="none" spc="0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 de Lorca</a:t>
            </a:r>
            <a:endParaRPr lang="en-US" sz="4000" b="1" cap="none" spc="0" dirty="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777174" y="2271271"/>
            <a:ext cx="5840361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PARTE II: </a:t>
            </a:r>
            <a:r>
              <a:rPr lang="en-US" b="1" dirty="0" err="1" smtClean="0">
                <a:solidFill>
                  <a:srgbClr val="FF0000"/>
                </a:solidFill>
              </a:rPr>
              <a:t>Cultura</a:t>
            </a:r>
            <a:r>
              <a:rPr lang="en-US" b="1" dirty="0" smtClean="0">
                <a:solidFill>
                  <a:srgbClr val="FF0000"/>
                </a:solidFill>
              </a:rPr>
              <a:t> Popular</a:t>
            </a:r>
            <a:r>
              <a:rPr lang="en-US" b="1" dirty="0" smtClean="0"/>
              <a:t>: </a:t>
            </a:r>
            <a:r>
              <a:rPr lang="en-US" dirty="0" err="1" smtClean="0"/>
              <a:t>represión</a:t>
            </a:r>
            <a:r>
              <a:rPr lang="en-US" dirty="0" smtClean="0"/>
              <a:t> de la </a:t>
            </a:r>
            <a:r>
              <a:rPr lang="en-US" dirty="0" err="1" smtClean="0"/>
              <a:t>mujer</a:t>
            </a:r>
            <a:r>
              <a:rPr lang="en-US" dirty="0"/>
              <a:t>;</a:t>
            </a:r>
            <a:r>
              <a:rPr lang="en-US" dirty="0" smtClean="0"/>
              <a:t> 			honor y </a:t>
            </a:r>
            <a:r>
              <a:rPr lang="en-US" dirty="0" err="1" smtClean="0"/>
              <a:t>castidad</a:t>
            </a:r>
            <a:r>
              <a:rPr lang="en-US" dirty="0" smtClean="0"/>
              <a:t> </a:t>
            </a:r>
            <a:r>
              <a:rPr lang="en-US" dirty="0" err="1" smtClean="0"/>
              <a:t>femenina</a:t>
            </a:r>
            <a:r>
              <a:rPr lang="en-US" dirty="0" smtClean="0"/>
              <a:t>.</a:t>
            </a:r>
          </a:p>
          <a:p>
            <a:r>
              <a:rPr lang="en-US" dirty="0" smtClean="0"/>
              <a:t>		</a:t>
            </a:r>
            <a:r>
              <a:rPr lang="en-US" dirty="0" err="1" smtClean="0"/>
              <a:t>Estereotipos</a:t>
            </a:r>
            <a:r>
              <a:rPr lang="en-US" dirty="0" smtClean="0"/>
              <a:t>.</a:t>
            </a:r>
          </a:p>
          <a:p>
            <a:r>
              <a:rPr lang="en-US" dirty="0" smtClean="0"/>
              <a:t>		</a:t>
            </a:r>
            <a:r>
              <a:rPr lang="en-US" dirty="0" err="1" smtClean="0"/>
              <a:t>Lenguaje</a:t>
            </a:r>
            <a:r>
              <a:rPr lang="en-US" dirty="0" smtClean="0"/>
              <a:t> </a:t>
            </a:r>
            <a:r>
              <a:rPr lang="en-US" dirty="0" err="1" smtClean="0"/>
              <a:t>en</a:t>
            </a:r>
            <a:r>
              <a:rPr lang="en-US" dirty="0" smtClean="0"/>
              <a:t> </a:t>
            </a:r>
            <a:r>
              <a:rPr lang="en-US" dirty="0" err="1" smtClean="0"/>
              <a:t>símbolos</a:t>
            </a:r>
            <a:r>
              <a:rPr lang="en-US" dirty="0" smtClean="0"/>
              <a:t>: </a:t>
            </a:r>
            <a:r>
              <a:rPr lang="en-US" dirty="0" err="1" smtClean="0"/>
              <a:t>luna-agua-sangre</a:t>
            </a:r>
            <a:r>
              <a:rPr lang="en-US" dirty="0" smtClean="0"/>
              <a:t>-		</a:t>
            </a:r>
            <a:r>
              <a:rPr lang="en-US" dirty="0" err="1" smtClean="0"/>
              <a:t>caballo</a:t>
            </a:r>
            <a:r>
              <a:rPr lang="en-US" dirty="0" smtClean="0"/>
              <a:t>-</a:t>
            </a:r>
            <a:r>
              <a:rPr lang="en-US" dirty="0" err="1" smtClean="0"/>
              <a:t>hierbas</a:t>
            </a:r>
            <a:r>
              <a:rPr lang="en-US" dirty="0" smtClean="0"/>
              <a:t>-metal.</a:t>
            </a:r>
          </a:p>
          <a:p>
            <a:r>
              <a:rPr lang="en-US" dirty="0" smtClean="0"/>
              <a:t>		Cantos </a:t>
            </a:r>
            <a:r>
              <a:rPr lang="en-US" dirty="0" err="1" smtClean="0"/>
              <a:t>populares</a:t>
            </a:r>
            <a:r>
              <a:rPr lang="en-US" dirty="0" smtClean="0"/>
              <a:t> – </a:t>
            </a:r>
            <a:r>
              <a:rPr lang="en-US" dirty="0" err="1" smtClean="0"/>
              <a:t>Metáforas</a:t>
            </a:r>
            <a:r>
              <a:rPr lang="en-US" dirty="0" smtClean="0"/>
              <a:t>.</a:t>
            </a:r>
          </a:p>
          <a:p>
            <a:r>
              <a:rPr lang="en-US" dirty="0" smtClean="0"/>
              <a:t>		</a:t>
            </a:r>
            <a:r>
              <a:rPr lang="en-US" dirty="0" err="1" smtClean="0"/>
              <a:t>Monólogos</a:t>
            </a:r>
            <a:r>
              <a:rPr lang="en-US" dirty="0" smtClean="0"/>
              <a:t> </a:t>
            </a:r>
            <a:r>
              <a:rPr lang="en-US" dirty="0" err="1" smtClean="0"/>
              <a:t>expresados</a:t>
            </a:r>
            <a:r>
              <a:rPr lang="en-US" dirty="0" smtClean="0"/>
              <a:t> </a:t>
            </a:r>
            <a:r>
              <a:rPr lang="en-US" dirty="0" err="1" smtClean="0"/>
              <a:t>en</a:t>
            </a:r>
            <a:r>
              <a:rPr lang="en-US" dirty="0" smtClean="0"/>
              <a:t> versos </a:t>
            </a:r>
            <a:r>
              <a:rPr lang="en-US" sz="1200" dirty="0" smtClean="0"/>
              <a:t>(</a:t>
            </a:r>
            <a:r>
              <a:rPr lang="en-US" sz="1200" dirty="0" err="1" smtClean="0"/>
              <a:t>Yerma</a:t>
            </a:r>
            <a:r>
              <a:rPr lang="en-US" sz="1200" dirty="0" smtClean="0"/>
              <a:t>) </a:t>
            </a:r>
            <a:r>
              <a:rPr lang="en-US" dirty="0"/>
              <a:t>y</a:t>
            </a:r>
            <a:r>
              <a:rPr lang="en-US" dirty="0" smtClean="0"/>
              <a:t>  		versos y </a:t>
            </a:r>
            <a:r>
              <a:rPr lang="en-US" dirty="0" err="1" smtClean="0"/>
              <a:t>prosa</a:t>
            </a:r>
            <a:r>
              <a:rPr lang="en-US" sz="1200" dirty="0" smtClean="0"/>
              <a:t> (</a:t>
            </a:r>
            <a:r>
              <a:rPr lang="en-US" sz="1200" dirty="0" err="1" smtClean="0"/>
              <a:t>Bodas</a:t>
            </a:r>
            <a:r>
              <a:rPr lang="en-US" sz="1200" dirty="0" smtClean="0"/>
              <a:t> de </a:t>
            </a:r>
            <a:r>
              <a:rPr lang="en-US" sz="1200" dirty="0" err="1" smtClean="0"/>
              <a:t>sangre</a:t>
            </a:r>
            <a:r>
              <a:rPr lang="en-US" sz="1200" dirty="0" smtClean="0"/>
              <a:t>).</a:t>
            </a:r>
          </a:p>
          <a:p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89560" y="6211669"/>
            <a:ext cx="127242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err="1" smtClean="0">
                <a:solidFill>
                  <a:srgbClr val="FF0000"/>
                </a:solidFill>
              </a:rPr>
              <a:t>Respuesta</a:t>
            </a:r>
            <a:r>
              <a:rPr lang="en-US" b="1" dirty="0" smtClean="0">
                <a:solidFill>
                  <a:srgbClr val="FF0000"/>
                </a:solidFill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</a:rPr>
              <a:t>Crítica</a:t>
            </a:r>
            <a:r>
              <a:rPr lang="en-US" b="1" dirty="0" smtClean="0">
                <a:solidFill>
                  <a:srgbClr val="FF0000"/>
                </a:solidFill>
              </a:rPr>
              <a:t> </a:t>
            </a:r>
            <a:r>
              <a:rPr lang="es-ES" b="1" i="1" dirty="0" smtClean="0"/>
              <a:t>¿</a:t>
            </a:r>
            <a:r>
              <a:rPr lang="es-ES" b="1" i="1" dirty="0"/>
              <a:t>De qué manera y con cuál propósito el fuerte </a:t>
            </a:r>
            <a:r>
              <a:rPr lang="es-ES" b="1" i="1" dirty="0" smtClean="0"/>
              <a:t>impulso, </a:t>
            </a:r>
            <a:r>
              <a:rPr lang="es-ES" b="1" i="1" dirty="0"/>
              <a:t>de los personajes </a:t>
            </a:r>
            <a:r>
              <a:rPr lang="es-ES" b="1" i="1" dirty="0" smtClean="0"/>
              <a:t>femeninos </a:t>
            </a:r>
          </a:p>
          <a:p>
            <a:r>
              <a:rPr lang="es-ES" b="1" i="1" dirty="0"/>
              <a:t>	</a:t>
            </a:r>
            <a:r>
              <a:rPr lang="es-ES" b="1" i="1" dirty="0" smtClean="0"/>
              <a:t>			    de Lorca desafían  </a:t>
            </a:r>
            <a:r>
              <a:rPr lang="es-ES" b="1" i="1" dirty="0"/>
              <a:t>impetuosamente su </a:t>
            </a:r>
            <a:r>
              <a:rPr lang="es-ES" b="1" i="1" dirty="0" smtClean="0"/>
              <a:t>destino</a:t>
            </a:r>
            <a:r>
              <a:rPr lang="es-ES" b="1" i="1" dirty="0"/>
              <a:t>?</a:t>
            </a:r>
            <a:r>
              <a:rPr lang="en-US" b="1" i="1" dirty="0" smtClean="0"/>
              <a:t> </a:t>
            </a:r>
            <a:r>
              <a:rPr lang="en-US" b="1" i="1" dirty="0" smtClean="0">
                <a:solidFill>
                  <a:srgbClr val="FF0000"/>
                </a:solidFill>
              </a:rPr>
              <a:t>TE2</a:t>
            </a:r>
            <a:endParaRPr lang="en-US" b="1" i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54911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91317" y="237888"/>
            <a:ext cx="1638579" cy="185166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88047" y="237888"/>
            <a:ext cx="1430116" cy="1100881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4" name="Title 1"/>
          <p:cNvSpPr txBox="1">
            <a:spLocks/>
          </p:cNvSpPr>
          <p:nvPr/>
        </p:nvSpPr>
        <p:spPr>
          <a:xfrm>
            <a:off x="272845" y="1668943"/>
            <a:ext cx="11960942" cy="5658703"/>
          </a:xfrm>
          <a:prstGeom prst="rect">
            <a:avLst/>
          </a:prstGeom>
        </p:spPr>
        <p:txBody>
          <a:bodyPr>
            <a:normAutofit fontScale="92500" lnSpcReduction="200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1800" dirty="0" smtClean="0"/>
              <a:t>	</a:t>
            </a:r>
            <a:r>
              <a:rPr lang="en-US" sz="1800" dirty="0" err="1" smtClean="0"/>
              <a:t>Obras</a:t>
            </a:r>
            <a:r>
              <a:rPr lang="en-US" sz="1800" dirty="0" smtClean="0"/>
              <a:t> de </a:t>
            </a:r>
            <a:r>
              <a:rPr lang="en-US" sz="1800" dirty="0" err="1" smtClean="0"/>
              <a:t>teatro</a:t>
            </a:r>
            <a:r>
              <a:rPr lang="en-US" sz="1800" dirty="0" smtClean="0"/>
              <a:t> de  </a:t>
            </a:r>
            <a:r>
              <a:rPr lang="en-US" sz="1800" b="1" dirty="0" err="1" smtClean="0"/>
              <a:t>diferentes</a:t>
            </a:r>
            <a:r>
              <a:rPr lang="en-US" sz="1800" b="1" dirty="0" smtClean="0"/>
              <a:t> </a:t>
            </a:r>
            <a:r>
              <a:rPr lang="en-US" sz="1800" b="1" dirty="0" err="1" smtClean="0"/>
              <a:t>períodos</a:t>
            </a:r>
            <a:r>
              <a:rPr lang="en-US" sz="1800" dirty="0" smtClean="0"/>
              <a:t>: </a:t>
            </a:r>
            <a:r>
              <a:rPr lang="en-US" sz="1800" b="1" dirty="0" smtClean="0"/>
              <a:t>CM </a:t>
            </a:r>
            <a:r>
              <a:rPr lang="en-US" sz="1800" b="1" dirty="0" err="1" smtClean="0"/>
              <a:t>s</a:t>
            </a:r>
            <a:r>
              <a:rPr lang="en-US" sz="1800" dirty="0" err="1" smtClean="0"/>
              <a:t>iglo</a:t>
            </a:r>
            <a:r>
              <a:rPr lang="en-US" sz="1800" dirty="0" smtClean="0"/>
              <a:t> XIX – </a:t>
            </a:r>
            <a:r>
              <a:rPr lang="en-US" sz="1800" b="1" dirty="0" smtClean="0"/>
              <a:t>TL</a:t>
            </a:r>
            <a:r>
              <a:rPr lang="en-US" sz="1800" dirty="0" smtClean="0"/>
              <a:t> </a:t>
            </a:r>
            <a:r>
              <a:rPr lang="en-US" sz="1800" dirty="0" err="1" smtClean="0"/>
              <a:t>siglo</a:t>
            </a:r>
            <a:r>
              <a:rPr lang="en-US" sz="1800" dirty="0" smtClean="0"/>
              <a:t> XX</a:t>
            </a:r>
            <a:br>
              <a:rPr lang="en-US" sz="1800" dirty="0" smtClean="0"/>
            </a:br>
            <a:r>
              <a:rPr lang="en-US" sz="1800" dirty="0" smtClean="0"/>
              <a:t/>
            </a:r>
            <a:br>
              <a:rPr lang="en-US" sz="1800" dirty="0" smtClean="0"/>
            </a:br>
            <a:r>
              <a:rPr lang="en-US" sz="1800" dirty="0" smtClean="0"/>
              <a:t>	</a:t>
            </a:r>
            <a:r>
              <a:rPr lang="en-US" sz="1800" b="1" dirty="0" err="1" smtClean="0"/>
              <a:t>Espacios</a:t>
            </a:r>
            <a:r>
              <a:rPr lang="en-US" sz="1800" b="1" dirty="0" smtClean="0"/>
              <a:t> </a:t>
            </a:r>
            <a:r>
              <a:rPr lang="en-US" sz="1800" b="1" dirty="0" err="1" smtClean="0"/>
              <a:t>Diferentes</a:t>
            </a:r>
            <a:r>
              <a:rPr lang="en-US" sz="1800" dirty="0" smtClean="0"/>
              <a:t>: </a:t>
            </a:r>
            <a:r>
              <a:rPr lang="en-US" sz="1800" i="1" dirty="0" err="1" smtClean="0"/>
              <a:t>Noruega</a:t>
            </a:r>
            <a:r>
              <a:rPr lang="en-US" sz="1800" dirty="0" smtClean="0"/>
              <a:t> (ciudad )  y   </a:t>
            </a:r>
            <a:r>
              <a:rPr lang="en-US" sz="1800" i="1" dirty="0" err="1" smtClean="0"/>
              <a:t>España</a:t>
            </a:r>
            <a:r>
              <a:rPr lang="en-US" sz="1800" dirty="0" smtClean="0"/>
              <a:t> (zona rural)</a:t>
            </a:r>
            <a:br>
              <a:rPr lang="en-US" sz="1800" dirty="0" smtClean="0"/>
            </a:br>
            <a:r>
              <a:rPr lang="en-US" sz="1800" dirty="0" smtClean="0"/>
              <a:t/>
            </a:r>
            <a:br>
              <a:rPr lang="en-US" sz="1800" dirty="0" smtClean="0"/>
            </a:br>
            <a:r>
              <a:rPr lang="en-US" sz="1800" b="1" dirty="0"/>
              <a:t> </a:t>
            </a:r>
            <a:r>
              <a:rPr lang="en-US" sz="1800" b="1" dirty="0" smtClean="0"/>
              <a:t>      </a:t>
            </a:r>
            <a:r>
              <a:rPr lang="en-US" sz="1800" b="1" dirty="0" err="1" smtClean="0"/>
              <a:t>Estilo</a:t>
            </a:r>
            <a:r>
              <a:rPr lang="en-US" sz="1800" b="1" dirty="0" smtClean="0"/>
              <a:t>:</a:t>
            </a:r>
            <a:r>
              <a:rPr lang="en-US" sz="1800" dirty="0" smtClean="0"/>
              <a:t>  </a:t>
            </a:r>
            <a:r>
              <a:rPr lang="en-US" sz="1800" b="1" dirty="0" smtClean="0"/>
              <a:t>TL</a:t>
            </a:r>
            <a:r>
              <a:rPr lang="en-US" sz="1800" dirty="0" smtClean="0"/>
              <a:t>  drama/</a:t>
            </a:r>
            <a:r>
              <a:rPr lang="en-US" sz="1800" dirty="0" err="1" smtClean="0"/>
              <a:t>tragedia</a:t>
            </a:r>
            <a:r>
              <a:rPr lang="en-US" sz="1800" dirty="0" smtClean="0"/>
              <a:t> – </a:t>
            </a:r>
            <a:r>
              <a:rPr lang="en-US" sz="1800" b="1" dirty="0" smtClean="0"/>
              <a:t>CM</a:t>
            </a:r>
            <a:r>
              <a:rPr lang="en-US" sz="1800" dirty="0" smtClean="0"/>
              <a:t>:  </a:t>
            </a:r>
            <a:r>
              <a:rPr lang="en-US" sz="1800" dirty="0" err="1" smtClean="0"/>
              <a:t>Obra</a:t>
            </a:r>
            <a:r>
              <a:rPr lang="en-US" sz="1800" dirty="0" smtClean="0"/>
              <a:t> </a:t>
            </a:r>
            <a:r>
              <a:rPr lang="en-US" sz="1800" dirty="0" err="1" smtClean="0"/>
              <a:t>Realista</a:t>
            </a:r>
            <a:r>
              <a:rPr lang="en-US" sz="1800" dirty="0" smtClean="0"/>
              <a:t>- </a:t>
            </a:r>
            <a:r>
              <a:rPr lang="en-US" sz="1800" dirty="0" err="1" smtClean="0"/>
              <a:t>Realismo</a:t>
            </a:r>
            <a:r>
              <a:rPr lang="en-US" sz="1800" dirty="0" smtClean="0"/>
              <a:t> social</a:t>
            </a:r>
            <a:br>
              <a:rPr lang="en-US" sz="1800" dirty="0" smtClean="0"/>
            </a:br>
            <a:r>
              <a:rPr lang="en-US" sz="1800" dirty="0" smtClean="0"/>
              <a:t>    </a:t>
            </a:r>
            <a:br>
              <a:rPr lang="en-US" sz="1800" dirty="0" smtClean="0"/>
            </a:br>
            <a:r>
              <a:rPr lang="en-US" sz="1800" dirty="0" smtClean="0"/>
              <a:t>       </a:t>
            </a:r>
            <a:r>
              <a:rPr lang="en-US" sz="1800" b="1" dirty="0" smtClean="0"/>
              <a:t>TEXTO TEATRAL</a:t>
            </a:r>
            <a:r>
              <a:rPr lang="en-US" sz="1800" dirty="0" smtClean="0"/>
              <a:t>:        </a:t>
            </a:r>
            <a:r>
              <a:rPr lang="en-US" sz="1800" dirty="0" err="1" smtClean="0"/>
              <a:t>los</a:t>
            </a:r>
            <a:r>
              <a:rPr lang="en-US" sz="1800" dirty="0" smtClean="0"/>
              <a:t> </a:t>
            </a:r>
            <a:r>
              <a:rPr lang="en-US" sz="1800" dirty="0" err="1" smtClean="0"/>
              <a:t>personajes</a:t>
            </a:r>
            <a:r>
              <a:rPr lang="en-US" sz="1800" dirty="0" smtClean="0"/>
              <a:t> </a:t>
            </a:r>
            <a:r>
              <a:rPr lang="en-US" sz="1800" dirty="0" err="1" smtClean="0"/>
              <a:t>nos</a:t>
            </a:r>
            <a:r>
              <a:rPr lang="en-US" sz="1800" dirty="0" smtClean="0"/>
              <a:t> van </a:t>
            </a:r>
            <a:r>
              <a:rPr lang="en-US" sz="1800" dirty="0" err="1" smtClean="0"/>
              <a:t>contando</a:t>
            </a:r>
            <a:r>
              <a:rPr lang="en-US" sz="1800" dirty="0" smtClean="0"/>
              <a:t> </a:t>
            </a:r>
            <a:r>
              <a:rPr lang="en-US" sz="1800" dirty="0" err="1" smtClean="0"/>
              <a:t>su</a:t>
            </a:r>
            <a:r>
              <a:rPr lang="en-US" sz="1800" dirty="0" smtClean="0"/>
              <a:t> </a:t>
            </a:r>
            <a:r>
              <a:rPr lang="en-US" sz="1800" dirty="0" err="1" smtClean="0"/>
              <a:t>historia</a:t>
            </a:r>
            <a:r>
              <a:rPr lang="en-US" sz="1800" dirty="0" smtClean="0"/>
              <a:t> a </a:t>
            </a:r>
            <a:r>
              <a:rPr lang="en-US" sz="1800" dirty="0" err="1" smtClean="0"/>
              <a:t>través</a:t>
            </a:r>
            <a:r>
              <a:rPr lang="en-US" sz="1800" dirty="0" smtClean="0"/>
              <a:t> del </a:t>
            </a:r>
            <a:r>
              <a:rPr lang="en-US" sz="1800" dirty="0" err="1" smtClean="0"/>
              <a:t>diálogo</a:t>
            </a:r>
            <a:r>
              <a:rPr lang="en-US" sz="1800" dirty="0" smtClean="0"/>
              <a:t>/</a:t>
            </a:r>
            <a:r>
              <a:rPr lang="en-US" sz="1800" dirty="0" err="1" smtClean="0"/>
              <a:t>prosa</a:t>
            </a:r>
            <a:r>
              <a:rPr lang="en-US" sz="1800" dirty="0" smtClean="0"/>
              <a:t>/verso</a:t>
            </a:r>
            <a:br>
              <a:rPr lang="en-US" sz="1800" dirty="0" smtClean="0"/>
            </a:br>
            <a:r>
              <a:rPr lang="en-US" sz="1800" dirty="0" smtClean="0"/>
              <a:t>       </a:t>
            </a:r>
            <a:r>
              <a:rPr lang="en-US" sz="1800" b="1" dirty="0" smtClean="0"/>
              <a:t>TEXTO NARRATIVO</a:t>
            </a:r>
            <a:r>
              <a:rPr lang="en-US" sz="1800" dirty="0" smtClean="0"/>
              <a:t>: el </a:t>
            </a:r>
            <a:r>
              <a:rPr lang="en-US" sz="1800" dirty="0" err="1" smtClean="0"/>
              <a:t>narrador</a:t>
            </a:r>
            <a:r>
              <a:rPr lang="en-US" sz="1800" dirty="0" smtClean="0"/>
              <a:t>  </a:t>
            </a:r>
            <a:r>
              <a:rPr lang="en-US" sz="1800" dirty="0" err="1" smtClean="0"/>
              <a:t>nos</a:t>
            </a:r>
            <a:r>
              <a:rPr lang="en-US" sz="1800" dirty="0" smtClean="0"/>
              <a:t> </a:t>
            </a:r>
            <a:r>
              <a:rPr lang="en-US" sz="1800" dirty="0" err="1" smtClean="0"/>
              <a:t>guía</a:t>
            </a:r>
            <a:r>
              <a:rPr lang="en-US" sz="1800" dirty="0" smtClean="0"/>
              <a:t> a </a:t>
            </a:r>
            <a:r>
              <a:rPr lang="en-US" sz="1800" dirty="0" err="1" smtClean="0"/>
              <a:t>través</a:t>
            </a:r>
            <a:r>
              <a:rPr lang="en-US" sz="1800" dirty="0" smtClean="0"/>
              <a:t> de la </a:t>
            </a:r>
            <a:r>
              <a:rPr lang="en-US" sz="1800" dirty="0" err="1" smtClean="0"/>
              <a:t>historia</a:t>
            </a:r>
            <a:r>
              <a:rPr lang="en-US" sz="1800" dirty="0" smtClean="0"/>
              <a:t/>
            </a:r>
            <a:br>
              <a:rPr lang="en-US" sz="1800" dirty="0" smtClean="0"/>
            </a:br>
            <a:r>
              <a:rPr lang="en-US" sz="1800" dirty="0" smtClean="0"/>
              <a:t/>
            </a:r>
            <a:br>
              <a:rPr lang="en-US" sz="1800" dirty="0" smtClean="0"/>
            </a:br>
            <a:r>
              <a:rPr lang="en-US" sz="1800" dirty="0" smtClean="0"/>
              <a:t>	</a:t>
            </a:r>
            <a:r>
              <a:rPr lang="en-US" sz="1800" b="1" dirty="0" smtClean="0"/>
              <a:t>TEMA: CM: *</a:t>
            </a:r>
            <a:r>
              <a:rPr lang="en-US" sz="1800" dirty="0" smtClean="0"/>
              <a:t> </a:t>
            </a:r>
            <a:r>
              <a:rPr lang="es-ES" sz="1800" dirty="0" smtClean="0"/>
              <a:t>El desenlace de la obra viene dado por la búsqueda de Nora hacia su identidad que trae 	 	            	      como consecuencia el </a:t>
            </a:r>
            <a:r>
              <a:rPr lang="es-ES" sz="1800" b="1" u="sng" dirty="0" smtClean="0"/>
              <a:t>abandono de su marido y lo que es más importante, el de los</a:t>
            </a:r>
            <a:r>
              <a:rPr lang="es-ES" sz="1800" b="1" dirty="0" smtClean="0"/>
              <a:t> 					      </a:t>
            </a:r>
            <a:r>
              <a:rPr lang="es-ES" sz="1800" b="1" u="sng" dirty="0" smtClean="0"/>
              <a:t>hijos. </a:t>
            </a:r>
          </a:p>
          <a:p>
            <a:r>
              <a:rPr lang="es-ES" sz="1800" dirty="0"/>
              <a:t> </a:t>
            </a:r>
            <a:r>
              <a:rPr lang="es-ES" sz="1800" dirty="0" smtClean="0"/>
              <a:t>                   	    * La obra tiene </a:t>
            </a:r>
            <a:r>
              <a:rPr lang="es-ES" sz="1800" b="1" u="sng" dirty="0" smtClean="0"/>
              <a:t>final abierto</a:t>
            </a:r>
            <a:r>
              <a:rPr lang="es-ES" sz="1800" dirty="0" smtClean="0"/>
              <a:t>. El sentido de este final hace hincapié en el problema de la  		            	       		       justicia social de aquella época, mostrando </a:t>
            </a:r>
            <a:r>
              <a:rPr lang="es-ES" sz="1800" b="1" u="sng" dirty="0" smtClean="0"/>
              <a:t>rebeldía </a:t>
            </a:r>
            <a:r>
              <a:rPr lang="es-ES" sz="1800" u="sng" dirty="0" smtClean="0"/>
              <a:t>f</a:t>
            </a:r>
            <a:r>
              <a:rPr lang="es-ES" sz="1800" dirty="0" smtClean="0"/>
              <a:t>rente a ello, y </a:t>
            </a:r>
            <a:r>
              <a:rPr lang="es-ES" sz="1800" b="1" u="sng" dirty="0" smtClean="0"/>
              <a:t>no el escándalo moral 	</a:t>
            </a:r>
            <a:r>
              <a:rPr lang="es-ES" sz="1800" b="1" dirty="0" smtClean="0"/>
              <a:t>			       </a:t>
            </a:r>
            <a:r>
              <a:rPr lang="es-ES" sz="1800" b="1" u="sng" dirty="0" smtClean="0"/>
              <a:t>que </a:t>
            </a:r>
            <a:r>
              <a:rPr lang="es-ES" sz="1800" b="1" dirty="0" smtClean="0"/>
              <a:t>provocó.</a:t>
            </a:r>
          </a:p>
          <a:p>
            <a:endParaRPr lang="es-ES" sz="1800" dirty="0" smtClean="0"/>
          </a:p>
          <a:p>
            <a:r>
              <a:rPr lang="es-ES" sz="1800" b="1" dirty="0"/>
              <a:t> </a:t>
            </a:r>
            <a:r>
              <a:rPr lang="es-ES" sz="1800" b="1" dirty="0" smtClean="0"/>
              <a:t>            	    TL</a:t>
            </a:r>
            <a:r>
              <a:rPr lang="es-ES" sz="1800" dirty="0" smtClean="0"/>
              <a:t>:    *  </a:t>
            </a:r>
            <a:r>
              <a:rPr lang="es-ES" sz="1800" dirty="0"/>
              <a:t>Drama Rural. </a:t>
            </a:r>
            <a:endParaRPr lang="es-ES" sz="1800" dirty="0" smtClean="0"/>
          </a:p>
          <a:p>
            <a:r>
              <a:rPr lang="es-ES" sz="1800" dirty="0"/>
              <a:t>	</a:t>
            </a:r>
            <a:r>
              <a:rPr lang="es-ES" sz="1800" dirty="0" smtClean="0"/>
              <a:t>           	    *La </a:t>
            </a:r>
            <a:r>
              <a:rPr lang="es-ES" sz="1800" dirty="0"/>
              <a:t>interacción problemática de los </a:t>
            </a:r>
            <a:r>
              <a:rPr lang="es-ES" sz="1800" dirty="0" smtClean="0"/>
              <a:t>géneros</a:t>
            </a:r>
            <a:r>
              <a:rPr lang="es-ES" sz="1800" dirty="0"/>
              <a:t>. </a:t>
            </a:r>
            <a:endParaRPr lang="es-ES" sz="1800" dirty="0" smtClean="0"/>
          </a:p>
          <a:p>
            <a:r>
              <a:rPr lang="es-ES" sz="1800" dirty="0"/>
              <a:t>	</a:t>
            </a:r>
            <a:r>
              <a:rPr lang="es-ES" sz="1800" dirty="0" smtClean="0"/>
              <a:t>	    	    * En </a:t>
            </a:r>
            <a:r>
              <a:rPr lang="es-ES" sz="1800" dirty="0"/>
              <a:t>las tres tragedias de Lorca, </a:t>
            </a:r>
            <a:r>
              <a:rPr lang="es-ES" sz="1800" dirty="0" smtClean="0"/>
              <a:t>quedan </a:t>
            </a:r>
            <a:r>
              <a:rPr lang="es-ES" sz="1800" dirty="0"/>
              <a:t>siempre como </a:t>
            </a:r>
            <a:r>
              <a:rPr lang="es-ES" sz="1800" b="1" u="sng" dirty="0"/>
              <a:t>superviviente las viudas vestidas de </a:t>
            </a:r>
            <a:r>
              <a:rPr lang="es-ES" sz="1800" b="1" u="sng" dirty="0" smtClean="0"/>
              <a:t>	</a:t>
            </a:r>
            <a:r>
              <a:rPr lang="es-ES" sz="1800" b="1" dirty="0" smtClean="0"/>
              <a:t>			       </a:t>
            </a:r>
            <a:r>
              <a:rPr lang="es-ES" sz="1800" b="1" u="sng" dirty="0" smtClean="0"/>
              <a:t>negro (muerte</a:t>
            </a:r>
            <a:r>
              <a:rPr lang="es-ES" sz="1800" b="1" u="sng" dirty="0"/>
              <a:t>). </a:t>
            </a:r>
            <a:endParaRPr lang="es-ES" sz="1800" b="1" u="sng" dirty="0" smtClean="0"/>
          </a:p>
          <a:p>
            <a:r>
              <a:rPr lang="es-ES" sz="1800" dirty="0"/>
              <a:t>	</a:t>
            </a:r>
            <a:r>
              <a:rPr lang="es-ES" sz="1800" dirty="0" smtClean="0"/>
              <a:t>	    	    * </a:t>
            </a:r>
            <a:r>
              <a:rPr lang="es-ES" sz="1800" b="1" u="sng" dirty="0" smtClean="0"/>
              <a:t>Amor </a:t>
            </a:r>
            <a:r>
              <a:rPr lang="es-ES" sz="1800" b="1" u="sng" dirty="0"/>
              <a:t>y </a:t>
            </a:r>
            <a:r>
              <a:rPr lang="es-ES" sz="1800" b="1" u="sng" dirty="0" smtClean="0"/>
              <a:t>Libertad </a:t>
            </a:r>
            <a:r>
              <a:rPr lang="es-ES" sz="1800" dirty="0" smtClean="0"/>
              <a:t>son ideas </a:t>
            </a:r>
            <a:r>
              <a:rPr lang="es-ES" sz="1800" dirty="0"/>
              <a:t>trascendentales, </a:t>
            </a:r>
            <a:r>
              <a:rPr lang="es-ES" sz="1800" dirty="0" smtClean="0"/>
              <a:t>presentadas </a:t>
            </a:r>
            <a:r>
              <a:rPr lang="es-ES" sz="1800" dirty="0"/>
              <a:t>en </a:t>
            </a:r>
            <a:r>
              <a:rPr lang="es-ES" sz="1800" dirty="0" smtClean="0"/>
              <a:t>la acción de los personajes 			                      principales (mujeres) que lucha </a:t>
            </a:r>
            <a:r>
              <a:rPr lang="es-ES" sz="1800" b="1" u="sng" dirty="0"/>
              <a:t>utópicamente</a:t>
            </a:r>
            <a:r>
              <a:rPr lang="es-ES" sz="1800" dirty="0"/>
              <a:t> por </a:t>
            </a:r>
            <a:r>
              <a:rPr lang="es-ES" sz="1800" dirty="0" smtClean="0"/>
              <a:t>ellas.</a:t>
            </a:r>
            <a:r>
              <a:rPr lang="en-US" sz="1800" dirty="0" smtClean="0"/>
              <a:t/>
            </a:r>
            <a:br>
              <a:rPr lang="en-US" sz="1800" dirty="0" smtClean="0"/>
            </a:br>
            <a:r>
              <a:rPr lang="en-US" sz="1800" dirty="0" smtClean="0"/>
              <a:t/>
            </a:r>
            <a:br>
              <a:rPr lang="en-US" sz="1800" dirty="0" smtClean="0"/>
            </a:br>
            <a:endParaRPr lang="en-US" sz="1800" dirty="0"/>
          </a:p>
        </p:txBody>
      </p:sp>
      <p:sp>
        <p:nvSpPr>
          <p:cNvPr id="3" name="TextBox 2"/>
          <p:cNvSpPr txBox="1"/>
          <p:nvPr/>
        </p:nvSpPr>
        <p:spPr>
          <a:xfrm>
            <a:off x="3835317" y="188163"/>
            <a:ext cx="510220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          </a:t>
            </a:r>
            <a:r>
              <a:rPr lang="en-US" sz="2400" b="1" dirty="0" smtClean="0">
                <a:latin typeface="Andalus" panose="02020603050405020304" pitchFamily="18" charset="-78"/>
                <a:cs typeface="Andalus" panose="02020603050405020304" pitchFamily="18" charset="-78"/>
              </a:rPr>
              <a:t>ANÁLISIS COMPARATIVO</a:t>
            </a:r>
          </a:p>
          <a:p>
            <a:endParaRPr lang="en-US" sz="2400" b="1" dirty="0" smtClean="0">
              <a:latin typeface="Andalus" panose="02020603050405020304" pitchFamily="18" charset="-78"/>
              <a:cs typeface="Andalus" panose="02020603050405020304" pitchFamily="18" charset="-78"/>
            </a:endParaRPr>
          </a:p>
          <a:p>
            <a:r>
              <a:rPr lang="en-US" sz="2400" b="1" dirty="0" smtClean="0">
                <a:latin typeface="Andalus" panose="02020603050405020304" pitchFamily="18" charset="-78"/>
                <a:cs typeface="Andalus" panose="02020603050405020304" pitchFamily="18" charset="-78"/>
              </a:rPr>
              <a:t>    PRUEBA 2: ENSAYO </a:t>
            </a:r>
            <a:r>
              <a:rPr lang="en-US" sz="1400" dirty="0" smtClean="0">
                <a:latin typeface="Andalus" panose="02020603050405020304" pitchFamily="18" charset="-78"/>
                <a:cs typeface="Andalus" panose="02020603050405020304" pitchFamily="18" charset="-78"/>
              </a:rPr>
              <a:t>(</a:t>
            </a:r>
            <a:r>
              <a:rPr lang="en-US" sz="1400" dirty="0" err="1" smtClean="0">
                <a:latin typeface="Andalus" panose="02020603050405020304" pitchFamily="18" charset="-78"/>
                <a:cs typeface="Andalus" panose="02020603050405020304" pitchFamily="18" charset="-78"/>
              </a:rPr>
              <a:t>Evaluación</a:t>
            </a:r>
            <a:r>
              <a:rPr lang="en-US" sz="1400" dirty="0" smtClean="0">
                <a:latin typeface="Andalus" panose="02020603050405020304" pitchFamily="18" charset="-78"/>
                <a:cs typeface="Andalus" panose="02020603050405020304" pitchFamily="18" charset="-78"/>
              </a:rPr>
              <a:t> Externa)</a:t>
            </a:r>
            <a:endParaRPr lang="en-US" sz="1100" dirty="0">
              <a:latin typeface="Andalus" panose="02020603050405020304" pitchFamily="18" charset="-78"/>
              <a:cs typeface="Andalus" panose="02020603050405020304" pitchFamily="18" charset="-78"/>
            </a:endParaRPr>
          </a:p>
        </p:txBody>
      </p:sp>
      <p:sp>
        <p:nvSpPr>
          <p:cNvPr id="5" name="Down Arrow 4"/>
          <p:cNvSpPr/>
          <p:nvPr/>
        </p:nvSpPr>
        <p:spPr>
          <a:xfrm>
            <a:off x="5981945" y="530942"/>
            <a:ext cx="271371" cy="41295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08312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51819" y="1007567"/>
            <a:ext cx="10236251" cy="5658703"/>
          </a:xfrm>
        </p:spPr>
        <p:txBody>
          <a:bodyPr>
            <a:normAutofit/>
          </a:bodyPr>
          <a:lstStyle/>
          <a:p>
            <a:r>
              <a:rPr lang="en-US" sz="1800" dirty="0" smtClean="0"/>
              <a:t>	</a:t>
            </a:r>
            <a:endParaRPr lang="en-US" sz="1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6477" y="272725"/>
            <a:ext cx="11985523" cy="6037006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400" dirty="0" smtClean="0">
                <a:latin typeface="Georgia" panose="02040502050405020303" pitchFamily="18" charset="0"/>
                <a:cs typeface="Andalus" panose="02020603050405020304" pitchFamily="18" charset="-78"/>
              </a:rPr>
              <a:t>PRUEBA 2: ENSAYO</a:t>
            </a:r>
          </a:p>
          <a:p>
            <a:pPr marL="0" indent="0">
              <a:buNone/>
            </a:pPr>
            <a:endParaRPr lang="en-US" sz="2400" dirty="0" smtClean="0">
              <a:latin typeface="Georgia" panose="02040502050405020303" pitchFamily="18" charset="0"/>
              <a:cs typeface="Andalus" panose="02020603050405020304" pitchFamily="18" charset="-78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en-US" sz="2000" i="1" dirty="0" smtClean="0">
                <a:latin typeface="Georgia" panose="02040502050405020303" pitchFamily="18" charset="0"/>
                <a:cs typeface="Andalus" panose="02020603050405020304" pitchFamily="18" charset="-78"/>
              </a:rPr>
              <a:t>              </a:t>
            </a:r>
            <a:r>
              <a:rPr lang="en-US" i="1" dirty="0" err="1" smtClean="0">
                <a:latin typeface="Georgia" panose="02040502050405020303" pitchFamily="18" charset="0"/>
                <a:cs typeface="Andalus" panose="02020603050405020304" pitchFamily="18" charset="-78"/>
              </a:rPr>
              <a:t>Muchas</a:t>
            </a:r>
            <a:r>
              <a:rPr lang="en-US" i="1" dirty="0" smtClean="0">
                <a:latin typeface="Georgia" panose="02040502050405020303" pitchFamily="18" charset="0"/>
                <a:cs typeface="Andalus" panose="02020603050405020304" pitchFamily="18" charset="-78"/>
              </a:rPr>
              <a:t> de las </a:t>
            </a:r>
            <a:r>
              <a:rPr lang="en-US" i="1" dirty="0" err="1" smtClean="0">
                <a:latin typeface="Georgia" panose="02040502050405020303" pitchFamily="18" charset="0"/>
                <a:cs typeface="Andalus" panose="02020603050405020304" pitchFamily="18" charset="-78"/>
              </a:rPr>
              <a:t>acciones</a:t>
            </a:r>
            <a:r>
              <a:rPr lang="en-US" i="1" dirty="0" smtClean="0">
                <a:latin typeface="Georgia" panose="02040502050405020303" pitchFamily="18" charset="0"/>
                <a:cs typeface="Andalus" panose="02020603050405020304" pitchFamily="18" charset="-78"/>
              </a:rPr>
              <a:t> y </a:t>
            </a:r>
            <a:r>
              <a:rPr lang="en-US" i="1" dirty="0" err="1" smtClean="0">
                <a:latin typeface="Georgia" panose="02040502050405020303" pitchFamily="18" charset="0"/>
                <a:cs typeface="Andalus" panose="02020603050405020304" pitchFamily="18" charset="-78"/>
              </a:rPr>
              <a:t>reacciones</a:t>
            </a:r>
            <a:r>
              <a:rPr lang="en-US" i="1" dirty="0" smtClean="0">
                <a:latin typeface="Georgia" panose="02040502050405020303" pitchFamily="18" charset="0"/>
                <a:cs typeface="Andalus" panose="02020603050405020304" pitchFamily="18" charset="-78"/>
              </a:rPr>
              <a:t> de </a:t>
            </a:r>
            <a:r>
              <a:rPr lang="en-US" i="1" dirty="0" err="1" smtClean="0">
                <a:latin typeface="Georgia" panose="02040502050405020303" pitchFamily="18" charset="0"/>
                <a:cs typeface="Andalus" panose="02020603050405020304" pitchFamily="18" charset="-78"/>
              </a:rPr>
              <a:t>los</a:t>
            </a:r>
            <a:r>
              <a:rPr lang="en-US" i="1" dirty="0" smtClean="0">
                <a:latin typeface="Georgia" panose="02040502050405020303" pitchFamily="18" charset="0"/>
                <a:cs typeface="Andalus" panose="02020603050405020304" pitchFamily="18" charset="-78"/>
              </a:rPr>
              <a:t> </a:t>
            </a:r>
            <a:r>
              <a:rPr lang="en-US" i="1" dirty="0" err="1" smtClean="0">
                <a:latin typeface="Georgia" panose="02040502050405020303" pitchFamily="18" charset="0"/>
                <a:cs typeface="Andalus" panose="02020603050405020304" pitchFamily="18" charset="-78"/>
              </a:rPr>
              <a:t>personajes</a:t>
            </a:r>
            <a:r>
              <a:rPr lang="en-US" i="1" dirty="0" smtClean="0">
                <a:latin typeface="Georgia" panose="02040502050405020303" pitchFamily="18" charset="0"/>
                <a:cs typeface="Andalus" panose="02020603050405020304" pitchFamily="18" charset="-78"/>
              </a:rPr>
              <a:t> de </a:t>
            </a:r>
            <a:r>
              <a:rPr lang="en-US" i="1" dirty="0" err="1" smtClean="0">
                <a:latin typeface="Georgia" panose="02040502050405020303" pitchFamily="18" charset="0"/>
                <a:cs typeface="Andalus" panose="02020603050405020304" pitchFamily="18" charset="-78"/>
              </a:rPr>
              <a:t>una</a:t>
            </a:r>
            <a:r>
              <a:rPr lang="en-US" i="1" dirty="0" smtClean="0">
                <a:latin typeface="Georgia" panose="02040502050405020303" pitchFamily="18" charset="0"/>
                <a:cs typeface="Andalus" panose="02020603050405020304" pitchFamily="18" charset="-78"/>
              </a:rPr>
              <a:t> </a:t>
            </a:r>
            <a:r>
              <a:rPr lang="en-US" i="1" dirty="0" err="1" smtClean="0">
                <a:latin typeface="Georgia" panose="02040502050405020303" pitchFamily="18" charset="0"/>
                <a:cs typeface="Andalus" panose="02020603050405020304" pitchFamily="18" charset="-78"/>
              </a:rPr>
              <a:t>obra</a:t>
            </a:r>
            <a:r>
              <a:rPr lang="en-US" i="1" dirty="0" smtClean="0">
                <a:latin typeface="Georgia" panose="02040502050405020303" pitchFamily="18" charset="0"/>
                <a:cs typeface="Andalus" panose="02020603050405020304" pitchFamily="18" charset="-78"/>
              </a:rPr>
              <a:t> </a:t>
            </a:r>
            <a:r>
              <a:rPr lang="en-US" i="1" dirty="0" err="1" smtClean="0">
                <a:latin typeface="Georgia" panose="02040502050405020303" pitchFamily="18" charset="0"/>
                <a:cs typeface="Andalus" panose="02020603050405020304" pitchFamily="18" charset="-78"/>
              </a:rPr>
              <a:t>literaria</a:t>
            </a:r>
            <a:r>
              <a:rPr lang="en-US" i="1" dirty="0" smtClean="0">
                <a:latin typeface="Georgia" panose="02040502050405020303" pitchFamily="18" charset="0"/>
                <a:cs typeface="Andalus" panose="02020603050405020304" pitchFamily="18" charset="-78"/>
              </a:rPr>
              <a:t>, se </a:t>
            </a:r>
            <a:r>
              <a:rPr lang="en-US" i="1" dirty="0" err="1" smtClean="0">
                <a:latin typeface="Georgia" panose="02040502050405020303" pitchFamily="18" charset="0"/>
                <a:cs typeface="Andalus" panose="02020603050405020304" pitchFamily="18" charset="-78"/>
              </a:rPr>
              <a:t>puede</a:t>
            </a:r>
            <a:r>
              <a:rPr lang="en-US" i="1" dirty="0" smtClean="0">
                <a:latin typeface="Georgia" panose="02040502050405020303" pitchFamily="18" charset="0"/>
                <a:cs typeface="Andalus" panose="02020603050405020304" pitchFamily="18" charset="-78"/>
              </a:rPr>
              <a:t> </a:t>
            </a:r>
            <a:r>
              <a:rPr lang="en-US" i="1" dirty="0" err="1" smtClean="0">
                <a:latin typeface="Georgia" panose="02040502050405020303" pitchFamily="18" charset="0"/>
                <a:cs typeface="Andalus" panose="02020603050405020304" pitchFamily="18" charset="-78"/>
              </a:rPr>
              <a:t>justificar</a:t>
            </a:r>
            <a:r>
              <a:rPr lang="en-US" i="1" dirty="0" smtClean="0">
                <a:latin typeface="Georgia" panose="02040502050405020303" pitchFamily="18" charset="0"/>
                <a:cs typeface="Andalus" panose="02020603050405020304" pitchFamily="18" charset="-78"/>
              </a:rPr>
              <a:t> </a:t>
            </a:r>
            <a:r>
              <a:rPr lang="en-US" i="1" dirty="0" err="1" smtClean="0">
                <a:latin typeface="Georgia" panose="02040502050405020303" pitchFamily="18" charset="0"/>
                <a:cs typeface="Andalus" panose="02020603050405020304" pitchFamily="18" charset="-78"/>
              </a:rPr>
              <a:t>por</a:t>
            </a:r>
            <a:r>
              <a:rPr lang="en-US" i="1" dirty="0" smtClean="0">
                <a:latin typeface="Georgia" panose="02040502050405020303" pitchFamily="18" charset="0"/>
                <a:cs typeface="Andalus" panose="02020603050405020304" pitchFamily="18" charset="-78"/>
              </a:rPr>
              <a:t> el </a:t>
            </a:r>
            <a:r>
              <a:rPr lang="en-US" i="1" dirty="0" err="1" smtClean="0">
                <a:latin typeface="Georgia" panose="02040502050405020303" pitchFamily="18" charset="0"/>
                <a:cs typeface="Andalus" panose="02020603050405020304" pitchFamily="18" charset="-78"/>
              </a:rPr>
              <a:t>contexto</a:t>
            </a:r>
            <a:r>
              <a:rPr lang="en-US" i="1" dirty="0" smtClean="0">
                <a:latin typeface="Georgia" panose="02040502050405020303" pitchFamily="18" charset="0"/>
                <a:cs typeface="Andalus" panose="02020603050405020304" pitchFamily="18" charset="-78"/>
              </a:rPr>
              <a:t> </a:t>
            </a:r>
            <a:r>
              <a:rPr lang="en-US" i="1" dirty="0" err="1" smtClean="0">
                <a:latin typeface="Georgia" panose="02040502050405020303" pitchFamily="18" charset="0"/>
                <a:cs typeface="Andalus" panose="02020603050405020304" pitchFamily="18" charset="-78"/>
              </a:rPr>
              <a:t>ideológico</a:t>
            </a:r>
            <a:r>
              <a:rPr lang="en-US" i="1" dirty="0" smtClean="0">
                <a:latin typeface="Georgia" panose="02040502050405020303" pitchFamily="18" charset="0"/>
                <a:cs typeface="Andalus" panose="02020603050405020304" pitchFamily="18" charset="-78"/>
              </a:rPr>
              <a:t> y social </a:t>
            </a:r>
            <a:r>
              <a:rPr lang="en-US" i="1" dirty="0" err="1" smtClean="0">
                <a:latin typeface="Georgia" panose="02040502050405020303" pitchFamily="18" charset="0"/>
                <a:cs typeface="Andalus" panose="02020603050405020304" pitchFamily="18" charset="-78"/>
              </a:rPr>
              <a:t>en</a:t>
            </a:r>
            <a:r>
              <a:rPr lang="en-US" i="1" dirty="0" smtClean="0">
                <a:latin typeface="Georgia" panose="02040502050405020303" pitchFamily="18" charset="0"/>
                <a:cs typeface="Andalus" panose="02020603050405020304" pitchFamily="18" charset="-78"/>
              </a:rPr>
              <a:t> que se </a:t>
            </a:r>
            <a:r>
              <a:rPr lang="en-US" i="1" dirty="0" err="1" smtClean="0">
                <a:latin typeface="Georgia" panose="02040502050405020303" pitchFamily="18" charset="0"/>
                <a:cs typeface="Andalus" panose="02020603050405020304" pitchFamily="18" charset="-78"/>
              </a:rPr>
              <a:t>plantea</a:t>
            </a:r>
            <a:r>
              <a:rPr lang="en-US" i="1" dirty="0" smtClean="0">
                <a:latin typeface="Georgia" panose="02040502050405020303" pitchFamily="18" charset="0"/>
                <a:cs typeface="Andalus" panose="02020603050405020304" pitchFamily="18" charset="-78"/>
              </a:rPr>
              <a:t> </a:t>
            </a:r>
            <a:r>
              <a:rPr lang="en-US" i="1" dirty="0" err="1" smtClean="0">
                <a:latin typeface="Georgia" panose="02040502050405020303" pitchFamily="18" charset="0"/>
                <a:cs typeface="Andalus" panose="02020603050405020304" pitchFamily="18" charset="-78"/>
              </a:rPr>
              <a:t>su</a:t>
            </a:r>
            <a:r>
              <a:rPr lang="en-US" i="1" dirty="0" smtClean="0">
                <a:latin typeface="Georgia" panose="02040502050405020303" pitchFamily="18" charset="0"/>
                <a:cs typeface="Andalus" panose="02020603050405020304" pitchFamily="18" charset="-78"/>
              </a:rPr>
              <a:t> </a:t>
            </a:r>
            <a:r>
              <a:rPr lang="en-US" i="1" dirty="0" err="1" smtClean="0">
                <a:latin typeface="Georgia" panose="02040502050405020303" pitchFamily="18" charset="0"/>
                <a:cs typeface="Andalus" panose="02020603050405020304" pitchFamily="18" charset="-78"/>
              </a:rPr>
              <a:t>existencia</a:t>
            </a:r>
            <a:r>
              <a:rPr lang="en-US" sz="2000" dirty="0" smtClean="0">
                <a:latin typeface="Georgia" panose="02040502050405020303" pitchFamily="18" charset="0"/>
                <a:cs typeface="Andalus" panose="02020603050405020304" pitchFamily="18" charset="-78"/>
              </a:rPr>
              <a:t>. </a:t>
            </a:r>
            <a:r>
              <a:rPr lang="en-US" sz="1400" b="1" dirty="0" err="1" smtClean="0">
                <a:latin typeface="Georgia" panose="02040502050405020303" pitchFamily="18" charset="0"/>
                <a:cs typeface="Andalus" panose="02020603050405020304" pitchFamily="18" charset="-78"/>
              </a:rPr>
              <a:t>Justifique</a:t>
            </a:r>
            <a:r>
              <a:rPr lang="en-US" sz="1400" b="1" dirty="0" smtClean="0">
                <a:latin typeface="Georgia" panose="02040502050405020303" pitchFamily="18" charset="0"/>
                <a:cs typeface="Andalus" panose="02020603050405020304" pitchFamily="18" charset="-78"/>
              </a:rPr>
              <a:t> </a:t>
            </a:r>
            <a:r>
              <a:rPr lang="en-US" sz="1400" b="1" dirty="0" err="1" smtClean="0">
                <a:latin typeface="Georgia" panose="02040502050405020303" pitchFamily="18" charset="0"/>
                <a:cs typeface="Andalus" panose="02020603050405020304" pitchFamily="18" charset="-78"/>
              </a:rPr>
              <a:t>su</a:t>
            </a:r>
            <a:r>
              <a:rPr lang="en-US" sz="1400" b="1" dirty="0" smtClean="0">
                <a:latin typeface="Georgia" panose="02040502050405020303" pitchFamily="18" charset="0"/>
                <a:cs typeface="Andalus" panose="02020603050405020304" pitchFamily="18" charset="-78"/>
              </a:rPr>
              <a:t> </a:t>
            </a:r>
            <a:r>
              <a:rPr lang="en-US" sz="1400" b="1" dirty="0" err="1" smtClean="0">
                <a:latin typeface="Georgia" panose="02040502050405020303" pitchFamily="18" charset="0"/>
                <a:cs typeface="Andalus" panose="02020603050405020304" pitchFamily="18" charset="-78"/>
              </a:rPr>
              <a:t>opinión</a:t>
            </a:r>
            <a:r>
              <a:rPr lang="en-US" sz="1400" b="1" dirty="0" smtClean="0">
                <a:latin typeface="Georgia" panose="02040502050405020303" pitchFamily="18" charset="0"/>
                <a:cs typeface="Andalus" panose="02020603050405020304" pitchFamily="18" charset="-78"/>
              </a:rPr>
              <a:t> </a:t>
            </a:r>
            <a:r>
              <a:rPr lang="en-US" sz="1400" b="1" dirty="0" err="1" smtClean="0">
                <a:latin typeface="Georgia" panose="02040502050405020303" pitchFamily="18" charset="0"/>
                <a:cs typeface="Andalus" panose="02020603050405020304" pitchFamily="18" charset="-78"/>
              </a:rPr>
              <a:t>sobre</a:t>
            </a:r>
            <a:r>
              <a:rPr lang="en-US" sz="1400" b="1" dirty="0" smtClean="0">
                <a:latin typeface="Georgia" panose="02040502050405020303" pitchFamily="18" charset="0"/>
                <a:cs typeface="Andalus" panose="02020603050405020304" pitchFamily="18" charset="-78"/>
              </a:rPr>
              <a:t> </a:t>
            </a:r>
            <a:r>
              <a:rPr lang="en-US" sz="1400" b="1" dirty="0" err="1" smtClean="0">
                <a:latin typeface="Georgia" panose="02040502050405020303" pitchFamily="18" charset="0"/>
                <a:cs typeface="Andalus" panose="02020603050405020304" pitchFamily="18" charset="-78"/>
              </a:rPr>
              <a:t>esta</a:t>
            </a:r>
            <a:r>
              <a:rPr lang="en-US" sz="1400" b="1" dirty="0" smtClean="0">
                <a:latin typeface="Georgia" panose="02040502050405020303" pitchFamily="18" charset="0"/>
                <a:cs typeface="Andalus" panose="02020603050405020304" pitchFamily="18" charset="-78"/>
              </a:rPr>
              <a:t> idea, </a:t>
            </a:r>
            <a:r>
              <a:rPr lang="en-US" sz="1400" b="1" dirty="0" err="1" smtClean="0">
                <a:latin typeface="Georgia" panose="02040502050405020303" pitchFamily="18" charset="0"/>
                <a:cs typeface="Andalus" panose="02020603050405020304" pitchFamily="18" charset="-78"/>
              </a:rPr>
              <a:t>haciendo</a:t>
            </a:r>
            <a:r>
              <a:rPr lang="en-US" sz="1400" b="1" dirty="0" smtClean="0">
                <a:latin typeface="Georgia" panose="02040502050405020303" pitchFamily="18" charset="0"/>
                <a:cs typeface="Andalus" panose="02020603050405020304" pitchFamily="18" charset="-78"/>
              </a:rPr>
              <a:t> </a:t>
            </a:r>
            <a:r>
              <a:rPr lang="en-US" sz="1400" b="1" dirty="0" err="1" smtClean="0">
                <a:latin typeface="Georgia" panose="02040502050405020303" pitchFamily="18" charset="0"/>
                <a:cs typeface="Andalus" panose="02020603050405020304" pitchFamily="18" charset="-78"/>
              </a:rPr>
              <a:t>alusión</a:t>
            </a:r>
            <a:r>
              <a:rPr lang="en-US" sz="1400" b="1" dirty="0" smtClean="0">
                <a:latin typeface="Georgia" panose="02040502050405020303" pitchFamily="18" charset="0"/>
                <a:cs typeface="Andalus" panose="02020603050405020304" pitchFamily="18" charset="-78"/>
              </a:rPr>
              <a:t> a dos de las </a:t>
            </a:r>
            <a:r>
              <a:rPr lang="en-US" sz="1400" b="1" dirty="0" err="1" smtClean="0">
                <a:latin typeface="Georgia" panose="02040502050405020303" pitchFamily="18" charset="0"/>
                <a:cs typeface="Andalus" panose="02020603050405020304" pitchFamily="18" charset="-78"/>
              </a:rPr>
              <a:t>obras</a:t>
            </a:r>
            <a:r>
              <a:rPr lang="en-US" sz="1400" b="1" dirty="0" smtClean="0">
                <a:latin typeface="Georgia" panose="02040502050405020303" pitchFamily="18" charset="0"/>
                <a:cs typeface="Andalus" panose="02020603050405020304" pitchFamily="18" charset="-78"/>
              </a:rPr>
              <a:t> </a:t>
            </a:r>
            <a:r>
              <a:rPr lang="en-US" sz="1400" b="1" dirty="0" err="1" smtClean="0">
                <a:latin typeface="Georgia" panose="02040502050405020303" pitchFamily="18" charset="0"/>
                <a:cs typeface="Andalus" panose="02020603050405020304" pitchFamily="18" charset="-78"/>
              </a:rPr>
              <a:t>estudiadas</a:t>
            </a:r>
            <a:r>
              <a:rPr lang="en-US" sz="1400" b="1" dirty="0" smtClean="0">
                <a:latin typeface="Georgia" panose="02040502050405020303" pitchFamily="18" charset="0"/>
                <a:cs typeface="Andalus" panose="02020603050405020304" pitchFamily="18" charset="-78"/>
              </a:rPr>
              <a:t> </a:t>
            </a:r>
            <a:r>
              <a:rPr lang="en-US" sz="1400" b="1" dirty="0" err="1" smtClean="0">
                <a:latin typeface="Georgia" panose="02040502050405020303" pitchFamily="18" charset="0"/>
                <a:cs typeface="Andalus" panose="02020603050405020304" pitchFamily="18" charset="-78"/>
              </a:rPr>
              <a:t>en</a:t>
            </a:r>
            <a:r>
              <a:rPr lang="en-US" sz="1400" b="1" dirty="0" smtClean="0">
                <a:latin typeface="Georgia" panose="02040502050405020303" pitchFamily="18" charset="0"/>
                <a:cs typeface="Andalus" panose="02020603050405020304" pitchFamily="18" charset="-78"/>
              </a:rPr>
              <a:t> </a:t>
            </a:r>
            <a:r>
              <a:rPr lang="en-US" sz="1400" b="1" dirty="0" err="1" smtClean="0">
                <a:latin typeface="Georgia" panose="02040502050405020303" pitchFamily="18" charset="0"/>
                <a:cs typeface="Andalus" panose="02020603050405020304" pitchFamily="18" charset="-78"/>
              </a:rPr>
              <a:t>clase</a:t>
            </a:r>
            <a:r>
              <a:rPr lang="en-US" b="1" dirty="0" smtClean="0">
                <a:latin typeface="Georgia" panose="02040502050405020303" pitchFamily="18" charset="0"/>
                <a:cs typeface="Andalus" panose="02020603050405020304" pitchFamily="18" charset="-78"/>
              </a:rPr>
              <a:t>.</a:t>
            </a:r>
            <a:endParaRPr lang="en-US" sz="2000" b="1" dirty="0" smtClean="0">
              <a:latin typeface="Georgia" panose="02040502050405020303" pitchFamily="18" charset="0"/>
              <a:cs typeface="Andalus" panose="02020603050405020304" pitchFamily="18" charset="-78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es-ES" sz="2000" i="1" dirty="0" smtClean="0">
                <a:latin typeface="Georgia" panose="02040502050405020303" pitchFamily="18" charset="0"/>
                <a:cs typeface="Andalus" panose="02020603050405020304" pitchFamily="18" charset="-78"/>
              </a:rPr>
              <a:t>           </a:t>
            </a:r>
            <a:r>
              <a:rPr lang="es-ES" i="1" dirty="0" smtClean="0">
                <a:latin typeface="Georgia" panose="02040502050405020303" pitchFamily="18" charset="0"/>
                <a:cs typeface="Andalus" panose="02020603050405020304" pitchFamily="18" charset="-78"/>
              </a:rPr>
              <a:t>¿</a:t>
            </a:r>
            <a:r>
              <a:rPr lang="es-ES" i="1" dirty="0">
                <a:latin typeface="Georgia" panose="02040502050405020303" pitchFamily="18" charset="0"/>
                <a:cs typeface="Andalus" panose="02020603050405020304" pitchFamily="18" charset="-78"/>
              </a:rPr>
              <a:t>Qué opina sobre la afirmación de que el significado de un texto es fijo y no cambia con el paso </a:t>
            </a:r>
            <a:r>
              <a:rPr lang="es-ES" i="1" dirty="0" smtClean="0">
                <a:latin typeface="Georgia" panose="02040502050405020303" pitchFamily="18" charset="0"/>
                <a:cs typeface="Andalus" panose="02020603050405020304" pitchFamily="18" charset="-78"/>
              </a:rPr>
              <a:t>del tiempo? </a:t>
            </a:r>
            <a:r>
              <a:rPr lang="es-ES" sz="1400" b="1" dirty="0" smtClean="0">
                <a:latin typeface="Georgia" panose="02040502050405020303" pitchFamily="18" charset="0"/>
                <a:cs typeface="Andalus" panose="02020603050405020304" pitchFamily="18" charset="-78"/>
              </a:rPr>
              <a:t>De su respuesta basada en dos obras estudiadas en clase</a:t>
            </a:r>
            <a:r>
              <a:rPr lang="es-ES" sz="1600" b="1" dirty="0" smtClean="0">
                <a:latin typeface="Georgia" panose="02040502050405020303" pitchFamily="18" charset="0"/>
                <a:cs typeface="Andalus" panose="02020603050405020304" pitchFamily="18" charset="-78"/>
              </a:rPr>
              <a:t>.</a:t>
            </a:r>
            <a:endParaRPr lang="en-US" sz="1600" b="1" dirty="0" smtClean="0">
              <a:latin typeface="Georgia" panose="02040502050405020303" pitchFamily="18" charset="0"/>
              <a:cs typeface="Andalus" panose="02020603050405020304" pitchFamily="18" charset="-78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en-US" i="1" dirty="0" smtClean="0">
                <a:latin typeface="Georgia" panose="02040502050405020303" pitchFamily="18" charset="0"/>
                <a:cs typeface="Andalus" panose="02020603050405020304" pitchFamily="18" charset="-78"/>
              </a:rPr>
              <a:t>          La </a:t>
            </a:r>
            <a:r>
              <a:rPr lang="en-US" i="1" dirty="0" err="1" smtClean="0">
                <a:latin typeface="Georgia" panose="02040502050405020303" pitchFamily="18" charset="0"/>
                <a:cs typeface="Andalus" panose="02020603050405020304" pitchFamily="18" charset="-78"/>
              </a:rPr>
              <a:t>desigualdad</a:t>
            </a:r>
            <a:r>
              <a:rPr lang="en-US" i="1" dirty="0" smtClean="0">
                <a:latin typeface="Georgia" panose="02040502050405020303" pitchFamily="18" charset="0"/>
                <a:cs typeface="Andalus" panose="02020603050405020304" pitchFamily="18" charset="-78"/>
              </a:rPr>
              <a:t> de </a:t>
            </a:r>
            <a:r>
              <a:rPr lang="en-US" i="1" dirty="0" err="1" smtClean="0">
                <a:latin typeface="Georgia" panose="02040502050405020303" pitchFamily="18" charset="0"/>
                <a:cs typeface="Andalus" panose="02020603050405020304" pitchFamily="18" charset="-78"/>
              </a:rPr>
              <a:t>género</a:t>
            </a:r>
            <a:r>
              <a:rPr lang="en-US" i="1" dirty="0" smtClean="0">
                <a:latin typeface="Georgia" panose="02040502050405020303" pitchFamily="18" charset="0"/>
                <a:cs typeface="Andalus" panose="02020603050405020304" pitchFamily="18" charset="-78"/>
              </a:rPr>
              <a:t> se </a:t>
            </a:r>
            <a:r>
              <a:rPr lang="en-US" i="1" dirty="0" err="1" smtClean="0">
                <a:latin typeface="Georgia" panose="02040502050405020303" pitchFamily="18" charset="0"/>
                <a:cs typeface="Andalus" panose="02020603050405020304" pitchFamily="18" charset="-78"/>
              </a:rPr>
              <a:t>percibe</a:t>
            </a:r>
            <a:r>
              <a:rPr lang="en-US" i="1" dirty="0" smtClean="0">
                <a:latin typeface="Georgia" panose="02040502050405020303" pitchFamily="18" charset="0"/>
                <a:cs typeface="Andalus" panose="02020603050405020304" pitchFamily="18" charset="-78"/>
              </a:rPr>
              <a:t> a </a:t>
            </a:r>
            <a:r>
              <a:rPr lang="en-US" i="1" dirty="0" err="1" smtClean="0">
                <a:latin typeface="Georgia" panose="02040502050405020303" pitchFamily="18" charset="0"/>
                <a:cs typeface="Andalus" panose="02020603050405020304" pitchFamily="18" charset="-78"/>
              </a:rPr>
              <a:t>veces</a:t>
            </a:r>
            <a:r>
              <a:rPr lang="en-US" i="1" dirty="0" smtClean="0">
                <a:latin typeface="Georgia" panose="02040502050405020303" pitchFamily="18" charset="0"/>
                <a:cs typeface="Andalus" panose="02020603050405020304" pitchFamily="18" charset="-78"/>
              </a:rPr>
              <a:t> </a:t>
            </a:r>
            <a:r>
              <a:rPr lang="en-US" i="1" dirty="0" err="1" smtClean="0">
                <a:latin typeface="Georgia" panose="02040502050405020303" pitchFamily="18" charset="0"/>
                <a:cs typeface="Andalus" panose="02020603050405020304" pitchFamily="18" charset="-78"/>
              </a:rPr>
              <a:t>como</a:t>
            </a:r>
            <a:r>
              <a:rPr lang="en-US" i="1" dirty="0" smtClean="0">
                <a:latin typeface="Georgia" panose="02040502050405020303" pitchFamily="18" charset="0"/>
                <a:cs typeface="Andalus" panose="02020603050405020304" pitchFamily="18" charset="-78"/>
              </a:rPr>
              <a:t> </a:t>
            </a:r>
            <a:r>
              <a:rPr lang="en-US" i="1" dirty="0" err="1" smtClean="0">
                <a:latin typeface="Georgia" panose="02040502050405020303" pitchFamily="18" charset="0"/>
                <a:cs typeface="Andalus" panose="02020603050405020304" pitchFamily="18" charset="-78"/>
              </a:rPr>
              <a:t>tema</a:t>
            </a:r>
            <a:r>
              <a:rPr lang="en-US" i="1" dirty="0" smtClean="0">
                <a:latin typeface="Georgia" panose="02040502050405020303" pitchFamily="18" charset="0"/>
                <a:cs typeface="Andalus" panose="02020603050405020304" pitchFamily="18" charset="-78"/>
              </a:rPr>
              <a:t> fundamental o </a:t>
            </a:r>
            <a:r>
              <a:rPr lang="en-US" i="1" dirty="0" err="1" smtClean="0">
                <a:latin typeface="Georgia" panose="02040502050405020303" pitchFamily="18" charset="0"/>
                <a:cs typeface="Andalus" panose="02020603050405020304" pitchFamily="18" charset="-78"/>
              </a:rPr>
              <a:t>secundario</a:t>
            </a:r>
            <a:r>
              <a:rPr lang="en-US" i="1" dirty="0" smtClean="0">
                <a:latin typeface="Georgia" panose="02040502050405020303" pitchFamily="18" charset="0"/>
                <a:cs typeface="Andalus" panose="02020603050405020304" pitchFamily="18" charset="-78"/>
              </a:rPr>
              <a:t> </a:t>
            </a:r>
            <a:r>
              <a:rPr lang="en-US" i="1" dirty="0" err="1" smtClean="0">
                <a:latin typeface="Georgia" panose="02040502050405020303" pitchFamily="18" charset="0"/>
                <a:cs typeface="Andalus" panose="02020603050405020304" pitchFamily="18" charset="-78"/>
              </a:rPr>
              <a:t>en</a:t>
            </a:r>
            <a:r>
              <a:rPr lang="en-US" i="1" dirty="0" smtClean="0">
                <a:latin typeface="Georgia" panose="02040502050405020303" pitchFamily="18" charset="0"/>
                <a:cs typeface="Andalus" panose="02020603050405020304" pitchFamily="18" charset="-78"/>
              </a:rPr>
              <a:t> </a:t>
            </a:r>
            <a:r>
              <a:rPr lang="en-US" i="1" dirty="0" err="1" smtClean="0">
                <a:latin typeface="Georgia" panose="02040502050405020303" pitchFamily="18" charset="0"/>
                <a:cs typeface="Andalus" panose="02020603050405020304" pitchFamily="18" charset="-78"/>
              </a:rPr>
              <a:t>muchas</a:t>
            </a:r>
            <a:r>
              <a:rPr lang="en-US" i="1" dirty="0" smtClean="0">
                <a:latin typeface="Georgia" panose="02040502050405020303" pitchFamily="18" charset="0"/>
                <a:cs typeface="Andalus" panose="02020603050405020304" pitchFamily="18" charset="-78"/>
              </a:rPr>
              <a:t> </a:t>
            </a:r>
            <a:r>
              <a:rPr lang="en-US" i="1" dirty="0" err="1" smtClean="0">
                <a:latin typeface="Georgia" panose="02040502050405020303" pitchFamily="18" charset="0"/>
                <a:cs typeface="Andalus" panose="02020603050405020304" pitchFamily="18" charset="-78"/>
              </a:rPr>
              <a:t>obras</a:t>
            </a:r>
            <a:r>
              <a:rPr lang="en-US" i="1" dirty="0" smtClean="0">
                <a:latin typeface="Georgia" panose="02040502050405020303" pitchFamily="18" charset="0"/>
                <a:cs typeface="Andalus" panose="02020603050405020304" pitchFamily="18" charset="-78"/>
              </a:rPr>
              <a:t> </a:t>
            </a:r>
            <a:r>
              <a:rPr lang="en-US" i="1" dirty="0" err="1" smtClean="0">
                <a:latin typeface="Georgia" panose="02040502050405020303" pitchFamily="18" charset="0"/>
                <a:cs typeface="Andalus" panose="02020603050405020304" pitchFamily="18" charset="-78"/>
              </a:rPr>
              <a:t>literarias</a:t>
            </a:r>
            <a:r>
              <a:rPr lang="en-US" sz="2000" b="1" dirty="0" smtClean="0">
                <a:latin typeface="Georgia" panose="02040502050405020303" pitchFamily="18" charset="0"/>
                <a:cs typeface="Andalus" panose="02020603050405020304" pitchFamily="18" charset="-78"/>
              </a:rPr>
              <a:t>. </a:t>
            </a:r>
            <a:r>
              <a:rPr lang="en-US" sz="1400" b="1" dirty="0" err="1" smtClean="0">
                <a:latin typeface="Georgia" panose="02040502050405020303" pitchFamily="18" charset="0"/>
                <a:cs typeface="Andalus" panose="02020603050405020304" pitchFamily="18" charset="-78"/>
              </a:rPr>
              <a:t>Explique</a:t>
            </a:r>
            <a:r>
              <a:rPr lang="en-US" sz="1400" b="1" dirty="0" smtClean="0">
                <a:latin typeface="Georgia" panose="02040502050405020303" pitchFamily="18" charset="0"/>
                <a:cs typeface="Andalus" panose="02020603050405020304" pitchFamily="18" charset="-78"/>
              </a:rPr>
              <a:t> a la hora de interpreter el </a:t>
            </a:r>
            <a:r>
              <a:rPr lang="en-US" sz="1400" b="1" dirty="0" err="1" smtClean="0">
                <a:latin typeface="Georgia" panose="02040502050405020303" pitchFamily="18" charset="0"/>
                <a:cs typeface="Andalus" panose="02020603050405020304" pitchFamily="18" charset="-78"/>
              </a:rPr>
              <a:t>tema</a:t>
            </a:r>
            <a:r>
              <a:rPr lang="en-US" sz="1400" b="1" dirty="0" smtClean="0">
                <a:latin typeface="Georgia" panose="02040502050405020303" pitchFamily="18" charset="0"/>
                <a:cs typeface="Andalus" panose="02020603050405020304" pitchFamily="18" charset="-78"/>
              </a:rPr>
              <a:t> </a:t>
            </a:r>
            <a:r>
              <a:rPr lang="en-US" sz="1400" b="1" dirty="0" err="1" smtClean="0">
                <a:latin typeface="Georgia" panose="02040502050405020303" pitchFamily="18" charset="0"/>
                <a:cs typeface="Andalus" panose="02020603050405020304" pitchFamily="18" charset="-78"/>
              </a:rPr>
              <a:t>haciendo</a:t>
            </a:r>
            <a:r>
              <a:rPr lang="en-US" sz="1400" b="1" dirty="0" smtClean="0">
                <a:latin typeface="Georgia" panose="02040502050405020303" pitchFamily="18" charset="0"/>
                <a:cs typeface="Andalus" panose="02020603050405020304" pitchFamily="18" charset="-78"/>
              </a:rPr>
              <a:t> </a:t>
            </a:r>
            <a:r>
              <a:rPr lang="en-US" sz="1400" b="1" dirty="0" err="1" smtClean="0">
                <a:latin typeface="Georgia" panose="02040502050405020303" pitchFamily="18" charset="0"/>
                <a:cs typeface="Andalus" panose="02020603050405020304" pitchFamily="18" charset="-78"/>
              </a:rPr>
              <a:t>referencia</a:t>
            </a:r>
            <a:r>
              <a:rPr lang="en-US" sz="1400" b="1" dirty="0" smtClean="0">
                <a:latin typeface="Georgia" panose="02040502050405020303" pitchFamily="18" charset="0"/>
                <a:cs typeface="Andalus" panose="02020603050405020304" pitchFamily="18" charset="-78"/>
              </a:rPr>
              <a:t>, al </a:t>
            </a:r>
            <a:r>
              <a:rPr lang="en-US" sz="1400" b="1" dirty="0" err="1" smtClean="0">
                <a:latin typeface="Georgia" panose="02040502050405020303" pitchFamily="18" charset="0"/>
                <a:cs typeface="Andalus" panose="02020603050405020304" pitchFamily="18" charset="-78"/>
              </a:rPr>
              <a:t>menos</a:t>
            </a:r>
            <a:r>
              <a:rPr lang="en-US" sz="1400" b="1" dirty="0" smtClean="0">
                <a:latin typeface="Georgia" panose="02040502050405020303" pitchFamily="18" charset="0"/>
                <a:cs typeface="Andalus" panose="02020603050405020304" pitchFamily="18" charset="-78"/>
              </a:rPr>
              <a:t>, a dos </a:t>
            </a:r>
            <a:r>
              <a:rPr lang="en-US" sz="1400" b="1" dirty="0" err="1" smtClean="0">
                <a:latin typeface="Georgia" panose="02040502050405020303" pitchFamily="18" charset="0"/>
                <a:cs typeface="Andalus" panose="02020603050405020304" pitchFamily="18" charset="-78"/>
              </a:rPr>
              <a:t>obras</a:t>
            </a:r>
            <a:r>
              <a:rPr lang="en-US" sz="1400" b="1" dirty="0" smtClean="0">
                <a:latin typeface="Georgia" panose="02040502050405020303" pitchFamily="18" charset="0"/>
                <a:cs typeface="Andalus" panose="02020603050405020304" pitchFamily="18" charset="-78"/>
              </a:rPr>
              <a:t> </a:t>
            </a:r>
            <a:r>
              <a:rPr lang="en-US" sz="1400" b="1" dirty="0" err="1" smtClean="0">
                <a:latin typeface="Georgia" panose="02040502050405020303" pitchFamily="18" charset="0"/>
                <a:cs typeface="Andalus" panose="02020603050405020304" pitchFamily="18" charset="-78"/>
              </a:rPr>
              <a:t>estudiadas</a:t>
            </a:r>
            <a:r>
              <a:rPr lang="en-US" sz="1400" b="1" dirty="0" smtClean="0">
                <a:latin typeface="Georgia" panose="02040502050405020303" pitchFamily="18" charset="0"/>
                <a:cs typeface="Andalus" panose="02020603050405020304" pitchFamily="18" charset="-78"/>
              </a:rPr>
              <a:t> </a:t>
            </a:r>
            <a:r>
              <a:rPr lang="en-US" sz="1400" b="1" dirty="0" err="1" smtClean="0">
                <a:latin typeface="Georgia" panose="02040502050405020303" pitchFamily="18" charset="0"/>
                <a:cs typeface="Andalus" panose="02020603050405020304" pitchFamily="18" charset="-78"/>
              </a:rPr>
              <a:t>en</a:t>
            </a:r>
            <a:r>
              <a:rPr lang="en-US" sz="1400" b="1" dirty="0" smtClean="0">
                <a:latin typeface="Georgia" panose="02040502050405020303" pitchFamily="18" charset="0"/>
                <a:cs typeface="Andalus" panose="02020603050405020304" pitchFamily="18" charset="-78"/>
              </a:rPr>
              <a:t> </a:t>
            </a:r>
            <a:r>
              <a:rPr lang="en-US" sz="1400" b="1" dirty="0" err="1" smtClean="0">
                <a:latin typeface="Georgia" panose="02040502050405020303" pitchFamily="18" charset="0"/>
                <a:cs typeface="Andalus" panose="02020603050405020304" pitchFamily="18" charset="-78"/>
              </a:rPr>
              <a:t>clase</a:t>
            </a:r>
            <a:r>
              <a:rPr lang="en-US" sz="1400" b="1" dirty="0" smtClean="0">
                <a:latin typeface="Georgia" panose="02040502050405020303" pitchFamily="18" charset="0"/>
                <a:cs typeface="Andalus" panose="02020603050405020304" pitchFamily="18" charset="-78"/>
              </a:rPr>
              <a:t>.</a:t>
            </a:r>
            <a:endParaRPr lang="en-US" sz="1600" b="1" dirty="0" smtClean="0">
              <a:latin typeface="Georgia" panose="02040502050405020303" pitchFamily="18" charset="0"/>
              <a:cs typeface="Andalus" panose="02020603050405020304" pitchFamily="18" charset="-78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en-US" sz="2000" i="1" dirty="0" smtClean="0">
                <a:latin typeface="Georgia" panose="02040502050405020303" pitchFamily="18" charset="0"/>
                <a:cs typeface="Andalus" panose="02020603050405020304" pitchFamily="18" charset="-78"/>
              </a:rPr>
              <a:t>          </a:t>
            </a:r>
            <a:r>
              <a:rPr lang="en-US" i="1" dirty="0" smtClean="0">
                <a:latin typeface="Georgia" panose="02040502050405020303" pitchFamily="18" charset="0"/>
                <a:cs typeface="Andalus" panose="02020603050405020304" pitchFamily="18" charset="-78"/>
              </a:rPr>
              <a:t>La </a:t>
            </a:r>
            <a:r>
              <a:rPr lang="en-US" i="1" dirty="0" err="1" smtClean="0">
                <a:latin typeface="Georgia" panose="02040502050405020303" pitchFamily="18" charset="0"/>
                <a:cs typeface="Andalus" panose="02020603050405020304" pitchFamily="18" charset="-78"/>
              </a:rPr>
              <a:t>injusticia</a:t>
            </a:r>
            <a:r>
              <a:rPr lang="en-US" i="1" dirty="0" smtClean="0">
                <a:latin typeface="Georgia" panose="02040502050405020303" pitchFamily="18" charset="0"/>
                <a:cs typeface="Andalus" panose="02020603050405020304" pitchFamily="18" charset="-78"/>
              </a:rPr>
              <a:t> </a:t>
            </a:r>
            <a:r>
              <a:rPr lang="en-US" i="1" dirty="0" err="1" smtClean="0">
                <a:latin typeface="Georgia" panose="02040502050405020303" pitchFamily="18" charset="0"/>
                <a:cs typeface="Andalus" panose="02020603050405020304" pitchFamily="18" charset="-78"/>
              </a:rPr>
              <a:t>es</a:t>
            </a:r>
            <a:r>
              <a:rPr lang="en-US" i="1" dirty="0" smtClean="0">
                <a:latin typeface="Georgia" panose="02040502050405020303" pitchFamily="18" charset="0"/>
                <a:cs typeface="Andalus" panose="02020603050405020304" pitchFamily="18" charset="-78"/>
              </a:rPr>
              <a:t> </a:t>
            </a:r>
            <a:r>
              <a:rPr lang="en-US" i="1" dirty="0" err="1" smtClean="0">
                <a:latin typeface="Georgia" panose="02040502050405020303" pitchFamily="18" charset="0"/>
                <a:cs typeface="Andalus" panose="02020603050405020304" pitchFamily="18" charset="-78"/>
              </a:rPr>
              <a:t>uno</a:t>
            </a:r>
            <a:r>
              <a:rPr lang="en-US" i="1" dirty="0" smtClean="0">
                <a:latin typeface="Georgia" panose="02040502050405020303" pitchFamily="18" charset="0"/>
                <a:cs typeface="Andalus" panose="02020603050405020304" pitchFamily="18" charset="-78"/>
              </a:rPr>
              <a:t> de </a:t>
            </a:r>
            <a:r>
              <a:rPr lang="en-US" i="1" dirty="0" err="1" smtClean="0">
                <a:latin typeface="Georgia" panose="02040502050405020303" pitchFamily="18" charset="0"/>
                <a:cs typeface="Andalus" panose="02020603050405020304" pitchFamily="18" charset="-78"/>
              </a:rPr>
              <a:t>los</a:t>
            </a:r>
            <a:r>
              <a:rPr lang="en-US" i="1" dirty="0" smtClean="0">
                <a:latin typeface="Georgia" panose="02040502050405020303" pitchFamily="18" charset="0"/>
                <a:cs typeface="Andalus" panose="02020603050405020304" pitchFamily="18" charset="-78"/>
              </a:rPr>
              <a:t> </a:t>
            </a:r>
            <a:r>
              <a:rPr lang="en-US" i="1" dirty="0" err="1" smtClean="0">
                <a:latin typeface="Georgia" panose="02040502050405020303" pitchFamily="18" charset="0"/>
                <a:cs typeface="Andalus" panose="02020603050405020304" pitchFamily="18" charset="-78"/>
              </a:rPr>
              <a:t>grandes</a:t>
            </a:r>
            <a:r>
              <a:rPr lang="en-US" i="1" dirty="0" smtClean="0">
                <a:latin typeface="Georgia" panose="02040502050405020303" pitchFamily="18" charset="0"/>
                <a:cs typeface="Andalus" panose="02020603050405020304" pitchFamily="18" charset="-78"/>
              </a:rPr>
              <a:t> </a:t>
            </a:r>
            <a:r>
              <a:rPr lang="en-US" i="1" dirty="0" err="1" smtClean="0">
                <a:latin typeface="Georgia" panose="02040502050405020303" pitchFamily="18" charset="0"/>
                <a:cs typeface="Andalus" panose="02020603050405020304" pitchFamily="18" charset="-78"/>
              </a:rPr>
              <a:t>tema</a:t>
            </a:r>
            <a:r>
              <a:rPr lang="en-US" i="1" dirty="0" smtClean="0">
                <a:latin typeface="Georgia" panose="02040502050405020303" pitchFamily="18" charset="0"/>
                <a:cs typeface="Andalus" panose="02020603050405020304" pitchFamily="18" charset="-78"/>
              </a:rPr>
              <a:t> de la literature. Cree que ese </a:t>
            </a:r>
            <a:r>
              <a:rPr lang="en-US" i="1" dirty="0" err="1" smtClean="0">
                <a:latin typeface="Georgia" panose="02040502050405020303" pitchFamily="18" charset="0"/>
                <a:cs typeface="Andalus" panose="02020603050405020304" pitchFamily="18" charset="-78"/>
              </a:rPr>
              <a:t>concepto</a:t>
            </a:r>
            <a:r>
              <a:rPr lang="en-US" i="1" dirty="0" smtClean="0">
                <a:latin typeface="Georgia" panose="02040502050405020303" pitchFamily="18" charset="0"/>
                <a:cs typeface="Andalus" panose="02020603050405020304" pitchFamily="18" charset="-78"/>
              </a:rPr>
              <a:t> de </a:t>
            </a:r>
            <a:r>
              <a:rPr lang="en-US" i="1" dirty="0" err="1" smtClean="0">
                <a:latin typeface="Georgia" panose="02040502050405020303" pitchFamily="18" charset="0"/>
                <a:cs typeface="Andalus" panose="02020603050405020304" pitchFamily="18" charset="-78"/>
              </a:rPr>
              <a:t>injusticia</a:t>
            </a:r>
            <a:r>
              <a:rPr lang="en-US" i="1" dirty="0" smtClean="0">
                <a:latin typeface="Georgia" panose="02040502050405020303" pitchFamily="18" charset="0"/>
                <a:cs typeface="Andalus" panose="02020603050405020304" pitchFamily="18" charset="-78"/>
              </a:rPr>
              <a:t> cambia </a:t>
            </a:r>
            <a:r>
              <a:rPr lang="en-US" i="1" dirty="0" err="1" smtClean="0">
                <a:latin typeface="Georgia" panose="02040502050405020303" pitchFamily="18" charset="0"/>
                <a:cs typeface="Andalus" panose="02020603050405020304" pitchFamily="18" charset="-78"/>
              </a:rPr>
              <a:t>dependiendo</a:t>
            </a:r>
            <a:r>
              <a:rPr lang="en-US" i="1" dirty="0" smtClean="0">
                <a:latin typeface="Georgia" panose="02040502050405020303" pitchFamily="18" charset="0"/>
                <a:cs typeface="Andalus" panose="02020603050405020304" pitchFamily="18" charset="-78"/>
              </a:rPr>
              <a:t> del </a:t>
            </a:r>
            <a:r>
              <a:rPr lang="en-US" i="1" dirty="0" err="1" smtClean="0">
                <a:latin typeface="Georgia" panose="02040502050405020303" pitchFamily="18" charset="0"/>
                <a:cs typeface="Andalus" panose="02020603050405020304" pitchFamily="18" charset="-78"/>
              </a:rPr>
              <a:t>momento</a:t>
            </a:r>
            <a:r>
              <a:rPr lang="en-US" i="1" dirty="0" smtClean="0">
                <a:latin typeface="Georgia" panose="02040502050405020303" pitchFamily="18" charset="0"/>
                <a:cs typeface="Andalus" panose="02020603050405020304" pitchFamily="18" charset="-78"/>
              </a:rPr>
              <a:t> </a:t>
            </a:r>
            <a:r>
              <a:rPr lang="en-US" i="1" dirty="0" err="1" smtClean="0">
                <a:latin typeface="Georgia" panose="02040502050405020303" pitchFamily="18" charset="0"/>
                <a:cs typeface="Andalus" panose="02020603050405020304" pitchFamily="18" charset="-78"/>
              </a:rPr>
              <a:t>en</a:t>
            </a:r>
            <a:r>
              <a:rPr lang="en-US" i="1" dirty="0" smtClean="0">
                <a:latin typeface="Georgia" panose="02040502050405020303" pitchFamily="18" charset="0"/>
                <a:cs typeface="Andalus" panose="02020603050405020304" pitchFamily="18" charset="-78"/>
              </a:rPr>
              <a:t> que se </a:t>
            </a:r>
            <a:r>
              <a:rPr lang="en-US" i="1" dirty="0" err="1" smtClean="0">
                <a:latin typeface="Georgia" panose="02040502050405020303" pitchFamily="18" charset="0"/>
                <a:cs typeface="Andalus" panose="02020603050405020304" pitchFamily="18" charset="-78"/>
              </a:rPr>
              <a:t>ubica</a:t>
            </a:r>
            <a:r>
              <a:rPr lang="en-US" i="1" dirty="0" smtClean="0">
                <a:latin typeface="Georgia" panose="02040502050405020303" pitchFamily="18" charset="0"/>
                <a:cs typeface="Andalus" panose="02020603050405020304" pitchFamily="18" charset="-78"/>
              </a:rPr>
              <a:t> la </a:t>
            </a:r>
            <a:r>
              <a:rPr lang="en-US" i="1" dirty="0" err="1" smtClean="0">
                <a:latin typeface="Georgia" panose="02040502050405020303" pitchFamily="18" charset="0"/>
                <a:cs typeface="Andalus" panose="02020603050405020304" pitchFamily="18" charset="-78"/>
              </a:rPr>
              <a:t>obra</a:t>
            </a:r>
            <a:r>
              <a:rPr lang="en-US" i="1" dirty="0" smtClean="0">
                <a:latin typeface="Georgia" panose="02040502050405020303" pitchFamily="18" charset="0"/>
                <a:cs typeface="Andalus" panose="02020603050405020304" pitchFamily="18" charset="-78"/>
              </a:rPr>
              <a:t>?  </a:t>
            </a:r>
            <a:r>
              <a:rPr lang="en-US" sz="1400" b="1" dirty="0" err="1" smtClean="0">
                <a:latin typeface="Georgia" panose="02040502050405020303" pitchFamily="18" charset="0"/>
                <a:cs typeface="Andalus" panose="02020603050405020304" pitchFamily="18" charset="-78"/>
              </a:rPr>
              <a:t>Analice</a:t>
            </a:r>
            <a:r>
              <a:rPr lang="en-US" sz="1400" b="1" dirty="0" smtClean="0">
                <a:latin typeface="Georgia" panose="02040502050405020303" pitchFamily="18" charset="0"/>
                <a:cs typeface="Andalus" panose="02020603050405020304" pitchFamily="18" charset="-78"/>
              </a:rPr>
              <a:t> </a:t>
            </a:r>
            <a:r>
              <a:rPr lang="en-US" sz="1400" b="1" dirty="0" err="1" smtClean="0">
                <a:latin typeface="Georgia" panose="02040502050405020303" pitchFamily="18" charset="0"/>
                <a:cs typeface="Andalus" panose="02020603050405020304" pitchFamily="18" charset="-78"/>
              </a:rPr>
              <a:t>esta</a:t>
            </a:r>
            <a:r>
              <a:rPr lang="en-US" sz="1400" b="1" dirty="0" smtClean="0">
                <a:latin typeface="Georgia" panose="02040502050405020303" pitchFamily="18" charset="0"/>
                <a:cs typeface="Andalus" panose="02020603050405020304" pitchFamily="18" charset="-78"/>
              </a:rPr>
              <a:t> </a:t>
            </a:r>
            <a:r>
              <a:rPr lang="en-US" sz="1400" b="1" dirty="0" err="1" smtClean="0">
                <a:latin typeface="Georgia" panose="02040502050405020303" pitchFamily="18" charset="0"/>
                <a:cs typeface="Andalus" panose="02020603050405020304" pitchFamily="18" charset="-78"/>
              </a:rPr>
              <a:t>pregunta</a:t>
            </a:r>
            <a:r>
              <a:rPr lang="en-US" sz="1400" b="1" dirty="0" smtClean="0">
                <a:latin typeface="Georgia" panose="02040502050405020303" pitchFamily="18" charset="0"/>
                <a:cs typeface="Andalus" panose="02020603050405020304" pitchFamily="18" charset="-78"/>
              </a:rPr>
              <a:t> </a:t>
            </a:r>
            <a:r>
              <a:rPr lang="en-US" sz="1400" b="1" dirty="0" err="1" smtClean="0">
                <a:latin typeface="Georgia" panose="02040502050405020303" pitchFamily="18" charset="0"/>
                <a:cs typeface="Andalus" panose="02020603050405020304" pitchFamily="18" charset="-78"/>
              </a:rPr>
              <a:t>haciendo</a:t>
            </a:r>
            <a:r>
              <a:rPr lang="en-US" sz="1400" b="1" dirty="0" smtClean="0">
                <a:latin typeface="Georgia" panose="02040502050405020303" pitchFamily="18" charset="0"/>
                <a:cs typeface="Andalus" panose="02020603050405020304" pitchFamily="18" charset="-78"/>
              </a:rPr>
              <a:t> </a:t>
            </a:r>
            <a:r>
              <a:rPr lang="en-US" sz="1400" b="1" dirty="0" err="1" smtClean="0">
                <a:latin typeface="Georgia" panose="02040502050405020303" pitchFamily="18" charset="0"/>
                <a:cs typeface="Andalus" panose="02020603050405020304" pitchFamily="18" charset="-78"/>
              </a:rPr>
              <a:t>referencia</a:t>
            </a:r>
            <a:r>
              <a:rPr lang="en-US" sz="1400" b="1" dirty="0" smtClean="0">
                <a:latin typeface="Georgia" panose="02040502050405020303" pitchFamily="18" charset="0"/>
                <a:cs typeface="Andalus" panose="02020603050405020304" pitchFamily="18" charset="-78"/>
              </a:rPr>
              <a:t> a dos </a:t>
            </a:r>
            <a:r>
              <a:rPr lang="en-US" sz="1400" b="1" dirty="0" err="1" smtClean="0">
                <a:latin typeface="Georgia" panose="02040502050405020303" pitchFamily="18" charset="0"/>
                <a:cs typeface="Andalus" panose="02020603050405020304" pitchFamily="18" charset="-78"/>
              </a:rPr>
              <a:t>obras</a:t>
            </a:r>
            <a:r>
              <a:rPr lang="en-US" sz="1400" b="1" dirty="0" smtClean="0">
                <a:latin typeface="Georgia" panose="02040502050405020303" pitchFamily="18" charset="0"/>
                <a:cs typeface="Andalus" panose="02020603050405020304" pitchFamily="18" charset="-78"/>
              </a:rPr>
              <a:t> </a:t>
            </a:r>
            <a:r>
              <a:rPr lang="en-US" sz="1400" b="1" dirty="0" err="1" smtClean="0">
                <a:latin typeface="Georgia" panose="02040502050405020303" pitchFamily="18" charset="0"/>
                <a:cs typeface="Andalus" panose="02020603050405020304" pitchFamily="18" charset="-78"/>
              </a:rPr>
              <a:t>estudiadas</a:t>
            </a:r>
            <a:r>
              <a:rPr lang="en-US" sz="1400" b="1" dirty="0" smtClean="0">
                <a:latin typeface="Georgia" panose="02040502050405020303" pitchFamily="18" charset="0"/>
                <a:cs typeface="Andalus" panose="02020603050405020304" pitchFamily="18" charset="-78"/>
              </a:rPr>
              <a:t> </a:t>
            </a:r>
            <a:r>
              <a:rPr lang="en-US" sz="1400" b="1" dirty="0" err="1" smtClean="0">
                <a:latin typeface="Georgia" panose="02040502050405020303" pitchFamily="18" charset="0"/>
                <a:cs typeface="Andalus" panose="02020603050405020304" pitchFamily="18" charset="-78"/>
              </a:rPr>
              <a:t>en</a:t>
            </a:r>
            <a:r>
              <a:rPr lang="en-US" sz="1400" b="1" dirty="0" smtClean="0">
                <a:latin typeface="Georgia" panose="02040502050405020303" pitchFamily="18" charset="0"/>
                <a:cs typeface="Andalus" panose="02020603050405020304" pitchFamily="18" charset="-78"/>
              </a:rPr>
              <a:t> </a:t>
            </a:r>
            <a:r>
              <a:rPr lang="en-US" sz="1400" b="1" dirty="0" err="1" smtClean="0">
                <a:latin typeface="Georgia" panose="02040502050405020303" pitchFamily="18" charset="0"/>
                <a:cs typeface="Andalus" panose="02020603050405020304" pitchFamily="18" charset="-78"/>
              </a:rPr>
              <a:t>clase</a:t>
            </a:r>
            <a:r>
              <a:rPr lang="en-US" sz="1400" b="1" dirty="0" smtClean="0">
                <a:latin typeface="Georgia" panose="02040502050405020303" pitchFamily="18" charset="0"/>
                <a:cs typeface="Andalus" panose="02020603050405020304" pitchFamily="18" charset="-78"/>
              </a:rPr>
              <a:t>.</a:t>
            </a:r>
            <a:endParaRPr lang="en-US" sz="2000" b="1" dirty="0" smtClean="0">
              <a:latin typeface="Georgia" panose="02040502050405020303" pitchFamily="18" charset="0"/>
              <a:cs typeface="Andalus" panose="02020603050405020304" pitchFamily="18" charset="-78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es-ES" sz="2000" i="1" dirty="0" smtClean="0">
                <a:latin typeface="Georgia" panose="02040502050405020303" pitchFamily="18" charset="0"/>
                <a:cs typeface="Andalus" panose="02020603050405020304" pitchFamily="18" charset="-78"/>
              </a:rPr>
              <a:t>         </a:t>
            </a:r>
            <a:r>
              <a:rPr lang="es-ES" i="1" dirty="0" smtClean="0">
                <a:latin typeface="Georgia" panose="02040502050405020303" pitchFamily="18" charset="0"/>
                <a:cs typeface="Andalus" panose="02020603050405020304" pitchFamily="18" charset="-78"/>
              </a:rPr>
              <a:t>¿</a:t>
            </a:r>
            <a:r>
              <a:rPr lang="es-ES" i="1" dirty="0">
                <a:latin typeface="Georgia" panose="02040502050405020303" pitchFamily="18" charset="0"/>
                <a:cs typeface="Andalus" panose="02020603050405020304" pitchFamily="18" charset="-78"/>
              </a:rPr>
              <a:t>Con qué finalidad a veces los autores deciden no seguir un orden cronológico en la presentación </a:t>
            </a:r>
            <a:r>
              <a:rPr lang="es-ES" i="1" dirty="0" smtClean="0">
                <a:latin typeface="Georgia" panose="02040502050405020303" pitchFamily="18" charset="0"/>
                <a:cs typeface="Andalus" panose="02020603050405020304" pitchFamily="18" charset="-78"/>
              </a:rPr>
              <a:t>de los </a:t>
            </a:r>
            <a:r>
              <a:rPr lang="es-ES" i="1" dirty="0">
                <a:latin typeface="Georgia" panose="02040502050405020303" pitchFamily="18" charset="0"/>
                <a:cs typeface="Andalus" panose="02020603050405020304" pitchFamily="18" charset="-78"/>
              </a:rPr>
              <a:t>hechos en sus obras literarias</a:t>
            </a:r>
            <a:r>
              <a:rPr lang="es-ES" i="1" dirty="0" smtClean="0">
                <a:latin typeface="Georgia" panose="02040502050405020303" pitchFamily="18" charset="0"/>
                <a:cs typeface="Andalus" panose="02020603050405020304" pitchFamily="18" charset="-78"/>
              </a:rPr>
              <a:t>?</a:t>
            </a:r>
            <a:r>
              <a:rPr lang="en-US" i="1" dirty="0">
                <a:latin typeface="Georgia" panose="02040502050405020303" pitchFamily="18" charset="0"/>
                <a:cs typeface="Andalus" panose="02020603050405020304" pitchFamily="18" charset="-78"/>
              </a:rPr>
              <a:t> </a:t>
            </a:r>
            <a:r>
              <a:rPr lang="en-US" sz="1400" b="1" dirty="0" smtClean="0">
                <a:latin typeface="Georgia" panose="02040502050405020303" pitchFamily="18" charset="0"/>
                <a:cs typeface="Andalus" panose="02020603050405020304" pitchFamily="18" charset="-78"/>
              </a:rPr>
              <a:t>Base </a:t>
            </a:r>
            <a:r>
              <a:rPr lang="en-US" sz="1400" b="1" dirty="0" err="1" smtClean="0">
                <a:latin typeface="Georgia" panose="02040502050405020303" pitchFamily="18" charset="0"/>
                <a:cs typeface="Andalus" panose="02020603050405020304" pitchFamily="18" charset="-78"/>
              </a:rPr>
              <a:t>su</a:t>
            </a:r>
            <a:r>
              <a:rPr lang="en-US" sz="1400" b="1" dirty="0" smtClean="0">
                <a:latin typeface="Georgia" panose="02040502050405020303" pitchFamily="18" charset="0"/>
                <a:cs typeface="Andalus" panose="02020603050405020304" pitchFamily="18" charset="-78"/>
              </a:rPr>
              <a:t> </a:t>
            </a:r>
            <a:r>
              <a:rPr lang="en-US" sz="1400" b="1" dirty="0" err="1" smtClean="0">
                <a:latin typeface="Georgia" panose="02040502050405020303" pitchFamily="18" charset="0"/>
                <a:cs typeface="Andalus" panose="02020603050405020304" pitchFamily="18" charset="-78"/>
              </a:rPr>
              <a:t>respuesta</a:t>
            </a:r>
            <a:r>
              <a:rPr lang="en-US" sz="1400" b="1" dirty="0" smtClean="0">
                <a:latin typeface="Georgia" panose="02040502050405020303" pitchFamily="18" charset="0"/>
                <a:cs typeface="Andalus" panose="02020603050405020304" pitchFamily="18" charset="-78"/>
              </a:rPr>
              <a:t> </a:t>
            </a:r>
            <a:r>
              <a:rPr lang="en-US" sz="1400" b="1" dirty="0" err="1" smtClean="0">
                <a:latin typeface="Georgia" panose="02040502050405020303" pitchFamily="18" charset="0"/>
                <a:cs typeface="Andalus" panose="02020603050405020304" pitchFamily="18" charset="-78"/>
              </a:rPr>
              <a:t>en</a:t>
            </a:r>
            <a:r>
              <a:rPr lang="en-US" sz="1400" b="1" dirty="0" smtClean="0">
                <a:latin typeface="Georgia" panose="02040502050405020303" pitchFamily="18" charset="0"/>
                <a:cs typeface="Andalus" panose="02020603050405020304" pitchFamily="18" charset="-78"/>
              </a:rPr>
              <a:t> dos </a:t>
            </a:r>
            <a:r>
              <a:rPr lang="en-US" sz="1400" b="1" dirty="0" err="1" smtClean="0">
                <a:latin typeface="Georgia" panose="02040502050405020303" pitchFamily="18" charset="0"/>
                <a:cs typeface="Andalus" panose="02020603050405020304" pitchFamily="18" charset="-78"/>
              </a:rPr>
              <a:t>obras</a:t>
            </a:r>
            <a:r>
              <a:rPr lang="en-US" sz="1400" b="1" dirty="0" smtClean="0">
                <a:latin typeface="Georgia" panose="02040502050405020303" pitchFamily="18" charset="0"/>
                <a:cs typeface="Andalus" panose="02020603050405020304" pitchFamily="18" charset="-78"/>
              </a:rPr>
              <a:t> </a:t>
            </a:r>
            <a:r>
              <a:rPr lang="en-US" sz="1400" b="1" dirty="0" err="1" smtClean="0">
                <a:latin typeface="Georgia" panose="02040502050405020303" pitchFamily="18" charset="0"/>
                <a:cs typeface="Andalus" panose="02020603050405020304" pitchFamily="18" charset="-78"/>
              </a:rPr>
              <a:t>estudiadas</a:t>
            </a:r>
            <a:r>
              <a:rPr lang="en-US" sz="1400" b="1" dirty="0" smtClean="0">
                <a:latin typeface="Georgia" panose="02040502050405020303" pitchFamily="18" charset="0"/>
                <a:cs typeface="Andalus" panose="02020603050405020304" pitchFamily="18" charset="-78"/>
              </a:rPr>
              <a:t> </a:t>
            </a:r>
            <a:r>
              <a:rPr lang="en-US" sz="1400" b="1" dirty="0" err="1" smtClean="0">
                <a:latin typeface="Georgia" panose="02040502050405020303" pitchFamily="18" charset="0"/>
                <a:cs typeface="Andalus" panose="02020603050405020304" pitchFamily="18" charset="-78"/>
              </a:rPr>
              <a:t>en</a:t>
            </a:r>
            <a:r>
              <a:rPr lang="en-US" sz="1400" b="1" dirty="0" smtClean="0">
                <a:latin typeface="Georgia" panose="02040502050405020303" pitchFamily="18" charset="0"/>
                <a:cs typeface="Andalus" panose="02020603050405020304" pitchFamily="18" charset="-78"/>
              </a:rPr>
              <a:t> </a:t>
            </a:r>
            <a:r>
              <a:rPr lang="en-US" sz="1400" b="1" dirty="0" err="1" smtClean="0">
                <a:latin typeface="Georgia" panose="02040502050405020303" pitchFamily="18" charset="0"/>
                <a:cs typeface="Andalus" panose="02020603050405020304" pitchFamily="18" charset="-78"/>
              </a:rPr>
              <a:t>clase</a:t>
            </a:r>
            <a:r>
              <a:rPr lang="en-US" sz="1400" b="1" dirty="0" smtClean="0">
                <a:latin typeface="Georgia" panose="02040502050405020303" pitchFamily="18" charset="0"/>
                <a:cs typeface="Andalus" panose="02020603050405020304" pitchFamily="18" charset="-78"/>
              </a:rPr>
              <a:t>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2000" i="1" dirty="0" smtClean="0">
                <a:latin typeface="Georgia" panose="02040502050405020303" pitchFamily="18" charset="0"/>
                <a:cs typeface="Andalus" panose="02020603050405020304" pitchFamily="18" charset="-78"/>
              </a:rPr>
              <a:t>        </a:t>
            </a:r>
            <a:r>
              <a:rPr lang="en-US" i="1" dirty="0" err="1" smtClean="0">
                <a:latin typeface="Georgia" panose="02040502050405020303" pitchFamily="18" charset="0"/>
                <a:cs typeface="Andalus" panose="02020603050405020304" pitchFamily="18" charset="-78"/>
              </a:rPr>
              <a:t>En</a:t>
            </a:r>
            <a:r>
              <a:rPr lang="en-US" i="1" dirty="0" smtClean="0">
                <a:latin typeface="Georgia" panose="02040502050405020303" pitchFamily="18" charset="0"/>
                <a:cs typeface="Andalus" panose="02020603050405020304" pitchFamily="18" charset="-78"/>
              </a:rPr>
              <a:t> que </a:t>
            </a:r>
            <a:r>
              <a:rPr lang="en-US" i="1" dirty="0" err="1" smtClean="0">
                <a:latin typeface="Georgia" panose="02040502050405020303" pitchFamily="18" charset="0"/>
                <a:cs typeface="Andalus" panose="02020603050405020304" pitchFamily="18" charset="-78"/>
              </a:rPr>
              <a:t>medida</a:t>
            </a:r>
            <a:r>
              <a:rPr lang="en-US" i="1" dirty="0" smtClean="0">
                <a:latin typeface="Georgia" panose="02040502050405020303" pitchFamily="18" charset="0"/>
                <a:cs typeface="Andalus" panose="02020603050405020304" pitchFamily="18" charset="-78"/>
              </a:rPr>
              <a:t> </a:t>
            </a:r>
            <a:r>
              <a:rPr lang="en-US" i="1" dirty="0" err="1" smtClean="0">
                <a:latin typeface="Georgia" panose="02040502050405020303" pitchFamily="18" charset="0"/>
                <a:cs typeface="Andalus" panose="02020603050405020304" pitchFamily="18" charset="-78"/>
              </a:rPr>
              <a:t>reflejan</a:t>
            </a:r>
            <a:r>
              <a:rPr lang="en-US" i="1" dirty="0" smtClean="0">
                <a:latin typeface="Georgia" panose="02040502050405020303" pitchFamily="18" charset="0"/>
                <a:cs typeface="Andalus" panose="02020603050405020304" pitchFamily="18" charset="-78"/>
              </a:rPr>
              <a:t> con </a:t>
            </a:r>
            <a:r>
              <a:rPr lang="en-US" i="1" dirty="0" err="1" smtClean="0">
                <a:latin typeface="Georgia" panose="02040502050405020303" pitchFamily="18" charset="0"/>
                <a:cs typeface="Andalus" panose="02020603050405020304" pitchFamily="18" charset="-78"/>
              </a:rPr>
              <a:t>exactitud</a:t>
            </a:r>
            <a:r>
              <a:rPr lang="en-US" i="1" dirty="0" smtClean="0">
                <a:latin typeface="Georgia" panose="02040502050405020303" pitchFamily="18" charset="0"/>
                <a:cs typeface="Andalus" panose="02020603050405020304" pitchFamily="18" charset="-78"/>
              </a:rPr>
              <a:t> </a:t>
            </a:r>
            <a:r>
              <a:rPr lang="en-US" i="1" dirty="0" err="1" smtClean="0">
                <a:latin typeface="Georgia" panose="02040502050405020303" pitchFamily="18" charset="0"/>
                <a:cs typeface="Andalus" panose="02020603050405020304" pitchFamily="18" charset="-78"/>
              </a:rPr>
              <a:t>los</a:t>
            </a:r>
            <a:r>
              <a:rPr lang="en-US" i="1" dirty="0" smtClean="0">
                <a:latin typeface="Georgia" panose="02040502050405020303" pitchFamily="18" charset="0"/>
                <a:cs typeface="Andalus" panose="02020603050405020304" pitchFamily="18" charset="-78"/>
              </a:rPr>
              <a:t> </a:t>
            </a:r>
            <a:r>
              <a:rPr lang="en-US" i="1" dirty="0" err="1" smtClean="0">
                <a:latin typeface="Georgia" panose="02040502050405020303" pitchFamily="18" charset="0"/>
                <a:cs typeface="Andalus" panose="02020603050405020304" pitchFamily="18" charset="-78"/>
              </a:rPr>
              <a:t>personajes</a:t>
            </a:r>
            <a:r>
              <a:rPr lang="en-US" i="1" dirty="0" smtClean="0">
                <a:latin typeface="Georgia" panose="02040502050405020303" pitchFamily="18" charset="0"/>
                <a:cs typeface="Andalus" panose="02020603050405020304" pitchFamily="18" charset="-78"/>
              </a:rPr>
              <a:t> </a:t>
            </a:r>
            <a:r>
              <a:rPr lang="en-US" i="1" dirty="0" err="1" smtClean="0">
                <a:latin typeface="Georgia" panose="02040502050405020303" pitchFamily="18" charset="0"/>
                <a:cs typeface="Andalus" panose="02020603050405020304" pitchFamily="18" charset="-78"/>
              </a:rPr>
              <a:t>literarios</a:t>
            </a:r>
            <a:r>
              <a:rPr lang="en-US" i="1" dirty="0" smtClean="0">
                <a:latin typeface="Georgia" panose="02040502050405020303" pitchFamily="18" charset="0"/>
                <a:cs typeface="Andalus" panose="02020603050405020304" pitchFamily="18" charset="-78"/>
              </a:rPr>
              <a:t> </a:t>
            </a:r>
            <a:r>
              <a:rPr lang="en-US" i="1" dirty="0" err="1" smtClean="0">
                <a:latin typeface="Georgia" panose="02040502050405020303" pitchFamily="18" charset="0"/>
                <a:cs typeface="Andalus" panose="02020603050405020304" pitchFamily="18" charset="-78"/>
              </a:rPr>
              <a:t>masculinos</a:t>
            </a:r>
            <a:r>
              <a:rPr lang="en-US" i="1" dirty="0" smtClean="0">
                <a:latin typeface="Georgia" panose="02040502050405020303" pitchFamily="18" charset="0"/>
                <a:cs typeface="Andalus" panose="02020603050405020304" pitchFamily="18" charset="-78"/>
              </a:rPr>
              <a:t> y </a:t>
            </a:r>
            <a:r>
              <a:rPr lang="en-US" i="1" dirty="0" err="1" smtClean="0">
                <a:latin typeface="Georgia" panose="02040502050405020303" pitchFamily="18" charset="0"/>
                <a:cs typeface="Andalus" panose="02020603050405020304" pitchFamily="18" charset="-78"/>
              </a:rPr>
              <a:t>femeninos</a:t>
            </a:r>
            <a:r>
              <a:rPr lang="en-US" i="1" dirty="0" smtClean="0">
                <a:latin typeface="Georgia" panose="02040502050405020303" pitchFamily="18" charset="0"/>
                <a:cs typeface="Andalus" panose="02020603050405020304" pitchFamily="18" charset="-78"/>
              </a:rPr>
              <a:t> el </a:t>
            </a:r>
            <a:r>
              <a:rPr lang="en-US" i="1" dirty="0" err="1" smtClean="0">
                <a:latin typeface="Georgia" panose="02040502050405020303" pitchFamily="18" charset="0"/>
                <a:cs typeface="Andalus" panose="02020603050405020304" pitchFamily="18" charset="-78"/>
              </a:rPr>
              <a:t>papel</a:t>
            </a:r>
            <a:r>
              <a:rPr lang="en-US" i="1" dirty="0" smtClean="0">
                <a:latin typeface="Georgia" panose="02040502050405020303" pitchFamily="18" charset="0"/>
                <a:cs typeface="Andalus" panose="02020603050405020304" pitchFamily="18" charset="-78"/>
              </a:rPr>
              <a:t> de </a:t>
            </a:r>
            <a:r>
              <a:rPr lang="en-US" i="1" dirty="0" err="1" smtClean="0">
                <a:latin typeface="Georgia" panose="02040502050405020303" pitchFamily="18" charset="0"/>
                <a:cs typeface="Andalus" panose="02020603050405020304" pitchFamily="18" charset="-78"/>
              </a:rPr>
              <a:t>los</a:t>
            </a:r>
            <a:r>
              <a:rPr lang="en-US" i="1" dirty="0" smtClean="0">
                <a:latin typeface="Georgia" panose="02040502050405020303" pitchFamily="18" charset="0"/>
                <a:cs typeface="Andalus" panose="02020603050405020304" pitchFamily="18" charset="-78"/>
              </a:rPr>
              <a:t> hombres y la </a:t>
            </a:r>
            <a:r>
              <a:rPr lang="en-US" i="1" dirty="0" err="1" smtClean="0">
                <a:latin typeface="Georgia" panose="02040502050405020303" pitchFamily="18" charset="0"/>
                <a:cs typeface="Andalus" panose="02020603050405020304" pitchFamily="18" charset="-78"/>
              </a:rPr>
              <a:t>mujeres</a:t>
            </a:r>
            <a:r>
              <a:rPr lang="en-US" i="1" dirty="0" smtClean="0">
                <a:latin typeface="Georgia" panose="02040502050405020303" pitchFamily="18" charset="0"/>
                <a:cs typeface="Andalus" panose="02020603050405020304" pitchFamily="18" charset="-78"/>
              </a:rPr>
              <a:t> de la </a:t>
            </a:r>
            <a:r>
              <a:rPr lang="en-US" i="1" dirty="0" err="1" smtClean="0">
                <a:latin typeface="Georgia" panose="02040502050405020303" pitchFamily="18" charset="0"/>
                <a:cs typeface="Andalus" panose="02020603050405020304" pitchFamily="18" charset="-78"/>
              </a:rPr>
              <a:t>sociedad</a:t>
            </a:r>
            <a:r>
              <a:rPr lang="en-US" i="1" dirty="0" smtClean="0">
                <a:latin typeface="Georgia" panose="02040502050405020303" pitchFamily="18" charset="0"/>
                <a:cs typeface="Andalus" panose="02020603050405020304" pitchFamily="18" charset="-78"/>
              </a:rPr>
              <a:t>? </a:t>
            </a:r>
            <a:r>
              <a:rPr lang="en-US" sz="1400" b="1" dirty="0" err="1" smtClean="0">
                <a:latin typeface="Georgia" panose="02040502050405020303" pitchFamily="18" charset="0"/>
                <a:cs typeface="Andalus" panose="02020603050405020304" pitchFamily="18" charset="-78"/>
              </a:rPr>
              <a:t>Interprete</a:t>
            </a:r>
            <a:r>
              <a:rPr lang="en-US" sz="1400" b="1" dirty="0" smtClean="0">
                <a:latin typeface="Georgia" panose="02040502050405020303" pitchFamily="18" charset="0"/>
                <a:cs typeface="Andalus" panose="02020603050405020304" pitchFamily="18" charset="-78"/>
              </a:rPr>
              <a:t> </a:t>
            </a:r>
            <a:r>
              <a:rPr lang="en-US" sz="1400" b="1" dirty="0" err="1" smtClean="0">
                <a:latin typeface="Georgia" panose="02040502050405020303" pitchFamily="18" charset="0"/>
                <a:cs typeface="Andalus" panose="02020603050405020304" pitchFamily="18" charset="-78"/>
              </a:rPr>
              <a:t>basado</a:t>
            </a:r>
            <a:r>
              <a:rPr lang="en-US" sz="1400" b="1" dirty="0" smtClean="0">
                <a:latin typeface="Georgia" panose="02040502050405020303" pitchFamily="18" charset="0"/>
                <a:cs typeface="Andalus" panose="02020603050405020304" pitchFamily="18" charset="-78"/>
              </a:rPr>
              <a:t> </a:t>
            </a:r>
            <a:r>
              <a:rPr lang="en-US" sz="1400" b="1" dirty="0" err="1" smtClean="0">
                <a:latin typeface="Georgia" panose="02040502050405020303" pitchFamily="18" charset="0"/>
                <a:cs typeface="Andalus" panose="02020603050405020304" pitchFamily="18" charset="-78"/>
              </a:rPr>
              <a:t>en</a:t>
            </a:r>
            <a:r>
              <a:rPr lang="en-US" sz="1400" b="1" dirty="0" smtClean="0">
                <a:latin typeface="Georgia" panose="02040502050405020303" pitchFamily="18" charset="0"/>
                <a:cs typeface="Andalus" panose="02020603050405020304" pitchFamily="18" charset="-78"/>
              </a:rPr>
              <a:t> dos </a:t>
            </a:r>
            <a:r>
              <a:rPr lang="en-US" sz="1400" b="1" dirty="0" err="1" smtClean="0">
                <a:latin typeface="Georgia" panose="02040502050405020303" pitchFamily="18" charset="0"/>
                <a:cs typeface="Andalus" panose="02020603050405020304" pitchFamily="18" charset="-78"/>
              </a:rPr>
              <a:t>obras</a:t>
            </a:r>
            <a:r>
              <a:rPr lang="en-US" sz="1400" b="1" dirty="0" smtClean="0">
                <a:latin typeface="Georgia" panose="02040502050405020303" pitchFamily="18" charset="0"/>
                <a:cs typeface="Andalus" panose="02020603050405020304" pitchFamily="18" charset="-78"/>
              </a:rPr>
              <a:t> </a:t>
            </a:r>
            <a:r>
              <a:rPr lang="en-US" sz="1400" b="1" dirty="0" err="1" smtClean="0">
                <a:latin typeface="Georgia" panose="02040502050405020303" pitchFamily="18" charset="0"/>
                <a:cs typeface="Andalus" panose="02020603050405020304" pitchFamily="18" charset="-78"/>
              </a:rPr>
              <a:t>estudiadas</a:t>
            </a:r>
            <a:r>
              <a:rPr lang="en-US" sz="1400" b="1" dirty="0" smtClean="0">
                <a:latin typeface="Georgia" panose="02040502050405020303" pitchFamily="18" charset="0"/>
                <a:cs typeface="Andalus" panose="02020603050405020304" pitchFamily="18" charset="-78"/>
              </a:rPr>
              <a:t> </a:t>
            </a:r>
            <a:r>
              <a:rPr lang="en-US" sz="1400" b="1" dirty="0" err="1" smtClean="0">
                <a:latin typeface="Georgia" panose="02040502050405020303" pitchFamily="18" charset="0"/>
                <a:cs typeface="Andalus" panose="02020603050405020304" pitchFamily="18" charset="-78"/>
              </a:rPr>
              <a:t>en</a:t>
            </a:r>
            <a:r>
              <a:rPr lang="en-US" sz="1400" b="1" dirty="0" smtClean="0">
                <a:latin typeface="Georgia" panose="02040502050405020303" pitchFamily="18" charset="0"/>
                <a:cs typeface="Andalus" panose="02020603050405020304" pitchFamily="18" charset="-78"/>
              </a:rPr>
              <a:t> </a:t>
            </a:r>
            <a:r>
              <a:rPr lang="en-US" sz="1400" b="1" dirty="0" err="1" smtClean="0">
                <a:latin typeface="Georgia" panose="02040502050405020303" pitchFamily="18" charset="0"/>
                <a:cs typeface="Andalus" panose="02020603050405020304" pitchFamily="18" charset="-78"/>
              </a:rPr>
              <a:t>clase</a:t>
            </a:r>
            <a:r>
              <a:rPr lang="en-US" sz="1400" b="1" dirty="0" smtClean="0">
                <a:latin typeface="Georgia" panose="02040502050405020303" pitchFamily="18" charset="0"/>
                <a:cs typeface="Andalus" panose="02020603050405020304" pitchFamily="18" charset="-78"/>
              </a:rPr>
              <a:t>.  </a:t>
            </a:r>
          </a:p>
          <a:p>
            <a:pPr marL="0" indent="0">
              <a:buNone/>
            </a:pPr>
            <a:r>
              <a:rPr lang="en-US" sz="1600" b="1" dirty="0" smtClean="0">
                <a:latin typeface="Georgia" panose="02040502050405020303" pitchFamily="18" charset="0"/>
                <a:cs typeface="Andalus" panose="02020603050405020304" pitchFamily="18" charset="-78"/>
              </a:rPr>
              <a:t> </a:t>
            </a:r>
            <a:r>
              <a:rPr lang="en-US" sz="1100" b="1" dirty="0" smtClean="0">
                <a:latin typeface="Georgia" panose="02040502050405020303" pitchFamily="18" charset="0"/>
                <a:cs typeface="Andalus" panose="02020603050405020304" pitchFamily="18" charset="-78"/>
              </a:rPr>
              <a:t>(IB Manual 2015)</a:t>
            </a:r>
            <a:endParaRPr lang="en-US" sz="1100" b="1" dirty="0">
              <a:latin typeface="Georgia" panose="02040502050405020303" pitchFamily="18" charset="0"/>
              <a:cs typeface="Andalus" panose="02020603050405020304" pitchFamily="18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1089093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22670" y="1828800"/>
            <a:ext cx="9866672" cy="54168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PARTE IV</a:t>
            </a:r>
            <a:r>
              <a:rPr lang="en-US" sz="2400" dirty="0" smtClean="0">
                <a:latin typeface="Georgia" panose="02040502050405020303" pitchFamily="18" charset="0"/>
              </a:rPr>
              <a:t>:  </a:t>
            </a:r>
            <a:r>
              <a:rPr lang="en-US" sz="2400" b="1" dirty="0" smtClean="0"/>
              <a:t>IOC’s</a:t>
            </a:r>
            <a:r>
              <a:rPr lang="en-US" sz="2400" dirty="0" smtClean="0">
                <a:latin typeface="Georgia" panose="02040502050405020303" pitchFamily="18" charset="0"/>
              </a:rPr>
              <a:t>   </a:t>
            </a:r>
            <a:r>
              <a:rPr lang="en-US" sz="1400" dirty="0" smtClean="0">
                <a:latin typeface="Georgia" panose="02040502050405020303" pitchFamily="18" charset="0"/>
              </a:rPr>
              <a:t>(3 PLA)</a:t>
            </a:r>
          </a:p>
          <a:p>
            <a:endParaRPr lang="en-US" sz="2400" dirty="0">
              <a:latin typeface="Georgia" panose="02040502050405020303" pitchFamily="18" charset="0"/>
            </a:endParaRPr>
          </a:p>
          <a:p>
            <a:pPr marL="342900" indent="-342900">
              <a:buAutoNum type="arabicParenR"/>
            </a:pPr>
            <a:r>
              <a:rPr lang="en-US" sz="2400" i="1" dirty="0" smtClean="0">
                <a:latin typeface="Georgia" panose="02040502050405020303" pitchFamily="18" charset="0"/>
              </a:rPr>
              <a:t> </a:t>
            </a:r>
            <a:r>
              <a:rPr lang="en-US" sz="2400" i="1" dirty="0" err="1" smtClean="0">
                <a:latin typeface="Georgia" panose="02040502050405020303" pitchFamily="18" charset="0"/>
              </a:rPr>
              <a:t>Selección</a:t>
            </a:r>
            <a:r>
              <a:rPr lang="en-US" sz="2400" i="1" dirty="0" smtClean="0">
                <a:latin typeface="Georgia" panose="02040502050405020303" pitchFamily="18" charset="0"/>
              </a:rPr>
              <a:t> de </a:t>
            </a:r>
            <a:r>
              <a:rPr lang="en-US" sz="2400" i="1" dirty="0" err="1" smtClean="0">
                <a:latin typeface="Georgia" panose="02040502050405020303" pitchFamily="18" charset="0"/>
              </a:rPr>
              <a:t>Poemas</a:t>
            </a:r>
            <a:r>
              <a:rPr lang="en-US" sz="2400" i="1" dirty="0" smtClean="0">
                <a:latin typeface="Georgia" panose="02040502050405020303" pitchFamily="18" charset="0"/>
              </a:rPr>
              <a:t>;  </a:t>
            </a:r>
            <a:r>
              <a:rPr lang="en-US" sz="1600" dirty="0" smtClean="0">
                <a:latin typeface="Georgia" panose="02040502050405020303" pitchFamily="18" charset="0"/>
              </a:rPr>
              <a:t>(PLA) Mario Benedetti</a:t>
            </a:r>
          </a:p>
          <a:p>
            <a:endParaRPr lang="en-US" dirty="0" smtClean="0">
              <a:latin typeface="Georgia" panose="02040502050405020303" pitchFamily="18" charset="0"/>
            </a:endParaRPr>
          </a:p>
          <a:p>
            <a:pPr marL="342900" indent="-342900">
              <a:buAutoNum type="arabicParenR"/>
            </a:pPr>
            <a:endParaRPr lang="en-US" dirty="0">
              <a:latin typeface="Georgia" panose="02040502050405020303" pitchFamily="18" charset="0"/>
            </a:endParaRPr>
          </a:p>
          <a:p>
            <a:r>
              <a:rPr lang="en-US" sz="2400" dirty="0" smtClean="0">
                <a:latin typeface="Georgia" panose="02040502050405020303" pitchFamily="18" charset="0"/>
              </a:rPr>
              <a:t>2) “</a:t>
            </a:r>
            <a:r>
              <a:rPr lang="en-US" sz="2400" i="1" dirty="0" smtClean="0">
                <a:latin typeface="Georgia" panose="02040502050405020303" pitchFamily="18" charset="0"/>
              </a:rPr>
              <a:t>Nada</a:t>
            </a:r>
            <a:r>
              <a:rPr lang="en-US" sz="2400" dirty="0" smtClean="0">
                <a:latin typeface="Georgia" panose="02040502050405020303" pitchFamily="18" charset="0"/>
              </a:rPr>
              <a:t>”; </a:t>
            </a:r>
            <a:r>
              <a:rPr lang="en-US" sz="1600" dirty="0" smtClean="0">
                <a:latin typeface="Georgia" panose="02040502050405020303" pitchFamily="18" charset="0"/>
              </a:rPr>
              <a:t>(PLA)  Carmen </a:t>
            </a:r>
            <a:r>
              <a:rPr lang="en-US" sz="1600" dirty="0" err="1" smtClean="0">
                <a:latin typeface="Georgia" panose="02040502050405020303" pitchFamily="18" charset="0"/>
              </a:rPr>
              <a:t>Laforet</a:t>
            </a:r>
            <a:endParaRPr lang="en-US" sz="1600" dirty="0" smtClean="0">
              <a:latin typeface="Georgia" panose="02040502050405020303" pitchFamily="18" charset="0"/>
            </a:endParaRPr>
          </a:p>
          <a:p>
            <a:pPr marL="342900" indent="-342900">
              <a:buAutoNum type="arabicParenR"/>
            </a:pPr>
            <a:endParaRPr lang="en-US" sz="2000" dirty="0">
              <a:latin typeface="Georgia" panose="02040502050405020303" pitchFamily="18" charset="0"/>
            </a:endParaRPr>
          </a:p>
          <a:p>
            <a:r>
              <a:rPr lang="en-US" sz="2400" dirty="0" smtClean="0">
                <a:latin typeface="Georgia" panose="02040502050405020303" pitchFamily="18" charset="0"/>
              </a:rPr>
              <a:t>3) “</a:t>
            </a:r>
            <a:r>
              <a:rPr lang="en-US" sz="2400" i="1" dirty="0" smtClean="0">
                <a:latin typeface="Georgia" panose="02040502050405020303" pitchFamily="18" charset="0"/>
              </a:rPr>
              <a:t>Como </a:t>
            </a:r>
            <a:r>
              <a:rPr lang="en-US" sz="2400" i="1" dirty="0" err="1" smtClean="0">
                <a:latin typeface="Georgia" panose="02040502050405020303" pitchFamily="18" charset="0"/>
              </a:rPr>
              <a:t>agua</a:t>
            </a:r>
            <a:r>
              <a:rPr lang="en-US" sz="2400" i="1" dirty="0" smtClean="0">
                <a:latin typeface="Georgia" panose="02040502050405020303" pitchFamily="18" charset="0"/>
              </a:rPr>
              <a:t> para chocolate</a:t>
            </a:r>
            <a:r>
              <a:rPr lang="en-US" sz="2400" dirty="0" smtClean="0">
                <a:latin typeface="Georgia" panose="02040502050405020303" pitchFamily="18" charset="0"/>
              </a:rPr>
              <a:t>”;  </a:t>
            </a:r>
            <a:r>
              <a:rPr lang="en-US" sz="1600" dirty="0" smtClean="0">
                <a:latin typeface="Georgia" panose="02040502050405020303" pitchFamily="18" charset="0"/>
              </a:rPr>
              <a:t>(PLA)  Laura Esquivel</a:t>
            </a:r>
            <a:endParaRPr lang="en-US" dirty="0" smtClean="0">
              <a:latin typeface="Georgia" panose="02040502050405020303" pitchFamily="18" charset="0"/>
            </a:endParaRPr>
          </a:p>
          <a:p>
            <a:r>
              <a:rPr lang="en-US" sz="2400" dirty="0">
                <a:latin typeface="Georgia" panose="02040502050405020303" pitchFamily="18" charset="0"/>
              </a:rPr>
              <a:t> </a:t>
            </a:r>
            <a:r>
              <a:rPr lang="en-US" sz="2400" dirty="0" smtClean="0">
                <a:latin typeface="Georgia" panose="02040502050405020303" pitchFamily="18" charset="0"/>
              </a:rPr>
              <a:t>   					</a:t>
            </a:r>
          </a:p>
          <a:p>
            <a:r>
              <a:rPr lang="en-US" sz="2400" dirty="0">
                <a:latin typeface="Georgia" panose="02040502050405020303" pitchFamily="18" charset="0"/>
              </a:rPr>
              <a:t>	</a:t>
            </a:r>
            <a:r>
              <a:rPr lang="en-US" sz="2400" dirty="0" smtClean="0">
                <a:latin typeface="Georgia" panose="02040502050405020303" pitchFamily="18" charset="0"/>
              </a:rPr>
              <a:t>						y / o</a:t>
            </a:r>
          </a:p>
          <a:p>
            <a:endParaRPr lang="en-US" sz="2400" dirty="0" smtClean="0">
              <a:latin typeface="Georgia" panose="02040502050405020303" pitchFamily="18" charset="0"/>
            </a:endParaRPr>
          </a:p>
          <a:p>
            <a:pPr marL="342900" indent="-342900">
              <a:buAutoNum type="arabicParenR"/>
            </a:pPr>
            <a:endParaRPr lang="en-US" sz="2400" dirty="0">
              <a:latin typeface="Georgia" panose="02040502050405020303" pitchFamily="18" charset="0"/>
            </a:endParaRPr>
          </a:p>
          <a:p>
            <a:r>
              <a:rPr lang="en-US" sz="2400" dirty="0" smtClean="0">
                <a:latin typeface="Georgia" panose="02040502050405020303" pitchFamily="18" charset="0"/>
              </a:rPr>
              <a:t>4) “</a:t>
            </a:r>
            <a:r>
              <a:rPr lang="en-US" sz="2400" i="1" dirty="0" err="1" smtClean="0">
                <a:latin typeface="Georgia" panose="02040502050405020303" pitchFamily="18" charset="0"/>
              </a:rPr>
              <a:t>Crónica</a:t>
            </a:r>
            <a:r>
              <a:rPr lang="en-US" sz="2400" i="1" dirty="0" smtClean="0">
                <a:latin typeface="Georgia" panose="02040502050405020303" pitchFamily="18" charset="0"/>
              </a:rPr>
              <a:t> de </a:t>
            </a:r>
            <a:r>
              <a:rPr lang="en-US" sz="2400" i="1" dirty="0" err="1" smtClean="0">
                <a:latin typeface="Georgia" panose="02040502050405020303" pitchFamily="18" charset="0"/>
              </a:rPr>
              <a:t>una</a:t>
            </a:r>
            <a:r>
              <a:rPr lang="en-US" sz="2400" i="1" dirty="0" smtClean="0">
                <a:latin typeface="Georgia" panose="02040502050405020303" pitchFamily="18" charset="0"/>
              </a:rPr>
              <a:t> </a:t>
            </a:r>
            <a:r>
              <a:rPr lang="en-US" sz="2400" i="1" dirty="0" err="1" smtClean="0">
                <a:latin typeface="Georgia" panose="02040502050405020303" pitchFamily="18" charset="0"/>
              </a:rPr>
              <a:t>muerte</a:t>
            </a:r>
            <a:r>
              <a:rPr lang="en-US" sz="2400" i="1" dirty="0" smtClean="0">
                <a:latin typeface="Georgia" panose="02040502050405020303" pitchFamily="18" charset="0"/>
              </a:rPr>
              <a:t> </a:t>
            </a:r>
            <a:r>
              <a:rPr lang="en-US" sz="2400" i="1" dirty="0" err="1" smtClean="0">
                <a:latin typeface="Georgia" panose="02040502050405020303" pitchFamily="18" charset="0"/>
              </a:rPr>
              <a:t>anunciada</a:t>
            </a:r>
            <a:r>
              <a:rPr lang="en-US" sz="2400" i="1" dirty="0" smtClean="0">
                <a:latin typeface="Georgia" panose="02040502050405020303" pitchFamily="18" charset="0"/>
              </a:rPr>
              <a:t>”; </a:t>
            </a:r>
            <a:r>
              <a:rPr lang="en-US" sz="1600" i="1" dirty="0" smtClean="0">
                <a:latin typeface="Georgia" panose="02040502050405020303" pitchFamily="18" charset="0"/>
              </a:rPr>
              <a:t>(PLA) Gabriel G. </a:t>
            </a:r>
            <a:r>
              <a:rPr lang="en-US" sz="1600" i="1" dirty="0" err="1" smtClean="0">
                <a:latin typeface="Georgia" panose="02040502050405020303" pitchFamily="18" charset="0"/>
              </a:rPr>
              <a:t>Márquez</a:t>
            </a:r>
            <a:r>
              <a:rPr lang="en-US" sz="1600" i="1" dirty="0" smtClean="0">
                <a:latin typeface="Georgia" panose="02040502050405020303" pitchFamily="18" charset="0"/>
              </a:rPr>
              <a:t>.</a:t>
            </a:r>
            <a:endParaRPr lang="en-US" sz="2000" i="1" dirty="0" smtClean="0">
              <a:latin typeface="Georgia" panose="02040502050405020303" pitchFamily="18" charset="0"/>
            </a:endParaRPr>
          </a:p>
          <a:p>
            <a:pPr marL="342900" indent="-342900">
              <a:buAutoNum type="arabicParenR"/>
            </a:pPr>
            <a:endParaRPr lang="en-US" sz="2000" i="1" dirty="0">
              <a:latin typeface="Georgia" panose="02040502050405020303" pitchFamily="18" charset="0"/>
            </a:endParaRPr>
          </a:p>
          <a:p>
            <a:pPr marL="342900" indent="-342900">
              <a:buAutoNum type="arabicParenR"/>
            </a:pP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3642852" y="545690"/>
            <a:ext cx="278744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PARTE </a:t>
            </a:r>
            <a:r>
              <a:rPr lang="en-US" sz="2800" b="1" dirty="0"/>
              <a:t>I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656006" y="545690"/>
            <a:ext cx="247772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PARTE II</a:t>
            </a:r>
            <a:endParaRPr lang="en-US" sz="2800" b="1" dirty="0"/>
          </a:p>
        </p:txBody>
      </p:sp>
      <p:sp>
        <p:nvSpPr>
          <p:cNvPr id="5" name="Down Arrow 4"/>
          <p:cNvSpPr/>
          <p:nvPr/>
        </p:nvSpPr>
        <p:spPr>
          <a:xfrm>
            <a:off x="5043948" y="700200"/>
            <a:ext cx="612058" cy="11286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91981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578076" y="752167"/>
            <a:ext cx="10368118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i="1" dirty="0" err="1" smtClean="0"/>
              <a:t>BIBLIOGRAFíA</a:t>
            </a:r>
            <a:endParaRPr lang="en-US" b="1" i="1" dirty="0" smtClean="0"/>
          </a:p>
          <a:p>
            <a:endParaRPr lang="en-US" dirty="0" smtClean="0"/>
          </a:p>
          <a:p>
            <a:r>
              <a:rPr lang="en-US" dirty="0" smtClean="0"/>
              <a:t>Cecilia </a:t>
            </a:r>
            <a:r>
              <a:rPr lang="en-US" dirty="0" err="1" smtClean="0"/>
              <a:t>Bruzzoni</a:t>
            </a:r>
            <a:r>
              <a:rPr lang="en-US" dirty="0" smtClean="0"/>
              <a:t>   </a:t>
            </a:r>
            <a:r>
              <a:rPr lang="en-US" dirty="0" smtClean="0">
                <a:solidFill>
                  <a:srgbClr val="0070C0"/>
                </a:solidFill>
                <a:latin typeface="arial" panose="020B0604020202020204" pitchFamily="34" charset="0"/>
                <a:hlinkClick r:id="rId2"/>
              </a:rPr>
              <a:t>https</a:t>
            </a:r>
            <a:r>
              <a:rPr lang="en-US" dirty="0">
                <a:solidFill>
                  <a:srgbClr val="0070C0"/>
                </a:solidFill>
                <a:latin typeface="arial" panose="020B0604020202020204" pitchFamily="34" charset="0"/>
                <a:hlinkClick r:id="rId2"/>
              </a:rPr>
              <a:t>://</a:t>
            </a:r>
            <a:r>
              <a:rPr lang="en-US" dirty="0" smtClean="0">
                <a:solidFill>
                  <a:srgbClr val="0070C0"/>
                </a:solidFill>
                <a:latin typeface="arial" panose="020B0604020202020204" pitchFamily="34" charset="0"/>
                <a:hlinkClick r:id="rId2"/>
              </a:rPr>
              <a:t>es-la.facebook.com/public/Cecilia-Bruzzoni</a:t>
            </a:r>
            <a:endParaRPr lang="en-US" dirty="0" smtClean="0">
              <a:solidFill>
                <a:srgbClr val="0070C0"/>
              </a:solidFill>
              <a:latin typeface="arial" panose="020B0604020202020204" pitchFamily="34" charset="0"/>
            </a:endParaRPr>
          </a:p>
          <a:p>
            <a:endParaRPr lang="en-US" dirty="0" smtClean="0">
              <a:solidFill>
                <a:srgbClr val="0070C0"/>
              </a:solidFill>
              <a:latin typeface="arial" panose="020B0604020202020204" pitchFamily="34" charset="0"/>
            </a:endParaRPr>
          </a:p>
          <a:p>
            <a:r>
              <a:rPr lang="en-US" dirty="0" smtClean="0">
                <a:solidFill>
                  <a:srgbClr val="202020"/>
                </a:solidFill>
                <a:latin typeface="arial" panose="020B0604020202020204" pitchFamily="34" charset="0"/>
              </a:rPr>
              <a:t>Eugenia </a:t>
            </a:r>
            <a:r>
              <a:rPr lang="en-US" dirty="0" err="1" smtClean="0">
                <a:solidFill>
                  <a:srgbClr val="202020"/>
                </a:solidFill>
                <a:latin typeface="arial" panose="020B0604020202020204" pitchFamily="34" charset="0"/>
              </a:rPr>
              <a:t>Carioni</a:t>
            </a:r>
            <a:r>
              <a:rPr lang="en-US" dirty="0" smtClean="0">
                <a:solidFill>
                  <a:srgbClr val="202020"/>
                </a:solidFill>
                <a:latin typeface="arial" panose="020B0604020202020204" pitchFamily="34" charset="0"/>
              </a:rPr>
              <a:t>    </a:t>
            </a:r>
            <a:r>
              <a:rPr lang="en-US" u="sng" dirty="0" smtClean="0">
                <a:solidFill>
                  <a:srgbClr val="0070C0"/>
                </a:solidFill>
                <a:latin typeface="arial" panose="020B0604020202020204" pitchFamily="34" charset="0"/>
                <a:hlinkClick r:id="rId3"/>
              </a:rPr>
              <a:t>https://carrollton.org/ib-lengua-a-lengua-y-literatura</a:t>
            </a:r>
            <a:endParaRPr lang="en-US" u="sng" dirty="0" smtClean="0">
              <a:solidFill>
                <a:srgbClr val="0070C0"/>
              </a:solidFill>
              <a:latin typeface="arial" panose="020B0604020202020204" pitchFamily="34" charset="0"/>
            </a:endParaRPr>
          </a:p>
          <a:p>
            <a:endParaRPr lang="en-US" u="sng" dirty="0">
              <a:solidFill>
                <a:srgbClr val="0070C0"/>
              </a:solidFill>
              <a:latin typeface="arial" panose="020B0604020202020204" pitchFamily="34" charset="0"/>
            </a:endParaRPr>
          </a:p>
          <a:p>
            <a:r>
              <a:rPr lang="en-US" dirty="0">
                <a:solidFill>
                  <a:srgbClr val="202020"/>
                </a:solidFill>
                <a:latin typeface="arial" panose="020B0604020202020204" pitchFamily="34" charset="0"/>
              </a:rPr>
              <a:t> IB Online Curriculum Centre (OCC) - International Baccalaureate </a:t>
            </a:r>
            <a:r>
              <a:rPr lang="en-US" dirty="0" smtClean="0">
                <a:solidFill>
                  <a:srgbClr val="202020"/>
                </a:solidFill>
                <a:latin typeface="arial" panose="020B0604020202020204" pitchFamily="34" charset="0"/>
              </a:rPr>
              <a:t>					</a:t>
            </a:r>
            <a:r>
              <a:rPr lang="en-US" dirty="0" smtClean="0">
                <a:solidFill>
                  <a:srgbClr val="FF0000"/>
                </a:solidFill>
                <a:latin typeface="arial" panose="020B0604020202020204" pitchFamily="34" charset="0"/>
              </a:rPr>
              <a:t> 										</a:t>
            </a:r>
            <a:r>
              <a:rPr lang="en-US" u="sng" dirty="0" smtClean="0">
                <a:solidFill>
                  <a:srgbClr val="FF0000"/>
                </a:solidFill>
                <a:latin typeface="arial" panose="020B0604020202020204" pitchFamily="34" charset="0"/>
              </a:rPr>
              <a:t>occ.ibo.org/ibis/</a:t>
            </a:r>
            <a:r>
              <a:rPr lang="en-US" u="sng" dirty="0" err="1" smtClean="0">
                <a:solidFill>
                  <a:srgbClr val="FF0000"/>
                </a:solidFill>
                <a:latin typeface="arial" panose="020B0604020202020204" pitchFamily="34" charset="0"/>
              </a:rPr>
              <a:t>occ</a:t>
            </a:r>
            <a:r>
              <a:rPr lang="en-US" u="sng" dirty="0" smtClean="0">
                <a:solidFill>
                  <a:srgbClr val="FF0000"/>
                </a:solidFill>
                <a:latin typeface="arial" panose="020B0604020202020204" pitchFamily="34" charset="0"/>
              </a:rPr>
              <a:t>/guest/</a:t>
            </a:r>
            <a:r>
              <a:rPr lang="en-US" u="sng" dirty="0" err="1" smtClean="0">
                <a:solidFill>
                  <a:srgbClr val="FF0000"/>
                </a:solidFill>
                <a:latin typeface="arial" panose="020B0604020202020204" pitchFamily="34" charset="0"/>
              </a:rPr>
              <a:t>home.cfm</a:t>
            </a:r>
            <a:endParaRPr lang="en-US" u="sng" dirty="0" smtClean="0">
              <a:solidFill>
                <a:srgbClr val="FF0000"/>
              </a:solidFill>
              <a:latin typeface="arial" panose="020B0604020202020204" pitchFamily="34" charset="0"/>
            </a:endParaRPr>
          </a:p>
          <a:p>
            <a:endParaRPr lang="en-US" dirty="0" smtClean="0">
              <a:solidFill>
                <a:srgbClr val="202020"/>
              </a:solidFill>
              <a:latin typeface="arial" panose="020B0604020202020204" pitchFamily="34" charset="0"/>
            </a:endParaRPr>
          </a:p>
          <a:p>
            <a:endParaRPr lang="en-US" dirty="0">
              <a:solidFill>
                <a:srgbClr val="202020"/>
              </a:solidFill>
              <a:latin typeface="arial" panose="020B0604020202020204" pitchFamily="34" charset="0"/>
            </a:endParaRPr>
          </a:p>
          <a:p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1681315" y="3718679"/>
            <a:ext cx="8893278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		</a:t>
            </a:r>
            <a:r>
              <a:rPr lang="en-US" sz="5400" i="1" dirty="0" smtClean="0"/>
              <a:t>MUCHAS GRACIAS</a:t>
            </a:r>
          </a:p>
          <a:p>
            <a:endParaRPr lang="en-US" dirty="0"/>
          </a:p>
          <a:p>
            <a:r>
              <a:rPr lang="en-US" dirty="0" smtClean="0"/>
              <a:t>					                </a:t>
            </a:r>
            <a:r>
              <a:rPr lang="en-US" b="1" dirty="0" smtClean="0"/>
              <a:t>EUGENIA CARIONI</a:t>
            </a:r>
          </a:p>
          <a:p>
            <a:r>
              <a:rPr lang="en-US" b="1" dirty="0"/>
              <a:t> </a:t>
            </a:r>
            <a:r>
              <a:rPr lang="en-US" b="1" dirty="0" smtClean="0"/>
              <a:t>                                             </a:t>
            </a:r>
            <a:r>
              <a:rPr lang="en-US" b="1" dirty="0" smtClean="0">
                <a:hlinkClick r:id="rId4"/>
              </a:rPr>
              <a:t>gcarioni@carrollton.org</a:t>
            </a:r>
            <a:endParaRPr lang="en-US" b="1" dirty="0" smtClean="0"/>
          </a:p>
          <a:p>
            <a:endParaRPr lang="en-US" dirty="0"/>
          </a:p>
          <a:p>
            <a:endParaRPr lang="en-US" dirty="0" smtClean="0"/>
          </a:p>
          <a:p>
            <a:r>
              <a:rPr lang="en-US" dirty="0" smtClean="0"/>
              <a:t>				       </a:t>
            </a:r>
            <a:r>
              <a:rPr lang="en-US" b="1" dirty="0" smtClean="0"/>
              <a:t>Carrollton School of the Sacred Heart</a:t>
            </a:r>
          </a:p>
          <a:p>
            <a:r>
              <a:rPr lang="en-US" dirty="0" smtClean="0"/>
              <a:t>								Miami, Fl. USA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343812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Wisp">
  <a:themeElements>
    <a:clrScheme name="Wisp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Wisp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isp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2993</TotalTime>
  <Words>759</Words>
  <Application>Microsoft Office PowerPoint</Application>
  <PresentationFormat>Widescreen</PresentationFormat>
  <Paragraphs>129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7" baseType="lpstr">
      <vt:lpstr>Andalus</vt:lpstr>
      <vt:lpstr>Arial</vt:lpstr>
      <vt:lpstr>Arial</vt:lpstr>
      <vt:lpstr>Century Gothic</vt:lpstr>
      <vt:lpstr>Georgia</vt:lpstr>
      <vt:lpstr>Wingdings</vt:lpstr>
      <vt:lpstr>Wingdings 3</vt:lpstr>
      <vt:lpstr>Wisp</vt:lpstr>
      <vt:lpstr>      Español Lengua A: Lengua y Literatura</vt:lpstr>
      <vt:lpstr>PARTE I: Lengua en su contexto cultural       Qué?</vt:lpstr>
      <vt:lpstr>PARTE I: Lengua y Género                Lengua y Relaciones sociales       Lengua e Individuo       Lengua y Poder       Lengua y Comunidad       Lengua y Creencias       Lengua y Tabues</vt:lpstr>
      <vt:lpstr>PowerPoint Presentation</vt:lpstr>
      <vt:lpstr>PowerPoint Presentation</vt:lpstr>
      <vt:lpstr>PowerPoint Presentation</vt:lpstr>
      <vt:lpstr> </vt:lpstr>
      <vt:lpstr>PowerPoint Presentation</vt:lpstr>
      <vt:lpstr>PowerPoint Presentation</vt:lpstr>
    </vt:vector>
  </TitlesOfParts>
  <Company>Carrollton School of the Sacred Heart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Carioni, Gina</dc:creator>
  <cp:lastModifiedBy>Carioni, Gina</cp:lastModifiedBy>
  <cp:revision>145</cp:revision>
  <dcterms:created xsi:type="dcterms:W3CDTF">2016-02-16T01:23:05Z</dcterms:created>
  <dcterms:modified xsi:type="dcterms:W3CDTF">2016-07-15T14:23:49Z</dcterms:modified>
</cp:coreProperties>
</file>