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Default Extension="fntdata" ContentType="application/x-fontdata"/>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69" r:id="rId1"/>
    <p:sldMasterId id="2147483670"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embeddedFontLst>
    <p:embeddedFont>
      <p:font typeface="PT Sans"/>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2B5B4F75-5E69-4F59-A20B-AB7463FE1BD1}">
  <a:tblStyle styleId="{2B5B4F75-5E69-4F59-A20B-AB7463FE1BD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8" d="100"/>
          <a:sy n="108" d="100"/>
        </p:scale>
        <p:origin x="-89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font" Target="fonts/font1.fntdata"/><Relationship Id="rId40" Type="http://schemas.openxmlformats.org/officeDocument/2006/relationships/font" Target="fonts/font2.fntdata"/><Relationship Id="rId41" Type="http://schemas.openxmlformats.org/officeDocument/2006/relationships/font" Target="fonts/font3.fntdata"/><Relationship Id="rId42" Type="http://schemas.openxmlformats.org/officeDocument/2006/relationships/font" Target="fonts/font4.fntdata"/><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
              <a:t>Angela</a:t>
            </a:r>
          </a:p>
        </p:txBody>
      </p:sp>
      <p:sp>
        <p:nvSpPr>
          <p:cNvPr id="180" name="Shape 18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Here is how the “boxes” come together - and come to life.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community project provides a </a:t>
            </a:r>
            <a:r>
              <a:rPr lang="en" i="1"/>
              <a:t>context</a:t>
            </a:r>
            <a:r>
              <a:rPr lang="en"/>
              <a:t> for the MYP unit planner - students will be able to </a:t>
            </a:r>
            <a:r>
              <a:rPr lang="en" i="1"/>
              <a:t>do</a:t>
            </a:r>
            <a:r>
              <a:rPr lang="en"/>
              <a:t> this, and show what they know, by designing, carrying out, and reflecting on a service project.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part of the WHY for us as we consider how to prepare students for college and life-long learning.  A focus on service in middle school will be the best preparation possible for inspiring students to apply their classroom learning to service to the world.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Todd - Their ability to complete the community project is the summative assessment of the MYP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Todd - This knowledge has to drive our plan on HOW to implement the CP (PD, service opportunities in all grades at our school)</a:t>
            </a:r>
          </a:p>
          <a:p>
            <a:pPr lvl="0" rtl="0">
              <a:spcBef>
                <a:spcPts val="0"/>
              </a:spcBef>
              <a:buNone/>
            </a:pPr>
            <a:r>
              <a:rPr lang="en"/>
              <a:t>AND our message to stakeholders - even those who don’t understand IB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Todd - We came to learn the “what” - and realized that for this to truly happen, we had to know the why.  There is no better embodiment of the “why” of IB than the community project.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Angela: The CP demystified the unit planning process - all of the “boxes”   - we needed to let the Why drive our How, so that the What leads us back to the heart of the Why.  </a:t>
            </a:r>
          </a:p>
          <a:p>
            <a:pPr lvl="0">
              <a:spcBef>
                <a:spcPts val="0"/>
              </a:spcBef>
              <a:buNone/>
            </a:pPr>
            <a:endParaRPr/>
          </a:p>
          <a:p>
            <a:pPr lvl="0">
              <a:spcBef>
                <a:spcPts val="0"/>
              </a:spcBef>
              <a:buNone/>
            </a:pPr>
            <a:r>
              <a:rPr lang="en"/>
              <a:t>Why:  Mission statement, LP, etc</a:t>
            </a:r>
          </a:p>
          <a:p>
            <a:pPr lvl="0">
              <a:spcBef>
                <a:spcPts val="0"/>
              </a:spcBef>
              <a:buNone/>
            </a:pPr>
            <a:r>
              <a:rPr lang="en"/>
              <a:t>What:  CP requirements</a:t>
            </a:r>
          </a:p>
          <a:p>
            <a:pPr lvl="0">
              <a:spcBef>
                <a:spcPts val="0"/>
              </a:spcBef>
              <a:buNone/>
            </a:pPr>
            <a:r>
              <a:rPr lang="en"/>
              <a:t>How: driven by the </a:t>
            </a:r>
            <a:r>
              <a:rPr lang="en" i="1"/>
              <a:t>WHY</a:t>
            </a:r>
          </a:p>
          <a:p>
            <a:pPr lvl="0">
              <a:spcBef>
                <a:spcPts val="0"/>
              </a:spcBef>
              <a:buNone/>
            </a:pPr>
            <a:endParaRPr/>
          </a:p>
          <a:p>
            <a:pPr lvl="0">
              <a:spcBef>
                <a:spcPts val="0"/>
              </a:spcBef>
              <a:buNone/>
            </a:pPr>
            <a:r>
              <a:rPr lang="en"/>
              <a:t>Danger: starting with the “what” becomes ONE MORE THING we have to do, for both kids and adults.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Todd: Think pair share - talk to your elbow partner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Todd: did a school-wide inventory of service and HOW we are implementing the CP: service; leadership teams; professional development</a:t>
            </a:r>
          </a:p>
          <a:p>
            <a:pPr lvl="0">
              <a:spcBef>
                <a:spcPts val="0"/>
              </a:spcBef>
              <a:buNone/>
            </a:pPr>
            <a:r>
              <a:rPr lang="en"/>
              <a:t>Scaffolded structure - school-wide, 3-yr model of service learning</a:t>
            </a:r>
          </a:p>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Todd - Inventory: service; leadership teams; professional development</a:t>
            </a:r>
          </a:p>
          <a:p>
            <a:pPr lvl="0">
              <a:spcBef>
                <a:spcPts val="0"/>
              </a:spcBef>
              <a:buNone/>
            </a:pPr>
            <a:r>
              <a:rPr lang="en"/>
              <a:t>Silos - lots of service going on, but not necessarily around a common purpose or delivering best practices around service</a:t>
            </a:r>
          </a:p>
          <a:p>
            <a:pPr lvl="0" rtl="0">
              <a:spcBef>
                <a:spcPts val="0"/>
              </a:spcBef>
              <a:buNone/>
            </a:pPr>
            <a:r>
              <a:rPr lang="en"/>
              <a:t>Needed an expert in field - HEF grant, found someone who had also worked with our schools so was familiar with IB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Todd Inventory: service; leadership teams; professional development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Angela: Professional Learning Community - Action research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Data collection - results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Angela - Data collection - results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Todd: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Todd - There is no better way to show of the CP than to hear from students</a:t>
            </a:r>
          </a:p>
          <a:p>
            <a:pPr lvl="0">
              <a:spcBef>
                <a:spcPts val="0"/>
              </a:spcBef>
              <a:buNone/>
            </a:pPr>
            <a:endParaRPr/>
          </a:p>
          <a:p>
            <a:pPr lvl="0">
              <a:spcBef>
                <a:spcPts val="0"/>
              </a:spcBef>
              <a:buNone/>
            </a:pPr>
            <a:endParaRPr/>
          </a:p>
          <a:p>
            <a:pPr lvl="0" rtl="0">
              <a:spcBef>
                <a:spcPts val="0"/>
              </a:spcBef>
              <a:buNone/>
            </a:pPr>
            <a:r>
              <a:rPr lang="en"/>
              <a:t>Start by 12:10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Danger: starting with the “what” becomes ONE MORE THING we have to do, for both kids and adults. IB gives you Why. They also give you the What…..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Angela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Todd - Follow us on twitter and shout out to MNIB for their support</a:t>
            </a:r>
          </a:p>
          <a:p>
            <a:pPr lvl="0">
              <a:spcBef>
                <a:spcPts val="0"/>
              </a:spcBef>
              <a:buNone/>
            </a:pPr>
            <a:r>
              <a:rPr lang="en"/>
              <a:t>Share our journey with the community project as a school-wide approach, our a-has, and what we have learned at this point...not getting into logistics of the CP</a:t>
            </a:r>
          </a:p>
          <a:p>
            <a:pPr lvl="0">
              <a:spcBef>
                <a:spcPts val="0"/>
              </a:spcBef>
              <a:buNone/>
            </a:pPr>
            <a:r>
              <a:rPr lang="en"/>
              <a:t>Our plan in this session is to give some time towards the end to think through a school-wide plan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Start this at 12:20</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Angela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Angela</a:t>
            </a:r>
          </a:p>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Todd: We had a-has on the beach!</a:t>
            </a:r>
          </a:p>
          <a:p>
            <a:pPr lvl="0">
              <a:spcBef>
                <a:spcPts val="0"/>
              </a:spcBef>
              <a:buNone/>
            </a:pPr>
            <a:r>
              <a:rPr lang="en"/>
              <a:t>We came to learn the “what” - and realized that for this to truly happen, we had to know the why.  There is no better embodiment of the “why” of IB than the community project.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Angela: We would have started with the CP in delivering professional development - THIS is the capstone and context for everything we do in the MYP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Angela - learner profile in action!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Angela - mission statement in action</a:t>
            </a:r>
          </a:p>
        </p:txBody>
      </p:sp>
      <p:sp>
        <p:nvSpPr>
          <p:cNvPr id="173" name="Shape 17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tart">
    <p:bg>
      <p:bgPr>
        <a:blipFill rotWithShape="1">
          <a:blip r:embed="rId2">
            <a:alphaModFix/>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7555646" y="6629929"/>
            <a:ext cx="1068300" cy="228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accent6"/>
              </a:buClr>
              <a:buFont typeface="Arial"/>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623979" y="6629929"/>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540327" y="3203572"/>
            <a:ext cx="8211900" cy="1588500"/>
          </a:xfrm>
          <a:prstGeom prst="rect">
            <a:avLst/>
          </a:prstGeom>
          <a:noFill/>
          <a:ln>
            <a:noFill/>
          </a:ln>
        </p:spPr>
        <p:txBody>
          <a:bodyPr lIns="91425" tIns="91425" rIns="91425" bIns="91425" anchor="t" anchorCtr="0"/>
          <a:lstStyle>
            <a:lvl1pPr marL="0" marR="0" lvl="0" indent="0" algn="ctr"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subTitle" idx="1"/>
          </p:nvPr>
        </p:nvSpPr>
        <p:spPr>
          <a:xfrm>
            <a:off x="540327" y="4792133"/>
            <a:ext cx="8211900" cy="872100"/>
          </a:xfrm>
          <a:prstGeom prst="rect">
            <a:avLst/>
          </a:prstGeom>
          <a:noFill/>
          <a:ln>
            <a:noFill/>
          </a:ln>
        </p:spPr>
        <p:txBody>
          <a:bodyPr lIns="91425" tIns="91425" rIns="91425" bIns="91425" anchor="b" anchorCtr="0"/>
          <a:lstStyle>
            <a:lvl1pPr marL="0" marR="0" lvl="0" indent="0" algn="ctr" rtl="0">
              <a:lnSpc>
                <a:spcPct val="90000"/>
              </a:lnSpc>
              <a:spcBef>
                <a:spcPts val="400"/>
              </a:spcBef>
              <a:buClr>
                <a:schemeClr val="accent1"/>
              </a:buClr>
              <a:buFont typeface="Arial"/>
              <a:buNone/>
              <a:defRPr sz="1800" b="0" i="0" u="none" strike="noStrike" cap="none">
                <a:solidFill>
                  <a:schemeClr val="dk1"/>
                </a:solidFill>
                <a:latin typeface="PT Sans"/>
                <a:ea typeface="PT Sans"/>
                <a:cs typeface="PT Sans"/>
                <a:sym typeface="PT Sans"/>
              </a:defRPr>
            </a:lvl1pPr>
            <a:lvl2pPr marL="457200" marR="0" lvl="1" indent="0" algn="ctr" rtl="0">
              <a:lnSpc>
                <a:spcPct val="90000"/>
              </a:lnSpc>
              <a:spcBef>
                <a:spcPts val="400"/>
              </a:spcBef>
              <a:buClr>
                <a:schemeClr val="dk1"/>
              </a:buClr>
              <a:buFont typeface="Arial"/>
              <a:buNone/>
              <a:defRPr sz="2000" b="0" i="0" u="none" strike="noStrike" cap="none">
                <a:solidFill>
                  <a:srgbClr val="8894B2"/>
                </a:solidFill>
                <a:latin typeface="PT Sans"/>
                <a:ea typeface="PT Sans"/>
                <a:cs typeface="PT Sans"/>
                <a:sym typeface="PT Sans"/>
              </a:defRPr>
            </a:lvl2pPr>
            <a:lvl3pPr marL="914400" marR="0" lvl="2" indent="0" algn="ctr" rtl="0">
              <a:lnSpc>
                <a:spcPct val="90000"/>
              </a:lnSpc>
              <a:spcBef>
                <a:spcPts val="400"/>
              </a:spcBef>
              <a:buClr>
                <a:schemeClr val="accent1"/>
              </a:buClr>
              <a:buFont typeface="Arial"/>
              <a:buNone/>
              <a:defRPr sz="2000" b="0" i="0" u="none" strike="noStrike" cap="none">
                <a:solidFill>
                  <a:srgbClr val="8894B2"/>
                </a:solidFill>
                <a:latin typeface="PT Sans"/>
                <a:ea typeface="PT Sans"/>
                <a:cs typeface="PT Sans"/>
                <a:sym typeface="PT Sans"/>
              </a:defRPr>
            </a:lvl3pPr>
            <a:lvl4pPr marL="1371600" marR="0" lvl="3" indent="0" algn="ctr" rtl="0">
              <a:lnSpc>
                <a:spcPct val="90000"/>
              </a:lnSpc>
              <a:spcBef>
                <a:spcPts val="400"/>
              </a:spcBef>
              <a:buClr>
                <a:srgbClr val="8894B2"/>
              </a:buClr>
              <a:buFont typeface="Merriweather Sans"/>
              <a:buNone/>
              <a:defRPr sz="2000" b="0" i="0" u="none" strike="noStrike" cap="none">
                <a:solidFill>
                  <a:srgbClr val="8894B2"/>
                </a:solidFill>
                <a:latin typeface="PT Sans"/>
                <a:ea typeface="PT Sans"/>
                <a:cs typeface="PT Sans"/>
                <a:sym typeface="PT Sans"/>
              </a:defRPr>
            </a:lvl4pPr>
            <a:lvl5pPr marL="1828800" marR="0" lvl="4" indent="0" algn="ctr" rtl="0">
              <a:lnSpc>
                <a:spcPct val="90000"/>
              </a:lnSpc>
              <a:spcBef>
                <a:spcPts val="400"/>
              </a:spcBef>
              <a:buClr>
                <a:srgbClr val="8894B2"/>
              </a:buClr>
              <a:buFont typeface="Merriweather Sans"/>
              <a:buNone/>
              <a:defRPr sz="2000" b="0" i="0" u="none" strike="noStrike" cap="none">
                <a:solidFill>
                  <a:srgbClr val="8894B2"/>
                </a:solidFill>
                <a:latin typeface="PT Sans"/>
                <a:ea typeface="PT Sans"/>
                <a:cs typeface="PT Sans"/>
                <a:sym typeface="PT Sans"/>
              </a:defRPr>
            </a:lvl5pPr>
            <a:lvl6pPr marL="2286000" marR="0" lvl="5" indent="0" algn="ctr" rtl="0">
              <a:spcBef>
                <a:spcPts val="400"/>
              </a:spcBef>
              <a:buClr>
                <a:srgbClr val="8894B2"/>
              </a:buClr>
              <a:buFont typeface="Arial"/>
              <a:buNone/>
              <a:defRPr sz="2000" b="0" i="0" u="none" strike="noStrike" cap="none">
                <a:solidFill>
                  <a:srgbClr val="8894B2"/>
                </a:solidFill>
                <a:latin typeface="Arial"/>
                <a:ea typeface="Arial"/>
                <a:cs typeface="Arial"/>
                <a:sym typeface="Arial"/>
              </a:defRPr>
            </a:lvl6pPr>
            <a:lvl7pPr marL="2743200" marR="0" lvl="6" indent="0" algn="ctr" rtl="0">
              <a:spcBef>
                <a:spcPts val="400"/>
              </a:spcBef>
              <a:buClr>
                <a:srgbClr val="8894B2"/>
              </a:buClr>
              <a:buFont typeface="Arial"/>
              <a:buNone/>
              <a:defRPr sz="2000" b="0" i="0" u="none" strike="noStrike" cap="none">
                <a:solidFill>
                  <a:srgbClr val="8894B2"/>
                </a:solidFill>
                <a:latin typeface="Arial"/>
                <a:ea typeface="Arial"/>
                <a:cs typeface="Arial"/>
                <a:sym typeface="Arial"/>
              </a:defRPr>
            </a:lvl7pPr>
            <a:lvl8pPr marL="3200400" marR="0" lvl="7" indent="0" algn="ctr" rtl="0">
              <a:spcBef>
                <a:spcPts val="400"/>
              </a:spcBef>
              <a:buClr>
                <a:srgbClr val="8894B2"/>
              </a:buClr>
              <a:buFont typeface="Arial"/>
              <a:buNone/>
              <a:defRPr sz="2000" b="0" i="0" u="none" strike="noStrike" cap="none">
                <a:solidFill>
                  <a:srgbClr val="8894B2"/>
                </a:solidFill>
                <a:latin typeface="Arial"/>
                <a:ea typeface="Arial"/>
                <a:cs typeface="Arial"/>
                <a:sym typeface="Arial"/>
              </a:defRPr>
            </a:lvl8pPr>
            <a:lvl9pPr marL="3657600" marR="0" lvl="8" indent="0" algn="ctr" rtl="0">
              <a:spcBef>
                <a:spcPts val="400"/>
              </a:spcBef>
              <a:buClr>
                <a:srgbClr val="8894B2"/>
              </a:buClr>
              <a:buFont typeface="Arial"/>
              <a:buNone/>
              <a:defRPr sz="2000" b="0" i="0" u="none" strike="noStrike" cap="none">
                <a:solidFill>
                  <a:srgbClr val="8894B2"/>
                </a:solidFill>
                <a:latin typeface="Arial"/>
                <a:ea typeface="Arial"/>
                <a:cs typeface="Arial"/>
                <a:sym typeface="Arial"/>
              </a:defRPr>
            </a:lvl9pPr>
          </a:lstStyle>
          <a:p>
            <a:endParaRPr/>
          </a:p>
        </p:txBody>
      </p:sp>
      <p:sp>
        <p:nvSpPr>
          <p:cNvPr id="62" name="Shape 62"/>
          <p:cNvSpPr txBox="1">
            <a:spLocks noGrp="1"/>
          </p:cNvSpPr>
          <p:nvPr>
            <p:ph type="dt" idx="10"/>
          </p:nvPr>
        </p:nvSpPr>
        <p:spPr>
          <a:xfrm>
            <a:off x="0" y="6629929"/>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1068333" y="6629929"/>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224962" y="1238390"/>
            <a:ext cx="7461900" cy="9686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a:off x="1224962" y="2289481"/>
            <a:ext cx="7461900" cy="3901800"/>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7212065" y="576264"/>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2239061" y="6475941"/>
            <a:ext cx="3611400" cy="239100"/>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8280400" y="576264"/>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239061" y="2184400"/>
            <a:ext cx="6447600" cy="172710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a:off x="2239061" y="3911600"/>
            <a:ext cx="6447600" cy="150030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1800" b="0" i="0"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1800" b="0" i="0" u="none" strike="noStrike" cap="none">
                <a:solidFill>
                  <a:srgbClr val="8894B2"/>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600" b="0" i="0" u="none" strike="noStrike" cap="none">
                <a:solidFill>
                  <a:srgbClr val="8894B2"/>
                </a:solidFill>
                <a:latin typeface="PT Sans"/>
                <a:ea typeface="PT Sans"/>
                <a:cs typeface="PT Sans"/>
                <a:sym typeface="PT Sans"/>
              </a:defRPr>
            </a:lvl3pPr>
            <a:lvl4pPr marL="1371600" marR="0" lvl="3" indent="0" algn="l" rtl="0">
              <a:lnSpc>
                <a:spcPct val="90000"/>
              </a:lnSpc>
              <a:spcBef>
                <a:spcPts val="400"/>
              </a:spcBef>
              <a:buClr>
                <a:srgbClr val="8894B2"/>
              </a:buClr>
              <a:buFont typeface="Merriweather Sans"/>
              <a:buNone/>
              <a:defRPr sz="1400" b="0" i="0" u="none" strike="noStrike" cap="none">
                <a:solidFill>
                  <a:srgbClr val="8894B2"/>
                </a:solidFill>
                <a:latin typeface="PT Sans"/>
                <a:ea typeface="PT Sans"/>
                <a:cs typeface="PT Sans"/>
                <a:sym typeface="PT Sans"/>
              </a:defRPr>
            </a:lvl4pPr>
            <a:lvl5pPr marL="1828800" marR="0" lvl="4" indent="0" algn="l" rtl="0">
              <a:lnSpc>
                <a:spcPct val="90000"/>
              </a:lnSpc>
              <a:spcBef>
                <a:spcPts val="400"/>
              </a:spcBef>
              <a:buClr>
                <a:srgbClr val="8894B2"/>
              </a:buClr>
              <a:buFont typeface="Merriweather Sans"/>
              <a:buNone/>
              <a:defRPr sz="1400" b="0" i="0" u="none" strike="noStrike" cap="none">
                <a:solidFill>
                  <a:srgbClr val="8894B2"/>
                </a:solidFill>
                <a:latin typeface="PT Sans"/>
                <a:ea typeface="PT Sans"/>
                <a:cs typeface="PT Sans"/>
                <a:sym typeface="PT Sans"/>
              </a:defRPr>
            </a:lvl5pPr>
            <a:lvl6pPr marL="2286000" marR="0" lvl="5" indent="0" algn="l" rtl="0">
              <a:spcBef>
                <a:spcPts val="280"/>
              </a:spcBef>
              <a:buClr>
                <a:srgbClr val="8894B2"/>
              </a:buClr>
              <a:buFont typeface="Arial"/>
              <a:buNone/>
              <a:defRPr sz="1400" b="0" i="0" u="none" strike="noStrike" cap="none">
                <a:solidFill>
                  <a:srgbClr val="8894B2"/>
                </a:solidFill>
                <a:latin typeface="Arial"/>
                <a:ea typeface="Arial"/>
                <a:cs typeface="Arial"/>
                <a:sym typeface="Arial"/>
              </a:defRPr>
            </a:lvl6pPr>
            <a:lvl7pPr marL="2743200" marR="0" lvl="6" indent="0" algn="l" rtl="0">
              <a:spcBef>
                <a:spcPts val="280"/>
              </a:spcBef>
              <a:buClr>
                <a:srgbClr val="8894B2"/>
              </a:buClr>
              <a:buFont typeface="Arial"/>
              <a:buNone/>
              <a:defRPr sz="1400" b="0" i="0" u="none" strike="noStrike" cap="none">
                <a:solidFill>
                  <a:srgbClr val="8894B2"/>
                </a:solidFill>
                <a:latin typeface="Arial"/>
                <a:ea typeface="Arial"/>
                <a:cs typeface="Arial"/>
                <a:sym typeface="Arial"/>
              </a:defRPr>
            </a:lvl7pPr>
            <a:lvl8pPr marL="3200400" marR="0" lvl="7" indent="0" algn="l" rtl="0">
              <a:spcBef>
                <a:spcPts val="280"/>
              </a:spcBef>
              <a:buClr>
                <a:srgbClr val="8894B2"/>
              </a:buClr>
              <a:buFont typeface="Arial"/>
              <a:buNone/>
              <a:defRPr sz="1400" b="0" i="0" u="none" strike="noStrike" cap="none">
                <a:solidFill>
                  <a:srgbClr val="8894B2"/>
                </a:solidFill>
                <a:latin typeface="Arial"/>
                <a:ea typeface="Arial"/>
                <a:cs typeface="Arial"/>
                <a:sym typeface="Arial"/>
              </a:defRPr>
            </a:lvl8pPr>
            <a:lvl9pPr marL="3657600" marR="0" lvl="8" indent="0" algn="l" rtl="0">
              <a:spcBef>
                <a:spcPts val="280"/>
              </a:spcBef>
              <a:buClr>
                <a:srgbClr val="8894B2"/>
              </a:buClr>
              <a:buFont typeface="Arial"/>
              <a:buNone/>
              <a:defRPr sz="1400" b="0" i="0" u="none" strike="noStrike" cap="none">
                <a:solidFill>
                  <a:srgbClr val="8894B2"/>
                </a:solidFill>
                <a:latin typeface="Arial"/>
                <a:ea typeface="Arial"/>
                <a:cs typeface="Arial"/>
                <a:sym typeface="Arial"/>
              </a:defRPr>
            </a:lvl9pPr>
          </a:lstStyle>
          <a:p>
            <a:endParaRPr/>
          </a:p>
        </p:txBody>
      </p:sp>
      <p:sp>
        <p:nvSpPr>
          <p:cNvPr id="73" name="Shape 73"/>
          <p:cNvSpPr txBox="1">
            <a:spLocks noGrp="1"/>
          </p:cNvSpPr>
          <p:nvPr>
            <p:ph type="dt" idx="10"/>
          </p:nvPr>
        </p:nvSpPr>
        <p:spPr>
          <a:xfrm>
            <a:off x="7212065" y="576264"/>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2239061" y="6475941"/>
            <a:ext cx="3611400" cy="239100"/>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8280400" y="576264"/>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224962" y="1238390"/>
            <a:ext cx="7461900" cy="9686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1224962" y="2209799"/>
            <a:ext cx="3677100" cy="3916500"/>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5011200" y="2209799"/>
            <a:ext cx="3675600" cy="3916500"/>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7212065" y="576264"/>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2239061" y="6475941"/>
            <a:ext cx="3611400" cy="239100"/>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280400" y="576264"/>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224962" y="1238390"/>
            <a:ext cx="7461900" cy="9686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1224962" y="2209800"/>
            <a:ext cx="3675600" cy="639900"/>
          </a:xfrm>
          <a:prstGeom prst="rect">
            <a:avLst/>
          </a:prstGeom>
          <a:noFill/>
          <a:ln>
            <a:noFill/>
          </a:ln>
        </p:spPr>
        <p:txBody>
          <a:bodyPr lIns="91425" tIns="91425" rIns="91425" bIns="91425" anchor="t" anchorCtr="0"/>
          <a:lstStyle>
            <a:lvl1pPr marL="0" marR="0" lvl="0" indent="0" algn="l" rtl="0">
              <a:lnSpc>
                <a:spcPct val="90000"/>
              </a:lnSpc>
              <a:spcBef>
                <a:spcPts val="400"/>
              </a:spcBef>
              <a:buClr>
                <a:schemeClr val="accent1"/>
              </a:buClr>
              <a:buFont typeface="Arial"/>
              <a:buNone/>
              <a:defRPr sz="2000" b="1" i="0"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2000" b="1"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800" b="1"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1600" b="1"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1600" b="1" i="0" u="none" strike="noStrike" cap="none">
                <a:solidFill>
                  <a:schemeClr val="dk1"/>
                </a:solidFill>
                <a:latin typeface="PT Sans"/>
                <a:ea typeface="PT Sans"/>
                <a:cs typeface="PT Sans"/>
                <a:sym typeface="PT Sans"/>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1224962" y="2849560"/>
            <a:ext cx="3675600" cy="3276600"/>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5011200" y="2209800"/>
            <a:ext cx="3675600" cy="639900"/>
          </a:xfrm>
          <a:prstGeom prst="rect">
            <a:avLst/>
          </a:prstGeom>
          <a:noFill/>
          <a:ln>
            <a:noFill/>
          </a:ln>
        </p:spPr>
        <p:txBody>
          <a:bodyPr lIns="91425" tIns="91425" rIns="91425" bIns="91425" anchor="t" anchorCtr="0"/>
          <a:lstStyle>
            <a:lvl1pPr marL="0" marR="0" lvl="0" indent="0" algn="l" rtl="0">
              <a:lnSpc>
                <a:spcPct val="90000"/>
              </a:lnSpc>
              <a:spcBef>
                <a:spcPts val="400"/>
              </a:spcBef>
              <a:buClr>
                <a:schemeClr val="accent1"/>
              </a:buClr>
              <a:buFont typeface="Arial"/>
              <a:buNone/>
              <a:defRPr sz="2000" b="1" i="0"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2000" b="1"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800" b="1"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1600" b="1"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1600" b="1" i="0" u="none" strike="noStrike" cap="none">
                <a:solidFill>
                  <a:schemeClr val="dk1"/>
                </a:solidFill>
                <a:latin typeface="PT Sans"/>
                <a:ea typeface="PT Sans"/>
                <a:cs typeface="PT Sans"/>
                <a:sym typeface="PT Sans"/>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4"/>
          </p:nvPr>
        </p:nvSpPr>
        <p:spPr>
          <a:xfrm>
            <a:off x="5011200" y="2849560"/>
            <a:ext cx="3675600" cy="3276600"/>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7212065" y="576264"/>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2239061" y="6475941"/>
            <a:ext cx="3611400" cy="239100"/>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8280400" y="576264"/>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224962" y="1238390"/>
            <a:ext cx="7461900" cy="9686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dt" idx="10"/>
          </p:nvPr>
        </p:nvSpPr>
        <p:spPr>
          <a:xfrm>
            <a:off x="7212065" y="576264"/>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ftr" idx="11"/>
          </p:nvPr>
        </p:nvSpPr>
        <p:spPr>
          <a:xfrm>
            <a:off x="2239061" y="6475941"/>
            <a:ext cx="3611400" cy="239100"/>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280400" y="576264"/>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7212065" y="576264"/>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ftr" idx="11"/>
          </p:nvPr>
        </p:nvSpPr>
        <p:spPr>
          <a:xfrm>
            <a:off x="2239061" y="6475941"/>
            <a:ext cx="3611400" cy="239100"/>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8280400" y="576264"/>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219200" y="1283183"/>
            <a:ext cx="3225900" cy="10493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0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3" name="Shape 103"/>
          <p:cNvSpPr txBox="1">
            <a:spLocks noGrp="1"/>
          </p:cNvSpPr>
          <p:nvPr>
            <p:ph type="body" idx="1"/>
          </p:nvPr>
        </p:nvSpPr>
        <p:spPr>
          <a:xfrm>
            <a:off x="4572000" y="1283183"/>
            <a:ext cx="4114800" cy="4965600"/>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1219200" y="2332518"/>
            <a:ext cx="3225900" cy="3916500"/>
          </a:xfrm>
          <a:prstGeom prst="rect">
            <a:avLst/>
          </a:prstGeom>
          <a:noFill/>
          <a:ln>
            <a:noFill/>
          </a:ln>
        </p:spPr>
        <p:txBody>
          <a:bodyPr lIns="91425" tIns="91425" rIns="91425" bIns="91425" anchor="t" anchorCtr="0"/>
          <a:lstStyle>
            <a:lvl1pPr marL="0" marR="0" lvl="0" indent="0" algn="l" rtl="0">
              <a:lnSpc>
                <a:spcPct val="90000"/>
              </a:lnSpc>
              <a:spcBef>
                <a:spcPts val="400"/>
              </a:spcBef>
              <a:buClr>
                <a:schemeClr val="accent1"/>
              </a:buClr>
              <a:buFont typeface="Arial"/>
              <a:buNone/>
              <a:defRPr sz="2000" b="0" i="0"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1200" b="0"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000" b="0"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900" b="0"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900" b="0" i="0" u="none" strike="noStrike" cap="none">
                <a:solidFill>
                  <a:schemeClr val="dk1"/>
                </a:solidFill>
                <a:latin typeface="PT Sans"/>
                <a:ea typeface="PT Sans"/>
                <a:cs typeface="PT Sans"/>
                <a:sym typeface="PT Sans"/>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7212065" y="576264"/>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2239061" y="6475941"/>
            <a:ext cx="3611400" cy="239100"/>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8280400" y="576264"/>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219200" y="1319999"/>
            <a:ext cx="5472000" cy="56670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0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0" name="Shape 110"/>
          <p:cNvSpPr>
            <a:spLocks noGrp="1"/>
          </p:cNvSpPr>
          <p:nvPr>
            <p:ph type="pic" idx="2"/>
          </p:nvPr>
        </p:nvSpPr>
        <p:spPr>
          <a:xfrm>
            <a:off x="1219200" y="1886736"/>
            <a:ext cx="5472000" cy="4104000"/>
          </a:xfrm>
          <a:prstGeom prst="rect">
            <a:avLst/>
          </a:prstGeom>
          <a:solidFill>
            <a:srgbClr val="CBCBCB"/>
          </a:solidFill>
          <a:ln>
            <a:noFill/>
          </a:ln>
        </p:spPr>
        <p:txBody>
          <a:bodyPr lIns="91425" tIns="91425" rIns="91425" bIns="91425" anchor="t" anchorCtr="0"/>
          <a:lstStyle>
            <a:lvl1pPr marL="0" marR="0" lvl="0" indent="0" algn="ctr" rtl="0">
              <a:lnSpc>
                <a:spcPct val="90000"/>
              </a:lnSpc>
              <a:spcBef>
                <a:spcPts val="400"/>
              </a:spcBef>
              <a:buClr>
                <a:schemeClr val="accent1"/>
              </a:buClr>
              <a:buFont typeface="Arial"/>
              <a:buNone/>
              <a:defRPr sz="2000" b="0" i="0" u="none" strike="noStrike" cap="none">
                <a:solidFill>
                  <a:schemeClr val="accent6"/>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2800" b="0"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2400" b="0"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2000" b="0"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2000" b="0" i="0" u="none" strike="noStrike" cap="none">
                <a:solidFill>
                  <a:schemeClr val="dk1"/>
                </a:solidFill>
                <a:latin typeface="PT Sans"/>
                <a:ea typeface="PT Sans"/>
                <a:cs typeface="PT Sans"/>
                <a:sym typeface="PT Sans"/>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6843599" y="4960135"/>
            <a:ext cx="1843200" cy="1030500"/>
          </a:xfrm>
          <a:prstGeom prst="rect">
            <a:avLst/>
          </a:prstGeom>
          <a:noFill/>
          <a:ln>
            <a:noFill/>
          </a:ln>
        </p:spPr>
        <p:txBody>
          <a:bodyPr lIns="91425" tIns="91425" rIns="91425" bIns="91425" anchor="b" anchorCtr="0"/>
          <a:lstStyle>
            <a:lvl1pPr marL="0" marR="0" lvl="0" indent="0" algn="l" rtl="0">
              <a:lnSpc>
                <a:spcPct val="100000"/>
              </a:lnSpc>
              <a:spcBef>
                <a:spcPts val="400"/>
              </a:spcBef>
              <a:buClr>
                <a:schemeClr val="accent1"/>
              </a:buClr>
              <a:buFont typeface="Arial"/>
              <a:buNone/>
              <a:defRPr sz="1200" b="0" i="1"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1200" b="0"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000" b="0"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900" b="0"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900" b="0" i="0" u="none" strike="noStrike" cap="none">
                <a:solidFill>
                  <a:schemeClr val="dk1"/>
                </a:solidFill>
                <a:latin typeface="PT Sans"/>
                <a:ea typeface="PT Sans"/>
                <a:cs typeface="PT Sans"/>
                <a:sym typeface="PT Sans"/>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7212065" y="576264"/>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2239061" y="6475941"/>
            <a:ext cx="3611400" cy="239100"/>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280400" y="576264"/>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24962" y="1238390"/>
            <a:ext cx="7461900" cy="9686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1224962" y="2289481"/>
            <a:ext cx="7461900" cy="3901800"/>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7212065" y="576264"/>
            <a:ext cx="1068300" cy="228000"/>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2239061" y="6475941"/>
            <a:ext cx="3611400" cy="239100"/>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280400" y="576264"/>
            <a:ext cx="406500" cy="2280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 sz="1000" b="0" i="0" u="none" strike="noStrike" cap="none">
                <a:solidFill>
                  <a:schemeClr val="accent6"/>
                </a:solidFill>
                <a:latin typeface="Arial"/>
                <a:ea typeface="Arial"/>
                <a:cs typeface="Arial"/>
                <a:sym typeface="Arial"/>
              </a:rPr>
              <a:pPr marL="0" marR="0" lvl="0" indent="0" algn="r" rtl="0">
                <a:spcBef>
                  <a:spcPts val="0"/>
                </a:spcBef>
                <a:buSzPct val="25000"/>
                <a:buNone/>
              </a:pPr>
              <a:t>‹#›</a:t>
            </a:fld>
            <a:endParaRPr lang="en" sz="1000" b="0" i="0" u="none" strike="noStrike" cap="none">
              <a:solidFill>
                <a:schemeClr val="accent6"/>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144810463" TargetMode="External"/><Relationship Id="rId4" Type="http://schemas.openxmlformats.org/officeDocument/2006/relationships/image" Target="../media/image25.png"/><Relationship Id="rId5" Type="http://schemas.openxmlformats.org/officeDocument/2006/relationships/hyperlink" Target="https://docs.google.com/document/d/1vDGIYLS0ic9Ajt12JGLMjE9l9JHK679Vl4K1OLO16rQ/edit" TargetMode="External"/><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youtube.com/v/iOl4TrM3fyI" TargetMode="External"/><Relationship Id="rId4" Type="http://schemas.openxmlformats.org/officeDocument/2006/relationships/image" Target="../media/image28.jpeg"/><Relationship Id="rId5" Type="http://schemas.openxmlformats.org/officeDocument/2006/relationships/hyperlink" Target="https://www.youtube.com/watch?v=iOl4TrM3fyI" TargetMode="External"/><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youtube.com/v/gCYcoDlnzEg" TargetMode="External"/><Relationship Id="rId4" Type="http://schemas.openxmlformats.org/officeDocument/2006/relationships/image" Target="../media/image34.jpe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638750" y="485850"/>
            <a:ext cx="4028700" cy="650100"/>
          </a:xfrm>
          <a:prstGeom prst="rect">
            <a:avLst/>
          </a:prstGeom>
          <a:noFill/>
          <a:ln>
            <a:noFill/>
          </a:ln>
        </p:spPr>
        <p:txBody>
          <a:bodyPr lIns="0" tIns="0" rIns="0" bIns="0" anchor="t" anchorCtr="0">
            <a:noAutofit/>
          </a:bodyPr>
          <a:lstStyle/>
          <a:p>
            <a:pPr marL="0" marR="0" lvl="0" indent="0" rtl="0">
              <a:lnSpc>
                <a:spcPct val="90000"/>
              </a:lnSpc>
              <a:spcBef>
                <a:spcPts val="0"/>
              </a:spcBef>
              <a:buClr>
                <a:srgbClr val="1AB7EA"/>
              </a:buClr>
              <a:buSzPct val="25000"/>
              <a:buFont typeface="PT Sans"/>
              <a:buNone/>
            </a:pPr>
            <a:r>
              <a:rPr lang="en"/>
              <a:t>Mission Statements</a:t>
            </a:r>
          </a:p>
        </p:txBody>
      </p:sp>
      <p:sp>
        <p:nvSpPr>
          <p:cNvPr id="183" name="Shape 183"/>
          <p:cNvSpPr txBox="1"/>
          <p:nvPr/>
        </p:nvSpPr>
        <p:spPr>
          <a:xfrm>
            <a:off x="1036500" y="1339587"/>
            <a:ext cx="7461900" cy="15867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2"/>
              </a:buClr>
              <a:buSzPct val="61111"/>
              <a:buFont typeface="Arial"/>
              <a:buNone/>
            </a:pPr>
            <a:r>
              <a:rPr lang="en" sz="1800" b="1">
                <a:solidFill>
                  <a:schemeClr val="dk1"/>
                </a:solidFill>
                <a:latin typeface="PT Sans"/>
                <a:ea typeface="PT Sans"/>
                <a:cs typeface="PT Sans"/>
                <a:sym typeface="PT Sans"/>
              </a:rPr>
              <a:t>Hopkins North</a:t>
            </a:r>
          </a:p>
          <a:p>
            <a:pPr lvl="0" rtl="0">
              <a:lnSpc>
                <a:spcPct val="115000"/>
              </a:lnSpc>
              <a:spcBef>
                <a:spcPts val="0"/>
              </a:spcBef>
              <a:buClr>
                <a:schemeClr val="dk2"/>
              </a:buClr>
              <a:buSzPct val="61111"/>
              <a:buFont typeface="Arial"/>
              <a:buNone/>
            </a:pPr>
            <a:r>
              <a:rPr lang="en" sz="1800">
                <a:solidFill>
                  <a:schemeClr val="dk2"/>
                </a:solidFill>
                <a:latin typeface="PT Sans"/>
                <a:ea typeface="PT Sans"/>
                <a:cs typeface="PT Sans"/>
                <a:sym typeface="PT Sans"/>
              </a:rPr>
              <a:t>Our mission is to inspire every student to discover what’s possible by thinking critically and creatively, living compassionately and practicing global mindedness in every class, every day.  In our communities we will  do this by....</a:t>
            </a:r>
          </a:p>
          <a:p>
            <a:pPr marL="457200" lvl="0" indent="-342900" rtl="0">
              <a:lnSpc>
                <a:spcPct val="115000"/>
              </a:lnSpc>
              <a:spcBef>
                <a:spcPts val="0"/>
              </a:spcBef>
              <a:buClr>
                <a:schemeClr val="dk2"/>
              </a:buClr>
              <a:buSzPct val="100000"/>
              <a:buFont typeface="PT Sans"/>
            </a:pPr>
            <a:r>
              <a:rPr lang="en" sz="1800">
                <a:solidFill>
                  <a:schemeClr val="dk2"/>
                </a:solidFill>
                <a:latin typeface="PT Sans"/>
                <a:ea typeface="PT Sans"/>
                <a:cs typeface="PT Sans"/>
                <a:sym typeface="PT Sans"/>
              </a:rPr>
              <a:t>taking risks</a:t>
            </a:r>
          </a:p>
          <a:p>
            <a:pPr marL="457200" lvl="0" indent="-342900" rtl="0">
              <a:lnSpc>
                <a:spcPct val="115000"/>
              </a:lnSpc>
              <a:spcBef>
                <a:spcPts val="0"/>
              </a:spcBef>
              <a:buClr>
                <a:schemeClr val="dk2"/>
              </a:buClr>
              <a:buSzPct val="100000"/>
              <a:buFont typeface="PT Sans"/>
            </a:pPr>
            <a:r>
              <a:rPr lang="en" sz="1800">
                <a:solidFill>
                  <a:schemeClr val="dk2"/>
                </a:solidFill>
                <a:latin typeface="PT Sans"/>
                <a:ea typeface="PT Sans"/>
                <a:cs typeface="PT Sans"/>
                <a:sym typeface="PT Sans"/>
              </a:rPr>
              <a:t>accepting challenges</a:t>
            </a:r>
          </a:p>
          <a:p>
            <a:pPr marL="457200" lvl="0" indent="-342900" rtl="0">
              <a:lnSpc>
                <a:spcPct val="115000"/>
              </a:lnSpc>
              <a:spcBef>
                <a:spcPts val="0"/>
              </a:spcBef>
              <a:buClr>
                <a:schemeClr val="dk2"/>
              </a:buClr>
              <a:buSzPct val="100000"/>
              <a:buFont typeface="PT Sans"/>
            </a:pPr>
            <a:r>
              <a:rPr lang="en" sz="1800">
                <a:solidFill>
                  <a:schemeClr val="dk2"/>
                </a:solidFill>
                <a:latin typeface="PT Sans"/>
                <a:ea typeface="PT Sans"/>
                <a:cs typeface="PT Sans"/>
                <a:sym typeface="PT Sans"/>
              </a:rPr>
              <a:t>learning across boundaries</a:t>
            </a:r>
          </a:p>
          <a:p>
            <a:pPr marL="457200" lvl="0" indent="-342900" rtl="0">
              <a:lnSpc>
                <a:spcPct val="115000"/>
              </a:lnSpc>
              <a:spcBef>
                <a:spcPts val="0"/>
              </a:spcBef>
              <a:buClr>
                <a:schemeClr val="dk2"/>
              </a:buClr>
              <a:buSzPct val="100000"/>
              <a:buFont typeface="PT Sans"/>
            </a:pPr>
            <a:r>
              <a:rPr lang="en" sz="1800">
                <a:solidFill>
                  <a:schemeClr val="dk2"/>
                </a:solidFill>
                <a:latin typeface="PT Sans"/>
                <a:ea typeface="PT Sans"/>
                <a:cs typeface="PT Sans"/>
                <a:sym typeface="PT Sans"/>
              </a:rPr>
              <a:t>caring about each other and the world</a:t>
            </a:r>
          </a:p>
          <a:p>
            <a:pPr lvl="0" rtl="0">
              <a:spcBef>
                <a:spcPts val="0"/>
              </a:spcBef>
              <a:buNone/>
            </a:pPr>
            <a:endParaRPr>
              <a:latin typeface="PT Sans"/>
              <a:ea typeface="PT Sans"/>
              <a:cs typeface="PT Sans"/>
              <a:sym typeface="PT Sans"/>
            </a:endParaRPr>
          </a:p>
        </p:txBody>
      </p:sp>
      <p:sp>
        <p:nvSpPr>
          <p:cNvPr id="184" name="Shape 184"/>
          <p:cNvSpPr txBox="1"/>
          <p:nvPr/>
        </p:nvSpPr>
        <p:spPr>
          <a:xfrm>
            <a:off x="1036500" y="4643000"/>
            <a:ext cx="7071000" cy="14766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chemeClr val="dk1"/>
                </a:solidFill>
                <a:latin typeface="PT Sans"/>
                <a:ea typeface="PT Sans"/>
                <a:cs typeface="PT Sans"/>
                <a:sym typeface="PT Sans"/>
              </a:rPr>
              <a:t>Hopkins West</a:t>
            </a:r>
          </a:p>
          <a:p>
            <a:pPr lvl="0" algn="ctr" rtl="0">
              <a:lnSpc>
                <a:spcPct val="115000"/>
              </a:lnSpc>
              <a:spcBef>
                <a:spcPts val="0"/>
              </a:spcBef>
              <a:buNone/>
            </a:pPr>
            <a:r>
              <a:rPr lang="en" sz="1800" i="1">
                <a:latin typeface="PT Sans"/>
                <a:ea typeface="PT Sans"/>
                <a:cs typeface="PT Sans"/>
                <a:sym typeface="PT Sans"/>
              </a:rPr>
              <a:t>We challenge and inspire students</a:t>
            </a:r>
          </a:p>
          <a:p>
            <a:pPr lvl="0" algn="ctr" rtl="0">
              <a:lnSpc>
                <a:spcPct val="115000"/>
              </a:lnSpc>
              <a:spcBef>
                <a:spcPts val="0"/>
              </a:spcBef>
              <a:buNone/>
            </a:pPr>
            <a:r>
              <a:rPr lang="en" sz="1800" i="1">
                <a:latin typeface="PT Sans"/>
                <a:ea typeface="PT Sans"/>
                <a:cs typeface="PT Sans"/>
                <a:sym typeface="PT Sans"/>
              </a:rPr>
              <a:t>to be courageous, life-long learners</a:t>
            </a:r>
          </a:p>
          <a:p>
            <a:pPr lvl="0" algn="ctr" rtl="0">
              <a:spcBef>
                <a:spcPts val="0"/>
              </a:spcBef>
              <a:buNone/>
            </a:pPr>
            <a:r>
              <a:rPr lang="en" sz="1800" i="1">
                <a:latin typeface="PT Sans"/>
                <a:ea typeface="PT Sans"/>
                <a:cs typeface="PT Sans"/>
                <a:sym typeface="PT Sans"/>
              </a:rPr>
              <a:t>who responsibly contribute to an evolving global community.</a:t>
            </a:r>
          </a:p>
          <a:p>
            <a:pPr lvl="0" rtl="0">
              <a:spcBef>
                <a:spcPts val="0"/>
              </a:spcBef>
              <a:buNone/>
            </a:pPr>
            <a:endParaRPr sz="1800">
              <a:latin typeface="PT Sans"/>
              <a:ea typeface="PT Sans"/>
              <a:cs typeface="PT Sans"/>
              <a:sym typeface="P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8999" y="1238400"/>
            <a:ext cx="7857900" cy="968700"/>
          </a:xfrm>
          <a:prstGeom prst="rect">
            <a:avLst/>
          </a:prstGeom>
        </p:spPr>
        <p:txBody>
          <a:bodyPr lIns="91425" tIns="91425" rIns="91425" bIns="91425" anchor="t" anchorCtr="0">
            <a:noAutofit/>
          </a:bodyPr>
          <a:lstStyle/>
          <a:p>
            <a:pPr lvl="0">
              <a:spcBef>
                <a:spcPts val="0"/>
              </a:spcBef>
              <a:buNone/>
            </a:pPr>
            <a:r>
              <a:rPr lang="en"/>
              <a:t>MYP Learning Outcomes for Service: </a:t>
            </a:r>
          </a:p>
        </p:txBody>
      </p:sp>
      <p:sp>
        <p:nvSpPr>
          <p:cNvPr id="190" name="Shape 190"/>
          <p:cNvSpPr txBox="1">
            <a:spLocks noGrp="1"/>
          </p:cNvSpPr>
          <p:nvPr>
            <p:ph type="body" idx="1"/>
          </p:nvPr>
        </p:nvSpPr>
        <p:spPr>
          <a:xfrm>
            <a:off x="531624" y="2274400"/>
            <a:ext cx="8014500" cy="3901800"/>
          </a:xfrm>
          <a:prstGeom prst="rect">
            <a:avLst/>
          </a:prstGeom>
        </p:spPr>
        <p:txBody>
          <a:bodyPr lIns="91425" tIns="91425" rIns="91425" bIns="91425" anchor="t" anchorCtr="0">
            <a:noAutofit/>
          </a:bodyPr>
          <a:lstStyle/>
          <a:p>
            <a:pPr lvl="0">
              <a:spcBef>
                <a:spcPts val="0"/>
              </a:spcBef>
              <a:buNone/>
            </a:pPr>
            <a:r>
              <a:rPr lang="en"/>
              <a:t>• become more aware of their own strengths and areas for growth </a:t>
            </a:r>
          </a:p>
          <a:p>
            <a:pPr lvl="0">
              <a:spcBef>
                <a:spcPts val="0"/>
              </a:spcBef>
              <a:buNone/>
            </a:pPr>
            <a:r>
              <a:rPr lang="en"/>
              <a:t>• undertake challenges that develop new skills </a:t>
            </a:r>
          </a:p>
          <a:p>
            <a:pPr lvl="0">
              <a:spcBef>
                <a:spcPts val="0"/>
              </a:spcBef>
              <a:buNone/>
            </a:pPr>
            <a:r>
              <a:rPr lang="en"/>
              <a:t>• discuss, evaluate and plan student-initiated activities </a:t>
            </a:r>
          </a:p>
          <a:p>
            <a:pPr lvl="0">
              <a:spcBef>
                <a:spcPts val="0"/>
              </a:spcBef>
              <a:buNone/>
            </a:pPr>
            <a:r>
              <a:rPr lang="en"/>
              <a:t>• persevere in action </a:t>
            </a:r>
          </a:p>
          <a:p>
            <a:pPr lvl="0">
              <a:spcBef>
                <a:spcPts val="0"/>
              </a:spcBef>
              <a:buNone/>
            </a:pPr>
            <a:r>
              <a:rPr lang="en"/>
              <a:t>• work collaboratively with others </a:t>
            </a:r>
          </a:p>
          <a:p>
            <a:pPr lvl="0">
              <a:spcBef>
                <a:spcPts val="0"/>
              </a:spcBef>
              <a:buNone/>
            </a:pPr>
            <a:r>
              <a:rPr lang="en"/>
              <a:t>• develop international-mindedness through global engagement, multilingualism and intercultural understanding </a:t>
            </a:r>
          </a:p>
          <a:p>
            <a:pPr lvl="0">
              <a:spcBef>
                <a:spcPts val="0"/>
              </a:spcBef>
              <a:buNone/>
            </a:pPr>
            <a:r>
              <a:rPr lang="en"/>
              <a:t>• consider the ethical implications of their actions.</a:t>
            </a:r>
          </a:p>
        </p:txBody>
      </p:sp>
      <p:sp>
        <p:nvSpPr>
          <p:cNvPr id="191" name="Shape 191"/>
          <p:cNvSpPr txBox="1"/>
          <p:nvPr/>
        </p:nvSpPr>
        <p:spPr>
          <a:xfrm>
            <a:off x="1561875" y="5212200"/>
            <a:ext cx="5707800" cy="723000"/>
          </a:xfrm>
          <a:prstGeom prst="rect">
            <a:avLst/>
          </a:prstGeom>
          <a:noFill/>
          <a:ln>
            <a:noFill/>
          </a:ln>
        </p:spPr>
        <p:txBody>
          <a:bodyPr lIns="91425" tIns="91425" rIns="91425" bIns="91425" anchor="t" anchorCtr="0">
            <a:noAutofit/>
          </a:bodyPr>
          <a:lstStyle/>
          <a:p>
            <a:pPr lvl="0">
              <a:spcBef>
                <a:spcPts val="0"/>
              </a:spcBef>
              <a:buNone/>
            </a:pPr>
            <a:r>
              <a:rPr lang="en" sz="1800" b="1">
                <a:solidFill>
                  <a:schemeClr val="accent1"/>
                </a:solidFill>
              </a:rPr>
              <a:t>What we do to meet the outcomes:</a:t>
            </a:r>
          </a:p>
          <a:p>
            <a:pPr lvl="0">
              <a:spcBef>
                <a:spcPts val="0"/>
              </a:spcBef>
              <a:buNone/>
            </a:pPr>
            <a:r>
              <a:rPr lang="en" sz="1800" b="1">
                <a:solidFill>
                  <a:schemeClr val="accent4"/>
                </a:solidFill>
              </a:rPr>
              <a:t>ATL skills, Global Context, Learner Profile, Mission statements, Community Project rubrics</a:t>
            </a:r>
          </a:p>
        </p:txBody>
      </p:sp>
      <p:sp>
        <p:nvSpPr>
          <p:cNvPr id="192" name="Shape 192"/>
          <p:cNvSpPr txBox="1"/>
          <p:nvPr/>
        </p:nvSpPr>
        <p:spPr>
          <a:xfrm>
            <a:off x="1618675" y="6243500"/>
            <a:ext cx="4998000" cy="354900"/>
          </a:xfrm>
          <a:prstGeom prst="rect">
            <a:avLst/>
          </a:prstGeom>
          <a:noFill/>
          <a:ln>
            <a:noFill/>
          </a:ln>
        </p:spPr>
        <p:txBody>
          <a:bodyPr lIns="91425" tIns="91425" rIns="91425" bIns="91425" anchor="t" anchorCtr="0">
            <a:noAutofit/>
          </a:bodyPr>
          <a:lstStyle/>
          <a:p>
            <a:pPr lvl="0">
              <a:spcBef>
                <a:spcPts val="0"/>
              </a:spcBef>
              <a:buNone/>
            </a:pPr>
            <a:r>
              <a:rPr lang="en" sz="800"/>
              <a:t>https://ibpublishing.ibo.org/server2/rest/app/tsm.xql?doc=m_0_mypxx_guu_1409_1_e&amp;part=3&amp;chapter=5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6"/>
        <p:cNvGrpSpPr/>
        <p:nvPr/>
      </p:nvGrpSpPr>
      <p:grpSpPr>
        <a:xfrm>
          <a:off x="0" y="0"/>
          <a:ext cx="0" cy="0"/>
          <a:chOff x="0" y="0"/>
          <a:chExt cx="0" cy="0"/>
        </a:xfrm>
      </p:grpSpPr>
      <p:pic>
        <p:nvPicPr>
          <p:cNvPr id="197" name="Shape 197" descr="Screen Shot 2016-06-20 at 1.57.23 PM.png"/>
          <p:cNvPicPr preferRelativeResize="0"/>
          <p:nvPr/>
        </p:nvPicPr>
        <p:blipFill>
          <a:blip r:embed="rId3">
            <a:alphaModFix/>
          </a:blip>
          <a:stretch>
            <a:fillRect/>
          </a:stretch>
        </p:blipFill>
        <p:spPr>
          <a:xfrm>
            <a:off x="795125" y="1249325"/>
            <a:ext cx="8008098" cy="4886149"/>
          </a:xfrm>
          <a:prstGeom prst="rect">
            <a:avLst/>
          </a:prstGeom>
          <a:noFill/>
          <a:ln>
            <a:noFill/>
          </a:ln>
        </p:spPr>
      </p:pic>
      <p:sp>
        <p:nvSpPr>
          <p:cNvPr id="198" name="Shape 198"/>
          <p:cNvSpPr txBox="1"/>
          <p:nvPr/>
        </p:nvSpPr>
        <p:spPr>
          <a:xfrm>
            <a:off x="2002025" y="6064500"/>
            <a:ext cx="5480700" cy="426000"/>
          </a:xfrm>
          <a:prstGeom prst="rect">
            <a:avLst/>
          </a:prstGeom>
          <a:noFill/>
          <a:ln>
            <a:noFill/>
          </a:ln>
        </p:spPr>
        <p:txBody>
          <a:bodyPr lIns="91425" tIns="91425" rIns="91425" bIns="91425" anchor="t" anchorCtr="0">
            <a:noAutofit/>
          </a:bodyPr>
          <a:lstStyle/>
          <a:p>
            <a:pPr lvl="0">
              <a:spcBef>
                <a:spcPts val="0"/>
              </a:spcBef>
              <a:buNone/>
            </a:pPr>
            <a:r>
              <a:rPr lang="en" sz="800"/>
              <a:t>https://ibpublishing.ibo.org/server2/rest/app/tsm.xql?doc=m_0_mypxx_guu_1409_1_e&amp;part=6&amp;chapter=1</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034987" y="1167415"/>
            <a:ext cx="7461900" cy="968699"/>
          </a:xfrm>
          <a:prstGeom prst="rect">
            <a:avLst/>
          </a:prstGeom>
        </p:spPr>
        <p:txBody>
          <a:bodyPr lIns="91425" tIns="91425" rIns="91425" bIns="91425" anchor="t" anchorCtr="0">
            <a:noAutofit/>
          </a:bodyPr>
          <a:lstStyle/>
          <a:p>
            <a:pPr lvl="0">
              <a:spcBef>
                <a:spcPts val="0"/>
              </a:spcBef>
              <a:buNone/>
            </a:pPr>
            <a:r>
              <a:rPr lang="en"/>
              <a:t>Turning the Tide</a:t>
            </a:r>
          </a:p>
        </p:txBody>
      </p:sp>
      <p:pic>
        <p:nvPicPr>
          <p:cNvPr id="204" name="Shape 204" descr="Screen Shot 2016-06-20 at 1.39.39 PM.png"/>
          <p:cNvPicPr preferRelativeResize="0"/>
          <p:nvPr/>
        </p:nvPicPr>
        <p:blipFill>
          <a:blip r:embed="rId3">
            <a:alphaModFix/>
          </a:blip>
          <a:stretch>
            <a:fillRect/>
          </a:stretch>
        </p:blipFill>
        <p:spPr>
          <a:xfrm>
            <a:off x="1568725" y="1918925"/>
            <a:ext cx="6394400" cy="3703799"/>
          </a:xfrm>
          <a:prstGeom prst="rect">
            <a:avLst/>
          </a:prstGeom>
          <a:noFill/>
          <a:ln>
            <a:noFill/>
          </a:ln>
        </p:spPr>
      </p:pic>
      <p:sp>
        <p:nvSpPr>
          <p:cNvPr id="205" name="Shape 205"/>
          <p:cNvSpPr txBox="1"/>
          <p:nvPr/>
        </p:nvSpPr>
        <p:spPr>
          <a:xfrm>
            <a:off x="5368175" y="5317925"/>
            <a:ext cx="3128700" cy="304800"/>
          </a:xfrm>
          <a:prstGeom prst="rect">
            <a:avLst/>
          </a:prstGeom>
          <a:noFill/>
          <a:ln>
            <a:noFill/>
          </a:ln>
        </p:spPr>
        <p:txBody>
          <a:bodyPr lIns="91425" tIns="91425" rIns="91425" bIns="91425" anchor="t" anchorCtr="0">
            <a:noAutofit/>
          </a:bodyPr>
          <a:lstStyle/>
          <a:p>
            <a:pPr lvl="0">
              <a:spcBef>
                <a:spcPts val="0"/>
              </a:spcBef>
              <a:buNone/>
            </a:pPr>
            <a:endParaRPr sz="800"/>
          </a:p>
        </p:txBody>
      </p:sp>
      <p:sp>
        <p:nvSpPr>
          <p:cNvPr id="206" name="Shape 206"/>
          <p:cNvSpPr txBox="1"/>
          <p:nvPr/>
        </p:nvSpPr>
        <p:spPr>
          <a:xfrm>
            <a:off x="5537550" y="5317925"/>
            <a:ext cx="2314500" cy="468600"/>
          </a:xfrm>
          <a:prstGeom prst="rect">
            <a:avLst/>
          </a:prstGeom>
          <a:noFill/>
          <a:ln>
            <a:noFill/>
          </a:ln>
        </p:spPr>
        <p:txBody>
          <a:bodyPr lIns="91425" tIns="91425" rIns="91425" bIns="91425" anchor="t" anchorCtr="0">
            <a:noAutofit/>
          </a:bodyPr>
          <a:lstStyle/>
          <a:p>
            <a:pPr lvl="0">
              <a:spcBef>
                <a:spcPts val="0"/>
              </a:spcBef>
              <a:buNone/>
            </a:pPr>
            <a:r>
              <a:rPr lang="en" sz="800"/>
              <a:t>http://mcc.gse.harvard.edu/collegeadmissions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955187" y="1167390"/>
            <a:ext cx="7461900" cy="968699"/>
          </a:xfrm>
          <a:prstGeom prst="rect">
            <a:avLst/>
          </a:prstGeom>
        </p:spPr>
        <p:txBody>
          <a:bodyPr lIns="91425" tIns="91425" rIns="91425" bIns="91425" anchor="t" anchorCtr="0">
            <a:noAutofit/>
          </a:bodyPr>
          <a:lstStyle/>
          <a:p>
            <a:pPr lvl="0" rtl="0">
              <a:spcBef>
                <a:spcPts val="0"/>
              </a:spcBef>
              <a:buNone/>
            </a:pPr>
            <a:r>
              <a:rPr lang="en"/>
              <a:t>A-ha #2</a:t>
            </a:r>
          </a:p>
        </p:txBody>
      </p:sp>
      <p:pic>
        <p:nvPicPr>
          <p:cNvPr id="212" name="Shape 212"/>
          <p:cNvPicPr preferRelativeResize="0"/>
          <p:nvPr/>
        </p:nvPicPr>
        <p:blipFill>
          <a:blip r:embed="rId3">
            <a:alphaModFix/>
          </a:blip>
          <a:stretch>
            <a:fillRect/>
          </a:stretch>
        </p:blipFill>
        <p:spPr>
          <a:xfrm>
            <a:off x="1392850" y="1763750"/>
            <a:ext cx="7523974" cy="4258374"/>
          </a:xfrm>
          <a:prstGeom prst="rect">
            <a:avLst/>
          </a:prstGeom>
          <a:noFill/>
          <a:ln>
            <a:noFill/>
          </a:ln>
        </p:spPr>
      </p:pic>
      <p:sp>
        <p:nvSpPr>
          <p:cNvPr id="213" name="Shape 213"/>
          <p:cNvSpPr txBox="1"/>
          <p:nvPr/>
        </p:nvSpPr>
        <p:spPr>
          <a:xfrm>
            <a:off x="4046650" y="5878275"/>
            <a:ext cx="3748500" cy="454500"/>
          </a:xfrm>
          <a:prstGeom prst="rect">
            <a:avLst/>
          </a:prstGeom>
          <a:noFill/>
          <a:ln>
            <a:noFill/>
          </a:ln>
        </p:spPr>
        <p:txBody>
          <a:bodyPr lIns="91425" tIns="91425" rIns="91425" bIns="91425" anchor="t" anchorCtr="0">
            <a:noAutofit/>
          </a:bodyPr>
          <a:lstStyle/>
          <a:p>
            <a:pPr lvl="0">
              <a:spcBef>
                <a:spcPts val="0"/>
              </a:spcBef>
              <a:buNone/>
            </a:pPr>
            <a:r>
              <a:rPr lang="en" sz="800"/>
              <a:t>http://katienovakudl.com/wp-content/uploads/2014/09/silver2011_fig1.11.gif</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7"/>
        <p:cNvGrpSpPr/>
        <p:nvPr/>
      </p:nvGrpSpPr>
      <p:grpSpPr>
        <a:xfrm>
          <a:off x="0" y="0"/>
          <a:ext cx="0" cy="0"/>
          <a:chOff x="0" y="0"/>
          <a:chExt cx="0" cy="0"/>
        </a:xfrm>
      </p:grpSpPr>
      <p:pic>
        <p:nvPicPr>
          <p:cNvPr id="218" name="Shape 218" descr="Screen Shot 2016-06-29 at 11.16.37 AM.png"/>
          <p:cNvPicPr preferRelativeResize="0"/>
          <p:nvPr/>
        </p:nvPicPr>
        <p:blipFill>
          <a:blip r:embed="rId3">
            <a:alphaModFix/>
          </a:blip>
          <a:stretch>
            <a:fillRect/>
          </a:stretch>
        </p:blipFill>
        <p:spPr>
          <a:xfrm>
            <a:off x="0" y="2220962"/>
            <a:ext cx="9144000" cy="2416079"/>
          </a:xfrm>
          <a:prstGeom prst="rect">
            <a:avLst/>
          </a:prstGeom>
          <a:noFill/>
          <a:ln>
            <a:noFill/>
          </a:ln>
        </p:spPr>
      </p:pic>
      <p:sp>
        <p:nvSpPr>
          <p:cNvPr id="219" name="Shape 219"/>
          <p:cNvSpPr txBox="1"/>
          <p:nvPr/>
        </p:nvSpPr>
        <p:spPr>
          <a:xfrm>
            <a:off x="2101450" y="6071125"/>
            <a:ext cx="5821500" cy="468600"/>
          </a:xfrm>
          <a:prstGeom prst="rect">
            <a:avLst/>
          </a:prstGeom>
          <a:noFill/>
          <a:ln>
            <a:noFill/>
          </a:ln>
        </p:spPr>
        <p:txBody>
          <a:bodyPr lIns="91425" tIns="91425" rIns="91425" bIns="91425" anchor="t" anchorCtr="0">
            <a:noAutofit/>
          </a:bodyPr>
          <a:lstStyle/>
          <a:p>
            <a:pPr lvl="0">
              <a:spcBef>
                <a:spcPts val="0"/>
              </a:spcBef>
              <a:buNone/>
            </a:pPr>
            <a:r>
              <a:rPr lang="en" sz="800"/>
              <a:t>https://ibpublishing.ibo.org/server2/rest/app/tsm.xql?doc=m_0_persp_guu_1409_1_e&amp;part=5&amp;chapter=5</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579933" y="1195800"/>
            <a:ext cx="2409900" cy="968700"/>
          </a:xfrm>
          <a:prstGeom prst="rect">
            <a:avLst/>
          </a:prstGeom>
        </p:spPr>
        <p:txBody>
          <a:bodyPr lIns="91425" tIns="91425" rIns="91425" bIns="91425" anchor="t" anchorCtr="0">
            <a:noAutofit/>
          </a:bodyPr>
          <a:lstStyle/>
          <a:p>
            <a:pPr lvl="0" rtl="0">
              <a:spcBef>
                <a:spcPts val="0"/>
              </a:spcBef>
              <a:buNone/>
            </a:pPr>
            <a:r>
              <a:rPr lang="en"/>
              <a:t>A-ha #3</a:t>
            </a:r>
          </a:p>
        </p:txBody>
      </p:sp>
      <p:pic>
        <p:nvPicPr>
          <p:cNvPr id="225" name="Shape 225"/>
          <p:cNvPicPr preferRelativeResize="0"/>
          <p:nvPr/>
        </p:nvPicPr>
        <p:blipFill>
          <a:blip r:embed="rId3">
            <a:alphaModFix/>
          </a:blip>
          <a:stretch>
            <a:fillRect/>
          </a:stretch>
        </p:blipFill>
        <p:spPr>
          <a:xfrm>
            <a:off x="227175" y="1948324"/>
            <a:ext cx="4094849" cy="4094849"/>
          </a:xfrm>
          <a:prstGeom prst="rect">
            <a:avLst/>
          </a:prstGeom>
          <a:noFill/>
          <a:ln>
            <a:noFill/>
          </a:ln>
        </p:spPr>
      </p:pic>
      <p:pic>
        <p:nvPicPr>
          <p:cNvPr id="226" name="Shape 226"/>
          <p:cNvPicPr preferRelativeResize="0"/>
          <p:nvPr/>
        </p:nvPicPr>
        <p:blipFill>
          <a:blip r:embed="rId4">
            <a:alphaModFix/>
          </a:blip>
          <a:stretch>
            <a:fillRect/>
          </a:stretch>
        </p:blipFill>
        <p:spPr>
          <a:xfrm>
            <a:off x="4444250" y="500825"/>
            <a:ext cx="4217050" cy="2752800"/>
          </a:xfrm>
          <a:prstGeom prst="rect">
            <a:avLst/>
          </a:prstGeom>
          <a:noFill/>
          <a:ln>
            <a:noFill/>
          </a:ln>
        </p:spPr>
      </p:pic>
      <p:pic>
        <p:nvPicPr>
          <p:cNvPr id="227" name="Shape 227"/>
          <p:cNvPicPr preferRelativeResize="0"/>
          <p:nvPr/>
        </p:nvPicPr>
        <p:blipFill>
          <a:blip r:embed="rId5">
            <a:alphaModFix/>
          </a:blip>
          <a:stretch>
            <a:fillRect/>
          </a:stretch>
        </p:blipFill>
        <p:spPr>
          <a:xfrm>
            <a:off x="5367100" y="3763712"/>
            <a:ext cx="2058825" cy="2073125"/>
          </a:xfrm>
          <a:prstGeom prst="rect">
            <a:avLst/>
          </a:prstGeom>
          <a:noFill/>
          <a:ln>
            <a:noFill/>
          </a:ln>
        </p:spPr>
      </p:pic>
      <p:sp>
        <p:nvSpPr>
          <p:cNvPr id="228" name="Shape 228"/>
          <p:cNvSpPr txBox="1"/>
          <p:nvPr/>
        </p:nvSpPr>
        <p:spPr>
          <a:xfrm>
            <a:off x="2129800" y="6574025"/>
            <a:ext cx="3862200" cy="227100"/>
          </a:xfrm>
          <a:prstGeom prst="rect">
            <a:avLst/>
          </a:prstGeom>
          <a:noFill/>
          <a:ln>
            <a:noFill/>
          </a:ln>
        </p:spPr>
        <p:txBody>
          <a:bodyPr lIns="91425" tIns="91425" rIns="91425" bIns="91425" anchor="t" anchorCtr="0">
            <a:noAutofit/>
          </a:bodyPr>
          <a:lstStyle/>
          <a:p>
            <a:pPr lvl="0">
              <a:spcBef>
                <a:spcPts val="0"/>
              </a:spcBef>
              <a:buNone/>
            </a:pPr>
            <a:r>
              <a:rPr lang="en" sz="800"/>
              <a:t>http://blogs.norman.com/wp-content/uploads/2012/08/iphone_message.jpg</a:t>
            </a:r>
          </a:p>
        </p:txBody>
      </p:sp>
      <p:sp>
        <p:nvSpPr>
          <p:cNvPr id="229" name="Shape 229"/>
          <p:cNvSpPr txBox="1"/>
          <p:nvPr/>
        </p:nvSpPr>
        <p:spPr>
          <a:xfrm>
            <a:off x="1732300" y="6346925"/>
            <a:ext cx="4657200" cy="227100"/>
          </a:xfrm>
          <a:prstGeom prst="rect">
            <a:avLst/>
          </a:prstGeom>
          <a:noFill/>
          <a:ln>
            <a:noFill/>
          </a:ln>
        </p:spPr>
        <p:txBody>
          <a:bodyPr lIns="91425" tIns="91425" rIns="91425" bIns="91425" anchor="t" anchorCtr="0">
            <a:noAutofit/>
          </a:bodyPr>
          <a:lstStyle/>
          <a:p>
            <a:pPr lvl="0">
              <a:spcBef>
                <a:spcPts val="0"/>
              </a:spcBef>
              <a:buNone/>
            </a:pPr>
            <a:r>
              <a:rPr lang="en" sz="800"/>
              <a:t>http://blog.edmentum.com/3-essential-aspects-blended-learning-professional-development-session</a:t>
            </a:r>
          </a:p>
        </p:txBody>
      </p:sp>
      <p:sp>
        <p:nvSpPr>
          <p:cNvPr id="230" name="Shape 230"/>
          <p:cNvSpPr txBox="1"/>
          <p:nvPr/>
        </p:nvSpPr>
        <p:spPr>
          <a:xfrm>
            <a:off x="1909750" y="6455912"/>
            <a:ext cx="4302300" cy="316800"/>
          </a:xfrm>
          <a:prstGeom prst="rect">
            <a:avLst/>
          </a:prstGeom>
          <a:noFill/>
          <a:ln>
            <a:noFill/>
          </a:ln>
        </p:spPr>
        <p:txBody>
          <a:bodyPr lIns="91425" tIns="91425" rIns="91425" bIns="91425" anchor="t" anchorCtr="0">
            <a:noAutofit/>
          </a:bodyPr>
          <a:lstStyle/>
          <a:p>
            <a:pPr lvl="0">
              <a:spcBef>
                <a:spcPts val="0"/>
              </a:spcBef>
              <a:buNone/>
            </a:pPr>
            <a:r>
              <a:rPr lang="en" sz="800"/>
              <a:t>http://penningtonhennessy.com/Portals/31360/images/figure_building_plan_from_blocks.jpg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4"/>
        <p:cNvGrpSpPr/>
        <p:nvPr/>
      </p:nvGrpSpPr>
      <p:grpSpPr>
        <a:xfrm>
          <a:off x="0" y="0"/>
          <a:ext cx="0" cy="0"/>
          <a:chOff x="0" y="0"/>
          <a:chExt cx="0" cy="0"/>
        </a:xfrm>
      </p:grpSpPr>
      <p:pic>
        <p:nvPicPr>
          <p:cNvPr id="235" name="Shape 235" descr="beach, St. Petersburg,"/>
          <p:cNvPicPr preferRelativeResize="0"/>
          <p:nvPr/>
        </p:nvPicPr>
        <p:blipFill>
          <a:blip r:embed="rId3">
            <a:alphaModFix/>
          </a:blip>
          <a:stretch>
            <a:fillRect/>
          </a:stretch>
        </p:blipFill>
        <p:spPr>
          <a:xfrm>
            <a:off x="522025" y="1269250"/>
            <a:ext cx="7811200" cy="4836224"/>
          </a:xfrm>
          <a:prstGeom prst="rect">
            <a:avLst/>
          </a:prstGeom>
          <a:noFill/>
          <a:ln>
            <a:noFill/>
          </a:ln>
        </p:spPr>
      </p:pic>
      <p:sp>
        <p:nvSpPr>
          <p:cNvPr id="236" name="Shape 236"/>
          <p:cNvSpPr txBox="1"/>
          <p:nvPr/>
        </p:nvSpPr>
        <p:spPr>
          <a:xfrm>
            <a:off x="4273850" y="6006075"/>
            <a:ext cx="3123600" cy="354900"/>
          </a:xfrm>
          <a:prstGeom prst="rect">
            <a:avLst/>
          </a:prstGeom>
          <a:noFill/>
          <a:ln>
            <a:noFill/>
          </a:ln>
        </p:spPr>
        <p:txBody>
          <a:bodyPr lIns="91425" tIns="91425" rIns="91425" bIns="91425" anchor="t" anchorCtr="0">
            <a:noAutofit/>
          </a:bodyPr>
          <a:lstStyle/>
          <a:p>
            <a:pPr lvl="0" rtl="0">
              <a:spcBef>
                <a:spcPts val="0"/>
              </a:spcBef>
              <a:buNone/>
            </a:pPr>
            <a:r>
              <a:rPr lang="en" sz="800"/>
              <a:t>https://www.flickr.com/photos/boston_public_library/8071403077</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0"/>
        <p:cNvGrpSpPr/>
        <p:nvPr/>
      </p:nvGrpSpPr>
      <p:grpSpPr>
        <a:xfrm>
          <a:off x="0" y="0"/>
          <a:ext cx="0" cy="0"/>
          <a:chOff x="0" y="0"/>
          <a:chExt cx="0" cy="0"/>
        </a:xfrm>
      </p:grpSpPr>
      <p:pic>
        <p:nvPicPr>
          <p:cNvPr id="241" name="Shape 241" descr="calls &amp;#39;The Golden Circle&amp;#39;"/>
          <p:cNvPicPr preferRelativeResize="0"/>
          <p:nvPr/>
        </p:nvPicPr>
        <p:blipFill>
          <a:blip r:embed="rId3">
            <a:alphaModFix/>
          </a:blip>
          <a:stretch>
            <a:fillRect/>
          </a:stretch>
        </p:blipFill>
        <p:spPr>
          <a:xfrm>
            <a:off x="1846727" y="1115799"/>
            <a:ext cx="5167574" cy="5141549"/>
          </a:xfrm>
          <a:prstGeom prst="rect">
            <a:avLst/>
          </a:prstGeom>
          <a:noFill/>
          <a:ln>
            <a:noFill/>
          </a:ln>
        </p:spPr>
      </p:pic>
      <p:sp>
        <p:nvSpPr>
          <p:cNvPr id="242" name="Shape 242"/>
          <p:cNvSpPr/>
          <p:nvPr/>
        </p:nvSpPr>
        <p:spPr>
          <a:xfrm>
            <a:off x="4186525" y="1398500"/>
            <a:ext cx="215100" cy="1954200"/>
          </a:xfrm>
          <a:prstGeom prst="upArrow">
            <a:avLst>
              <a:gd name="adj1" fmla="val 50000"/>
              <a:gd name="adj2" fmla="val 50000"/>
            </a:avLst>
          </a:prstGeom>
          <a:solidFill>
            <a:srgbClr val="1AB7E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3" name="Shape 243"/>
          <p:cNvSpPr/>
          <p:nvPr/>
        </p:nvSpPr>
        <p:spPr>
          <a:xfrm>
            <a:off x="4114800" y="3272125"/>
            <a:ext cx="358500" cy="304800"/>
          </a:xfrm>
          <a:prstGeom prst="heart">
            <a:avLst/>
          </a:prstGeom>
          <a:solidFill>
            <a:schemeClr val="accent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224962" y="1238390"/>
            <a:ext cx="7461900" cy="968699"/>
          </a:xfrm>
          <a:prstGeom prst="rect">
            <a:avLst/>
          </a:prstGeom>
        </p:spPr>
        <p:txBody>
          <a:bodyPr lIns="91425" tIns="91425" rIns="91425" bIns="91425" anchor="t" anchorCtr="0">
            <a:noAutofit/>
          </a:bodyPr>
          <a:lstStyle/>
          <a:p>
            <a:pPr lvl="0">
              <a:spcBef>
                <a:spcPts val="0"/>
              </a:spcBef>
              <a:buNone/>
            </a:pPr>
            <a:r>
              <a:rPr lang="en"/>
              <a:t>Question?</a:t>
            </a:r>
          </a:p>
        </p:txBody>
      </p:sp>
      <p:sp>
        <p:nvSpPr>
          <p:cNvPr id="249" name="Shape 249"/>
          <p:cNvSpPr txBox="1"/>
          <p:nvPr/>
        </p:nvSpPr>
        <p:spPr>
          <a:xfrm>
            <a:off x="860600" y="2294975"/>
            <a:ext cx="7306200" cy="3512400"/>
          </a:xfrm>
          <a:prstGeom prst="rect">
            <a:avLst/>
          </a:prstGeom>
          <a:noFill/>
          <a:ln>
            <a:noFill/>
          </a:ln>
        </p:spPr>
        <p:txBody>
          <a:bodyPr lIns="91425" tIns="91425" rIns="91425" bIns="91425" anchor="t" anchorCtr="0">
            <a:noAutofit/>
          </a:bodyPr>
          <a:lstStyle/>
          <a:p>
            <a:pPr lvl="0">
              <a:spcBef>
                <a:spcPts val="0"/>
              </a:spcBef>
              <a:buNone/>
            </a:pPr>
            <a:r>
              <a:rPr lang="en" sz="2400">
                <a:solidFill>
                  <a:srgbClr val="8894B2"/>
                </a:solidFill>
              </a:rPr>
              <a:t>What drove you to choose this session?</a:t>
            </a:r>
          </a:p>
          <a:p>
            <a:pPr marL="457200" lvl="0" indent="-381000" rtl="0">
              <a:spcBef>
                <a:spcPts val="0"/>
              </a:spcBef>
              <a:buClr>
                <a:srgbClr val="8894B2"/>
              </a:buClr>
              <a:buSzPct val="100000"/>
              <a:buChar char="●"/>
            </a:pPr>
            <a:r>
              <a:rPr lang="en" sz="2400">
                <a:solidFill>
                  <a:srgbClr val="8894B2"/>
                </a:solidFill>
              </a:rPr>
              <a:t>The what?</a:t>
            </a:r>
          </a:p>
          <a:p>
            <a:pPr marL="457200" lvl="0" indent="-381000" rtl="0">
              <a:spcBef>
                <a:spcPts val="0"/>
              </a:spcBef>
              <a:buClr>
                <a:srgbClr val="8894B2"/>
              </a:buClr>
              <a:buSzPct val="100000"/>
              <a:buChar char="●"/>
            </a:pPr>
            <a:r>
              <a:rPr lang="en" sz="2400">
                <a:solidFill>
                  <a:srgbClr val="8894B2"/>
                </a:solidFill>
              </a:rPr>
              <a:t>The how?</a:t>
            </a:r>
          </a:p>
          <a:p>
            <a:pPr marL="457200" lvl="0" indent="-381000" rtl="0">
              <a:spcBef>
                <a:spcPts val="0"/>
              </a:spcBef>
              <a:buClr>
                <a:srgbClr val="8894B2"/>
              </a:buClr>
              <a:buSzPct val="100000"/>
              <a:buChar char="●"/>
            </a:pPr>
            <a:r>
              <a:rPr lang="en" sz="2400">
                <a:solidFill>
                  <a:srgbClr val="8894B2"/>
                </a:solidFill>
              </a:rPr>
              <a:t>The why? </a:t>
            </a:r>
          </a:p>
          <a:p>
            <a:pPr lvl="0" rtl="0">
              <a:spcBef>
                <a:spcPts val="0"/>
              </a:spcBef>
              <a:buNone/>
            </a:pPr>
            <a:endParaRPr sz="2400">
              <a:solidFill>
                <a:srgbClr val="8894B2"/>
              </a:solidFill>
            </a:endParaRPr>
          </a:p>
          <a:p>
            <a:pPr lvl="0">
              <a:spcBef>
                <a:spcPts val="0"/>
              </a:spcBef>
              <a:buNone/>
            </a:pPr>
            <a:endParaRPr sz="2400">
              <a:solidFill>
                <a:srgbClr val="8894B2"/>
              </a:solidFill>
            </a:endParaRPr>
          </a:p>
          <a:p>
            <a:pPr lvl="0">
              <a:spcBef>
                <a:spcPts val="0"/>
              </a:spcBef>
              <a:buNone/>
            </a:pPr>
            <a:r>
              <a:rPr lang="en" sz="2400">
                <a:solidFill>
                  <a:srgbClr val="8894B2"/>
                </a:solidFill>
              </a:rPr>
              <a:t>-Identify your </a:t>
            </a:r>
            <a:r>
              <a:rPr lang="en" sz="2400" i="1">
                <a:solidFill>
                  <a:srgbClr val="8894B2"/>
                </a:solidFill>
              </a:rPr>
              <a:t>why</a:t>
            </a:r>
            <a:r>
              <a:rPr lang="en" sz="2400">
                <a:solidFill>
                  <a:srgbClr val="8894B2"/>
                </a:solidFill>
              </a:rPr>
              <a:t>.   </a:t>
            </a:r>
          </a:p>
          <a:p>
            <a:pPr lvl="0">
              <a:spcBef>
                <a:spcPts val="0"/>
              </a:spcBef>
              <a:buNone/>
            </a:pPr>
            <a:r>
              <a:rPr lang="en" sz="2400">
                <a:solidFill>
                  <a:srgbClr val="8894B2"/>
                </a:solidFill>
              </a:rPr>
              <a:t>-How will this knowledge drive the implementation of the community project (the how, the what)?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
        <p:cNvGrpSpPr/>
        <p:nvPr/>
      </p:nvGrpSpPr>
      <p:grpSpPr>
        <a:xfrm>
          <a:off x="0" y="0"/>
          <a:ext cx="0" cy="0"/>
          <a:chOff x="0" y="0"/>
          <a:chExt cx="0" cy="0"/>
        </a:xfrm>
      </p:grpSpPr>
      <p:sp>
        <p:nvSpPr>
          <p:cNvPr id="123" name="Shape 123"/>
          <p:cNvSpPr txBox="1">
            <a:spLocks noGrp="1"/>
          </p:cNvSpPr>
          <p:nvPr>
            <p:ph type="ctrTitle"/>
          </p:nvPr>
        </p:nvSpPr>
        <p:spPr>
          <a:xfrm>
            <a:off x="526127" y="3459147"/>
            <a:ext cx="8211900" cy="1588500"/>
          </a:xfrm>
          <a:prstGeom prst="rect">
            <a:avLst/>
          </a:prstGeom>
          <a:noFill/>
          <a:ln>
            <a:noFill/>
          </a:ln>
        </p:spPr>
        <p:txBody>
          <a:bodyPr lIns="0" tIns="0" rIns="0" bIns="0" anchor="t" anchorCtr="0">
            <a:noAutofit/>
          </a:bodyPr>
          <a:lstStyle/>
          <a:p>
            <a:pPr marL="0" marR="0" lvl="0" indent="0" algn="ctr" rtl="0">
              <a:lnSpc>
                <a:spcPct val="90000"/>
              </a:lnSpc>
              <a:spcBef>
                <a:spcPts val="0"/>
              </a:spcBef>
              <a:buClr>
                <a:srgbClr val="1AB7EA"/>
              </a:buClr>
              <a:buSzPct val="25000"/>
              <a:buFont typeface="PT Sans"/>
              <a:buNone/>
            </a:pPr>
            <a:r>
              <a:rPr lang="en" sz="4800"/>
              <a:t>Building a Culture of Service: </a:t>
            </a:r>
          </a:p>
          <a:p>
            <a:pPr marL="0" marR="0" lvl="0" indent="0" algn="ctr" rtl="0">
              <a:lnSpc>
                <a:spcPct val="90000"/>
              </a:lnSpc>
              <a:spcBef>
                <a:spcPts val="0"/>
              </a:spcBef>
              <a:buClr>
                <a:srgbClr val="1AB7EA"/>
              </a:buClr>
              <a:buSzPct val="25000"/>
              <a:buFont typeface="PT Sans"/>
              <a:buNone/>
            </a:pPr>
            <a:r>
              <a:rPr lang="en" sz="4800" i="1"/>
              <a:t>The MYP Community Project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224962" y="1238390"/>
            <a:ext cx="7461900" cy="968699"/>
          </a:xfrm>
          <a:prstGeom prst="rect">
            <a:avLst/>
          </a:prstGeom>
        </p:spPr>
        <p:txBody>
          <a:bodyPr lIns="91425" tIns="91425" rIns="91425" bIns="91425" anchor="t" anchorCtr="0">
            <a:noAutofit/>
          </a:bodyPr>
          <a:lstStyle/>
          <a:p>
            <a:pPr lvl="0">
              <a:spcBef>
                <a:spcPts val="0"/>
              </a:spcBef>
              <a:buNone/>
            </a:pPr>
            <a:r>
              <a:rPr lang="en"/>
              <a:t>Our “HOW”</a:t>
            </a:r>
          </a:p>
        </p:txBody>
      </p:sp>
      <p:sp>
        <p:nvSpPr>
          <p:cNvPr id="255" name="Shape 255"/>
          <p:cNvSpPr txBox="1">
            <a:spLocks noGrp="1"/>
          </p:cNvSpPr>
          <p:nvPr>
            <p:ph type="body" idx="1"/>
          </p:nvPr>
        </p:nvSpPr>
        <p:spPr>
          <a:xfrm>
            <a:off x="1224950" y="2207100"/>
            <a:ext cx="7461900" cy="3073500"/>
          </a:xfrm>
          <a:prstGeom prst="rect">
            <a:avLst/>
          </a:prstGeom>
        </p:spPr>
        <p:txBody>
          <a:bodyPr lIns="91425" tIns="91425" rIns="91425" bIns="91425" anchor="t" anchorCtr="0">
            <a:noAutofit/>
          </a:bodyPr>
          <a:lstStyle/>
          <a:p>
            <a:pPr marL="457200" lvl="0" indent="-419100" rtl="0">
              <a:spcBef>
                <a:spcPts val="0"/>
              </a:spcBef>
              <a:buSzPct val="100000"/>
            </a:pPr>
            <a:r>
              <a:rPr lang="en" sz="3000"/>
              <a:t>7, 8, 9 scaffolded service structure</a:t>
            </a:r>
          </a:p>
          <a:p>
            <a:pPr marL="0" lvl="0" indent="0" rtl="0">
              <a:spcBef>
                <a:spcPts val="0"/>
              </a:spcBef>
              <a:buNone/>
            </a:pPr>
            <a:endParaRPr sz="3000"/>
          </a:p>
          <a:p>
            <a:pPr marL="457200" lvl="0" indent="-419100" rtl="0">
              <a:spcBef>
                <a:spcPts val="0"/>
              </a:spcBef>
              <a:buSzPct val="100000"/>
            </a:pPr>
            <a:r>
              <a:rPr lang="en" sz="3000"/>
              <a:t>Community Project Pilot</a:t>
            </a:r>
          </a:p>
          <a:p>
            <a:pPr marL="0" lvl="0" indent="0" rtl="0">
              <a:spcBef>
                <a:spcPts val="0"/>
              </a:spcBef>
              <a:buNone/>
            </a:pPr>
            <a:endParaRPr sz="3000"/>
          </a:p>
          <a:p>
            <a:pPr marL="457200" lvl="0" indent="-419100" rtl="0">
              <a:spcBef>
                <a:spcPts val="0"/>
              </a:spcBef>
              <a:buSzPct val="100000"/>
            </a:pPr>
            <a:r>
              <a:rPr lang="en" sz="3000"/>
              <a:t>Professional Development/Action Plan</a:t>
            </a: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10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1000"/>
                                        <p:tgtEl>
                                          <p:spTgt spid="2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xEl>
                                              <p:pRg st="2" end="2"/>
                                            </p:txEl>
                                          </p:spTgt>
                                        </p:tgtEl>
                                        <p:attrNameLst>
                                          <p:attrName>style.visibility</p:attrName>
                                        </p:attrNameLst>
                                      </p:cBhvr>
                                      <p:to>
                                        <p:strVal val="visible"/>
                                      </p:to>
                                    </p:set>
                                    <p:animEffect transition="in" filter="fade">
                                      <p:cBhvr>
                                        <p:cTn id="17" dur="1000"/>
                                        <p:tgtEl>
                                          <p:spTgt spid="2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xEl>
                                              <p:pRg st="3" end="3"/>
                                            </p:txEl>
                                          </p:spTgt>
                                        </p:tgtEl>
                                        <p:attrNameLst>
                                          <p:attrName>style.visibility</p:attrName>
                                        </p:attrNameLst>
                                      </p:cBhvr>
                                      <p:to>
                                        <p:strVal val="visible"/>
                                      </p:to>
                                    </p:set>
                                    <p:animEffect transition="in" filter="fade">
                                      <p:cBhvr>
                                        <p:cTn id="22" dur="1000"/>
                                        <p:tgtEl>
                                          <p:spTgt spid="2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5">
                                            <p:txEl>
                                              <p:pRg st="4" end="4"/>
                                            </p:txEl>
                                          </p:spTgt>
                                        </p:tgtEl>
                                        <p:attrNameLst>
                                          <p:attrName>style.visibility</p:attrName>
                                        </p:attrNameLst>
                                      </p:cBhvr>
                                      <p:to>
                                        <p:strVal val="visible"/>
                                      </p:to>
                                    </p:set>
                                    <p:animEffect transition="in" filter="fade">
                                      <p:cBhvr>
                                        <p:cTn id="27" dur="1000"/>
                                        <p:tgtEl>
                                          <p:spTgt spid="2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5">
                                            <p:txEl>
                                              <p:pRg st="5" end="5"/>
                                            </p:txEl>
                                          </p:spTgt>
                                        </p:tgtEl>
                                        <p:attrNameLst>
                                          <p:attrName>style.visibility</p:attrName>
                                        </p:attrNameLst>
                                      </p:cBhvr>
                                      <p:to>
                                        <p:strVal val="visible"/>
                                      </p:to>
                                    </p:set>
                                    <p:animEffect transition="in" filter="fade">
                                      <p:cBhvr>
                                        <p:cTn id="32" dur="1000"/>
                                        <p:tgtEl>
                                          <p:spTgt spid="2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224962" y="1238390"/>
            <a:ext cx="7461900" cy="968699"/>
          </a:xfrm>
          <a:prstGeom prst="rect">
            <a:avLst/>
          </a:prstGeom>
        </p:spPr>
        <p:txBody>
          <a:bodyPr lIns="91425" tIns="91425" rIns="91425" bIns="91425" anchor="t" anchorCtr="0">
            <a:noAutofit/>
          </a:bodyPr>
          <a:lstStyle/>
          <a:p>
            <a:pPr lvl="0" rtl="0">
              <a:spcBef>
                <a:spcPts val="0"/>
              </a:spcBef>
              <a:buNone/>
            </a:pPr>
            <a:r>
              <a:rPr lang="en"/>
              <a:t>7, 8, 9 Scaffolded service structure</a:t>
            </a:r>
          </a:p>
        </p:txBody>
      </p:sp>
      <p:pic>
        <p:nvPicPr>
          <p:cNvPr id="261" name="Shape 261"/>
          <p:cNvPicPr preferRelativeResize="0"/>
          <p:nvPr/>
        </p:nvPicPr>
        <p:blipFill>
          <a:blip r:embed="rId3">
            <a:alphaModFix/>
          </a:blip>
          <a:stretch>
            <a:fillRect/>
          </a:stretch>
        </p:blipFill>
        <p:spPr>
          <a:xfrm>
            <a:off x="4677750" y="2381452"/>
            <a:ext cx="4466250" cy="2791372"/>
          </a:xfrm>
          <a:prstGeom prst="rect">
            <a:avLst/>
          </a:prstGeom>
          <a:noFill/>
          <a:ln>
            <a:noFill/>
          </a:ln>
        </p:spPr>
      </p:pic>
      <p:sp>
        <p:nvSpPr>
          <p:cNvPr id="262" name="Shape 262"/>
          <p:cNvSpPr txBox="1"/>
          <p:nvPr/>
        </p:nvSpPr>
        <p:spPr>
          <a:xfrm>
            <a:off x="1973625" y="6290025"/>
            <a:ext cx="4302300" cy="482700"/>
          </a:xfrm>
          <a:prstGeom prst="rect">
            <a:avLst/>
          </a:prstGeom>
          <a:noFill/>
          <a:ln>
            <a:noFill/>
          </a:ln>
        </p:spPr>
        <p:txBody>
          <a:bodyPr lIns="91425" tIns="91425" rIns="91425" bIns="91425" anchor="t" anchorCtr="0">
            <a:noAutofit/>
          </a:bodyPr>
          <a:lstStyle/>
          <a:p>
            <a:pPr lvl="0">
              <a:spcBef>
                <a:spcPts val="0"/>
              </a:spcBef>
              <a:buNone/>
            </a:pPr>
            <a:r>
              <a:rPr lang="en" sz="800"/>
              <a:t>https://www.hopkinsschools.org/sites/default/files/public/styles/thumbnail/public/images/links/hefthumbtail.png?itok=PH34GuI0</a:t>
            </a:r>
          </a:p>
        </p:txBody>
      </p:sp>
      <p:pic>
        <p:nvPicPr>
          <p:cNvPr id="263" name="Shape 263"/>
          <p:cNvPicPr preferRelativeResize="0"/>
          <p:nvPr/>
        </p:nvPicPr>
        <p:blipFill>
          <a:blip r:embed="rId4">
            <a:alphaModFix/>
          </a:blip>
          <a:stretch>
            <a:fillRect/>
          </a:stretch>
        </p:blipFill>
        <p:spPr>
          <a:xfrm>
            <a:off x="56800" y="2555800"/>
            <a:ext cx="4818427" cy="2442674"/>
          </a:xfrm>
          <a:prstGeom prst="rect">
            <a:avLst/>
          </a:prstGeom>
          <a:noFill/>
          <a:ln>
            <a:noFill/>
          </a:ln>
        </p:spPr>
      </p:pic>
      <p:sp>
        <p:nvSpPr>
          <p:cNvPr id="264" name="Shape 264"/>
          <p:cNvSpPr txBox="1"/>
          <p:nvPr/>
        </p:nvSpPr>
        <p:spPr>
          <a:xfrm>
            <a:off x="1973625" y="6616550"/>
            <a:ext cx="3251400" cy="340800"/>
          </a:xfrm>
          <a:prstGeom prst="rect">
            <a:avLst/>
          </a:prstGeom>
          <a:noFill/>
          <a:ln>
            <a:noFill/>
          </a:ln>
        </p:spPr>
        <p:txBody>
          <a:bodyPr lIns="91425" tIns="91425" rIns="91425" bIns="91425" anchor="t" anchorCtr="0">
            <a:noAutofit/>
          </a:bodyPr>
          <a:lstStyle/>
          <a:p>
            <a:pPr lvl="0">
              <a:spcBef>
                <a:spcPts val="0"/>
              </a:spcBef>
              <a:buNone/>
            </a:pPr>
            <a:r>
              <a:rPr lang="en" sz="800"/>
              <a:t>https://www.stickyminds.com/sites/default/files/article/2015/silos.jpg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8"/>
        <p:cNvGrpSpPr/>
        <p:nvPr/>
      </p:nvGrpSpPr>
      <p:grpSpPr>
        <a:xfrm>
          <a:off x="0" y="0"/>
          <a:ext cx="0" cy="0"/>
          <a:chOff x="0" y="0"/>
          <a:chExt cx="0" cy="0"/>
        </a:xfrm>
      </p:grpSpPr>
      <p:sp>
        <p:nvSpPr>
          <p:cNvPr id="269" name="Shape 269"/>
          <p:cNvSpPr txBox="1"/>
          <p:nvPr/>
        </p:nvSpPr>
        <p:spPr>
          <a:xfrm>
            <a:off x="2300200" y="6432025"/>
            <a:ext cx="2797200" cy="340800"/>
          </a:xfrm>
          <a:prstGeom prst="rect">
            <a:avLst/>
          </a:prstGeom>
          <a:noFill/>
          <a:ln>
            <a:noFill/>
          </a:ln>
        </p:spPr>
        <p:txBody>
          <a:bodyPr lIns="91425" tIns="91425" rIns="91425" bIns="91425" anchor="t" anchorCtr="0">
            <a:noAutofit/>
          </a:bodyPr>
          <a:lstStyle/>
          <a:p>
            <a:pPr lvl="0">
              <a:spcBef>
                <a:spcPts val="0"/>
              </a:spcBef>
              <a:buNone/>
            </a:pPr>
            <a:r>
              <a:rPr lang="en" u="sng">
                <a:solidFill>
                  <a:schemeClr val="hlink"/>
                </a:solidFill>
                <a:hlinkClick r:id="rId3"/>
              </a:rPr>
              <a:t>7th grade taste of service video</a:t>
            </a:r>
          </a:p>
        </p:txBody>
      </p:sp>
      <p:pic>
        <p:nvPicPr>
          <p:cNvPr id="270" name="Shape 270" descr="Screen Shot 2016-06-29 at 1.30.45 PM.png"/>
          <p:cNvPicPr preferRelativeResize="0"/>
          <p:nvPr/>
        </p:nvPicPr>
        <p:blipFill>
          <a:blip r:embed="rId4">
            <a:alphaModFix/>
          </a:blip>
          <a:stretch>
            <a:fillRect/>
          </a:stretch>
        </p:blipFill>
        <p:spPr>
          <a:xfrm>
            <a:off x="149087" y="0"/>
            <a:ext cx="8845824" cy="6123199"/>
          </a:xfrm>
          <a:prstGeom prst="rect">
            <a:avLst/>
          </a:prstGeom>
          <a:noFill/>
          <a:ln>
            <a:noFill/>
          </a:ln>
        </p:spPr>
      </p:pic>
      <p:sp>
        <p:nvSpPr>
          <p:cNvPr id="271" name="Shape 271"/>
          <p:cNvSpPr txBox="1"/>
          <p:nvPr/>
        </p:nvSpPr>
        <p:spPr>
          <a:xfrm>
            <a:off x="276925" y="2729650"/>
            <a:ext cx="3066900" cy="340800"/>
          </a:xfrm>
          <a:prstGeom prst="rect">
            <a:avLst/>
          </a:prstGeom>
          <a:noFill/>
          <a:ln>
            <a:noFill/>
          </a:ln>
        </p:spPr>
        <p:txBody>
          <a:bodyPr lIns="91425" tIns="91425" rIns="91425" bIns="91425" anchor="t" anchorCtr="0">
            <a:noAutofit/>
          </a:bodyPr>
          <a:lstStyle/>
          <a:p>
            <a:pPr lvl="0">
              <a:spcBef>
                <a:spcPts val="0"/>
              </a:spcBef>
              <a:buNone/>
            </a:pPr>
            <a:r>
              <a:rPr lang="en" u="sng">
                <a:solidFill>
                  <a:schemeClr val="hlink"/>
                </a:solidFill>
                <a:hlinkClick r:id="rId5"/>
              </a:rPr>
              <a:t>Scaffolded service structure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224950" y="1238400"/>
            <a:ext cx="5050800" cy="706800"/>
          </a:xfrm>
          <a:prstGeom prst="rect">
            <a:avLst/>
          </a:prstGeom>
        </p:spPr>
        <p:txBody>
          <a:bodyPr lIns="91425" tIns="91425" rIns="91425" bIns="91425" anchor="t" anchorCtr="0">
            <a:noAutofit/>
          </a:bodyPr>
          <a:lstStyle/>
          <a:p>
            <a:pPr lvl="0" rtl="0">
              <a:spcBef>
                <a:spcPts val="0"/>
              </a:spcBef>
              <a:buNone/>
            </a:pPr>
            <a:r>
              <a:rPr lang="en"/>
              <a:t>Community Project Pilot</a:t>
            </a:r>
          </a:p>
        </p:txBody>
      </p:sp>
      <p:pic>
        <p:nvPicPr>
          <p:cNvPr id="277" name="Shape 277" descr="Screen Shot 2016-06-29 at 12.44.16 PM.png"/>
          <p:cNvPicPr preferRelativeResize="0"/>
          <p:nvPr/>
        </p:nvPicPr>
        <p:blipFill>
          <a:blip r:embed="rId3">
            <a:alphaModFix/>
          </a:blip>
          <a:stretch>
            <a:fillRect/>
          </a:stretch>
        </p:blipFill>
        <p:spPr>
          <a:xfrm>
            <a:off x="1381125" y="2052875"/>
            <a:ext cx="5880549" cy="3939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255375" y="452100"/>
            <a:ext cx="5036700" cy="698100"/>
          </a:xfrm>
          <a:prstGeom prst="rect">
            <a:avLst/>
          </a:prstGeom>
        </p:spPr>
        <p:txBody>
          <a:bodyPr lIns="91425" tIns="91425" rIns="91425" bIns="91425" anchor="t" anchorCtr="0">
            <a:noAutofit/>
          </a:bodyPr>
          <a:lstStyle/>
          <a:p>
            <a:pPr lvl="0" rtl="0">
              <a:spcBef>
                <a:spcPts val="0"/>
              </a:spcBef>
              <a:buNone/>
            </a:pPr>
            <a:r>
              <a:rPr lang="en"/>
              <a:t>CP Pilot - student data</a:t>
            </a:r>
          </a:p>
        </p:txBody>
      </p:sp>
      <p:pic>
        <p:nvPicPr>
          <p:cNvPr id="283" name="Shape 283" descr="Screen Shot 2016-06-29 at 10.37.20 AM.png"/>
          <p:cNvPicPr preferRelativeResize="0"/>
          <p:nvPr/>
        </p:nvPicPr>
        <p:blipFill>
          <a:blip r:embed="rId3">
            <a:alphaModFix/>
          </a:blip>
          <a:stretch>
            <a:fillRect/>
          </a:stretch>
        </p:blipFill>
        <p:spPr>
          <a:xfrm>
            <a:off x="43575" y="1396175"/>
            <a:ext cx="9056850" cy="44825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255375" y="452100"/>
            <a:ext cx="5775000" cy="698100"/>
          </a:xfrm>
          <a:prstGeom prst="rect">
            <a:avLst/>
          </a:prstGeom>
        </p:spPr>
        <p:txBody>
          <a:bodyPr lIns="91425" tIns="91425" rIns="91425" bIns="91425" anchor="t" anchorCtr="0">
            <a:noAutofit/>
          </a:bodyPr>
          <a:lstStyle/>
          <a:p>
            <a:pPr lvl="0" rtl="0">
              <a:spcBef>
                <a:spcPts val="0"/>
              </a:spcBef>
              <a:buNone/>
            </a:pPr>
            <a:r>
              <a:rPr lang="en"/>
              <a:t>CP Pilot - supervisor data</a:t>
            </a:r>
          </a:p>
        </p:txBody>
      </p:sp>
      <p:graphicFrame>
        <p:nvGraphicFramePr>
          <p:cNvPr id="289" name="Shape 289"/>
          <p:cNvGraphicFramePr/>
          <p:nvPr/>
        </p:nvGraphicFramePr>
        <p:xfrm>
          <a:off x="586875" y="1150200"/>
          <a:ext cx="3000000" cy="3000000"/>
        </p:xfrm>
        <a:graphic>
          <a:graphicData uri="http://schemas.openxmlformats.org/drawingml/2006/table">
            <a:tbl>
              <a:tblPr>
                <a:noFill/>
                <a:tableStyleId>{2B5B4F75-5E69-4F59-A20B-AB7463FE1BD1}</a:tableStyleId>
              </a:tblPr>
              <a:tblGrid>
                <a:gridCol w="2723000"/>
                <a:gridCol w="2723000"/>
                <a:gridCol w="2723000"/>
              </a:tblGrid>
              <a:tr h="733275">
                <a:tc>
                  <a:txBody>
                    <a:bodyPr/>
                    <a:lstStyle/>
                    <a:p>
                      <a:pPr lvl="0" algn="ctr">
                        <a:spcBef>
                          <a:spcPts val="0"/>
                        </a:spcBef>
                        <a:buNone/>
                      </a:pPr>
                      <a:r>
                        <a:rPr lang="en" sz="1800"/>
                        <a:t>Positives/Benefits</a:t>
                      </a:r>
                    </a:p>
                  </a:txBody>
                  <a:tcPr marL="91425" marR="91425" marT="91425" marB="91425"/>
                </a:tc>
                <a:tc>
                  <a:txBody>
                    <a:bodyPr/>
                    <a:lstStyle/>
                    <a:p>
                      <a:pPr lvl="0" algn="ctr">
                        <a:spcBef>
                          <a:spcPts val="0"/>
                        </a:spcBef>
                        <a:buNone/>
                      </a:pPr>
                      <a:r>
                        <a:rPr lang="en" sz="1800"/>
                        <a:t>Roadblocks/Challenges</a:t>
                      </a:r>
                    </a:p>
                  </a:txBody>
                  <a:tcPr marL="91425" marR="91425" marT="91425" marB="91425"/>
                </a:tc>
                <a:tc>
                  <a:txBody>
                    <a:bodyPr/>
                    <a:lstStyle/>
                    <a:p>
                      <a:pPr lvl="0" algn="ctr">
                        <a:spcBef>
                          <a:spcPts val="0"/>
                        </a:spcBef>
                        <a:buNone/>
                      </a:pPr>
                      <a:r>
                        <a:rPr lang="en" sz="1800"/>
                        <a:t>How do we best prepare our students?</a:t>
                      </a:r>
                    </a:p>
                  </a:txBody>
                  <a:tcPr marL="91425" marR="91425" marT="91425" marB="91425"/>
                </a:tc>
              </a:tr>
              <a:tr h="3628075">
                <a:tc>
                  <a:txBody>
                    <a:bodyPr/>
                    <a:lstStyle/>
                    <a:p>
                      <a:pPr marL="457200" lvl="0" indent="-228600" rtl="0">
                        <a:spcBef>
                          <a:spcPts val="0"/>
                        </a:spcBef>
                        <a:buClr>
                          <a:schemeClr val="dk2"/>
                        </a:buClr>
                        <a:buChar char="●"/>
                      </a:pPr>
                      <a:r>
                        <a:rPr lang="en">
                          <a:solidFill>
                            <a:schemeClr val="dk2"/>
                          </a:solidFill>
                        </a:rPr>
                        <a:t>Learning what it takes to design, manage, and execute a service project (project management)</a:t>
                      </a:r>
                    </a:p>
                    <a:p>
                      <a:pPr marL="457200" lvl="0" indent="-228600" rtl="0">
                        <a:spcBef>
                          <a:spcPts val="0"/>
                        </a:spcBef>
                        <a:buClr>
                          <a:schemeClr val="dk2"/>
                        </a:buClr>
                        <a:buChar char="●"/>
                      </a:pPr>
                      <a:r>
                        <a:rPr lang="en">
                          <a:solidFill>
                            <a:schemeClr val="dk2"/>
                          </a:solidFill>
                        </a:rPr>
                        <a:t>Means to build “real world” skills</a:t>
                      </a:r>
                    </a:p>
                    <a:p>
                      <a:pPr marL="457200" lvl="0" indent="-228600" rtl="0">
                        <a:spcBef>
                          <a:spcPts val="0"/>
                        </a:spcBef>
                        <a:buClr>
                          <a:schemeClr val="dk2"/>
                        </a:buClr>
                        <a:buChar char="●"/>
                      </a:pPr>
                      <a:r>
                        <a:rPr lang="en">
                          <a:solidFill>
                            <a:schemeClr val="dk2"/>
                          </a:solidFill>
                        </a:rPr>
                        <a:t>Culture: CP has the potential to enrich our awareness of the cultures/stories in the building</a:t>
                      </a:r>
                    </a:p>
                    <a:p>
                      <a:pPr marL="457200" lvl="0" indent="-228600" rtl="0">
                        <a:spcBef>
                          <a:spcPts val="0"/>
                        </a:spcBef>
                        <a:buClr>
                          <a:schemeClr val="dk2"/>
                        </a:buClr>
                        <a:buChar char="●"/>
                      </a:pPr>
                      <a:r>
                        <a:rPr lang="en">
                          <a:solidFill>
                            <a:schemeClr val="dk2"/>
                          </a:solidFill>
                        </a:rPr>
                        <a:t>Engagement: Students who did nothing else all year got engaged in this</a:t>
                      </a:r>
                    </a:p>
                    <a:p>
                      <a:pPr marL="457200" lvl="0" indent="-228600" rtl="0">
                        <a:spcBef>
                          <a:spcPts val="0"/>
                        </a:spcBef>
                        <a:buClr>
                          <a:schemeClr val="dk2"/>
                        </a:buClr>
                        <a:buChar char="●"/>
                      </a:pPr>
                      <a:r>
                        <a:rPr lang="en">
                          <a:solidFill>
                            <a:schemeClr val="dk2"/>
                          </a:solidFill>
                        </a:rPr>
                        <a:t>Great to see visible signs of students giving</a:t>
                      </a:r>
                    </a:p>
                    <a:p>
                      <a:pPr marL="457200" lvl="0" indent="-228600" rtl="0">
                        <a:spcBef>
                          <a:spcPts val="0"/>
                        </a:spcBef>
                        <a:buClr>
                          <a:schemeClr val="dk2"/>
                        </a:buClr>
                        <a:buChar char="●"/>
                      </a:pPr>
                      <a:r>
                        <a:rPr lang="en">
                          <a:solidFill>
                            <a:schemeClr val="dk2"/>
                          </a:solidFill>
                        </a:rPr>
                        <a:t>Compassion is contagious</a:t>
                      </a:r>
                    </a:p>
                    <a:p>
                      <a:pPr marL="457200" lvl="0" indent="-228600" rtl="0">
                        <a:spcBef>
                          <a:spcPts val="0"/>
                        </a:spcBef>
                        <a:buClr>
                          <a:schemeClr val="dk2"/>
                        </a:buClr>
                        <a:buChar char="●"/>
                      </a:pPr>
                      <a:r>
                        <a:rPr lang="en">
                          <a:solidFill>
                            <a:schemeClr val="dk2"/>
                          </a:solidFill>
                        </a:rPr>
                        <a:t>Moving from self to others; thinking beyond the here and now</a:t>
                      </a:r>
                    </a:p>
                    <a:p>
                      <a:pPr lvl="0">
                        <a:spcBef>
                          <a:spcPts val="0"/>
                        </a:spcBef>
                        <a:buNone/>
                      </a:pPr>
                      <a:endParaRPr/>
                    </a:p>
                  </a:txBody>
                  <a:tcPr marL="91425" marR="91425" marT="91425" marB="91425"/>
                </a:tc>
                <a:tc>
                  <a:txBody>
                    <a:bodyPr/>
                    <a:lstStyle/>
                    <a:p>
                      <a:pPr marL="457200" lvl="0" indent="-228600" rtl="0">
                        <a:spcBef>
                          <a:spcPts val="0"/>
                        </a:spcBef>
                        <a:buClr>
                          <a:schemeClr val="dk2"/>
                        </a:buClr>
                        <a:buChar char="●"/>
                      </a:pPr>
                      <a:r>
                        <a:rPr lang="en">
                          <a:solidFill>
                            <a:schemeClr val="dk2"/>
                          </a:solidFill>
                        </a:rPr>
                        <a:t>Students with less supports at home - may not feel ability to do as large of a project.  How do we support inequities?</a:t>
                      </a:r>
                    </a:p>
                    <a:p>
                      <a:pPr marL="457200" lvl="0" indent="-228600" rtl="0">
                        <a:spcBef>
                          <a:spcPts val="0"/>
                        </a:spcBef>
                        <a:buClr>
                          <a:schemeClr val="dk2"/>
                        </a:buClr>
                        <a:buChar char="●"/>
                      </a:pPr>
                      <a:r>
                        <a:rPr lang="en">
                          <a:solidFill>
                            <a:schemeClr val="dk2"/>
                          </a:solidFill>
                        </a:rPr>
                        <a:t>Time commitment of staff</a:t>
                      </a:r>
                    </a:p>
                    <a:p>
                      <a:pPr marL="457200" lvl="0" indent="-228600" rtl="0">
                        <a:spcBef>
                          <a:spcPts val="0"/>
                        </a:spcBef>
                        <a:buClr>
                          <a:schemeClr val="dk2"/>
                        </a:buClr>
                        <a:buChar char="●"/>
                      </a:pPr>
                      <a:r>
                        <a:rPr lang="en">
                          <a:solidFill>
                            <a:schemeClr val="dk2"/>
                          </a:solidFill>
                        </a:rPr>
                        <a:t>Too much overlap of projects at school - saturation of one type of project/cause/drive</a:t>
                      </a:r>
                    </a:p>
                    <a:p>
                      <a:pPr marL="457200" lvl="0" indent="-228600" rtl="0">
                        <a:spcBef>
                          <a:spcPts val="0"/>
                        </a:spcBef>
                        <a:buClr>
                          <a:schemeClr val="dk2"/>
                        </a:buClr>
                        <a:buChar char="●"/>
                      </a:pPr>
                      <a:r>
                        <a:rPr lang="en">
                          <a:solidFill>
                            <a:schemeClr val="dk2"/>
                          </a:solidFill>
                        </a:rPr>
                        <a:t>How do we successfully integrate the project within the school day?  Within current structures?  Need new structures?</a:t>
                      </a:r>
                    </a:p>
                    <a:p>
                      <a:pPr marL="457200" lvl="0" indent="-228600" rtl="0">
                        <a:spcBef>
                          <a:spcPts val="0"/>
                        </a:spcBef>
                        <a:buClr>
                          <a:schemeClr val="dk2"/>
                        </a:buClr>
                        <a:buChar char="●"/>
                      </a:pPr>
                      <a:r>
                        <a:rPr lang="en">
                          <a:solidFill>
                            <a:schemeClr val="dk2"/>
                          </a:solidFill>
                        </a:rPr>
                        <a:t>Motivating all staff to serve as supervisors</a:t>
                      </a:r>
                    </a:p>
                    <a:p>
                      <a:pPr marL="457200" lvl="0" indent="-228600" rtl="0">
                        <a:spcBef>
                          <a:spcPts val="0"/>
                        </a:spcBef>
                        <a:buClr>
                          <a:schemeClr val="dk2"/>
                        </a:buClr>
                        <a:buChar char="●"/>
                      </a:pPr>
                      <a:r>
                        <a:rPr lang="en">
                          <a:solidFill>
                            <a:schemeClr val="dk2"/>
                          </a:solidFill>
                        </a:rPr>
                        <a:t>How do we connect students to others with similar passions vs just friends?</a:t>
                      </a:r>
                    </a:p>
                    <a:p>
                      <a:pPr lvl="0">
                        <a:spcBef>
                          <a:spcPts val="0"/>
                        </a:spcBef>
                        <a:buNone/>
                      </a:pPr>
                      <a:endParaRPr/>
                    </a:p>
                  </a:txBody>
                  <a:tcPr marL="91425" marR="91425" marT="91425" marB="91425"/>
                </a:tc>
                <a:tc>
                  <a:txBody>
                    <a:bodyPr/>
                    <a:lstStyle/>
                    <a:p>
                      <a:pPr lvl="0">
                        <a:spcBef>
                          <a:spcPts val="0"/>
                        </a:spcBef>
                        <a:buClr>
                          <a:schemeClr val="dk2"/>
                        </a:buClr>
                        <a:buSzPct val="78571"/>
                        <a:buFont typeface="Arial"/>
                        <a:buNone/>
                      </a:pPr>
                      <a:r>
                        <a:rPr lang="en" u="sng">
                          <a:solidFill>
                            <a:schemeClr val="dk2"/>
                          </a:solidFill>
                        </a:rPr>
                        <a:t>Knowledge building</a:t>
                      </a:r>
                    </a:p>
                    <a:p>
                      <a:pPr marL="457200" lvl="0" indent="-228600" rtl="0">
                        <a:spcBef>
                          <a:spcPts val="0"/>
                        </a:spcBef>
                        <a:buClr>
                          <a:schemeClr val="dk2"/>
                        </a:buClr>
                        <a:buChar char="●"/>
                      </a:pPr>
                      <a:r>
                        <a:rPr lang="en">
                          <a:solidFill>
                            <a:schemeClr val="dk2"/>
                          </a:solidFill>
                        </a:rPr>
                        <a:t>Need exposure to the global contexts and approaches to learning</a:t>
                      </a:r>
                    </a:p>
                    <a:p>
                      <a:pPr marL="457200" lvl="0" indent="-228600" rtl="0">
                        <a:spcBef>
                          <a:spcPts val="0"/>
                        </a:spcBef>
                        <a:buClr>
                          <a:schemeClr val="dk2"/>
                        </a:buClr>
                        <a:buChar char="●"/>
                      </a:pPr>
                      <a:r>
                        <a:rPr lang="en">
                          <a:solidFill>
                            <a:schemeClr val="dk2"/>
                          </a:solidFill>
                        </a:rPr>
                        <a:t>Teachers can tie service to any of their units.  Give students a chance to reflect on how what they are learning can be service</a:t>
                      </a:r>
                    </a:p>
                    <a:p>
                      <a:pPr lvl="0">
                        <a:spcBef>
                          <a:spcPts val="0"/>
                        </a:spcBef>
                        <a:buNone/>
                      </a:pPr>
                      <a:endParaRPr/>
                    </a:p>
                    <a:p>
                      <a:pPr lvl="0">
                        <a:spcBef>
                          <a:spcPts val="0"/>
                        </a:spcBef>
                        <a:buNone/>
                      </a:pPr>
                      <a:r>
                        <a:rPr lang="en" u="sng">
                          <a:solidFill>
                            <a:schemeClr val="dk2"/>
                          </a:solidFill>
                        </a:rPr>
                        <a:t>Skill building</a:t>
                      </a:r>
                    </a:p>
                    <a:p>
                      <a:pPr marL="457200" lvl="0" indent="-228600" rtl="0">
                        <a:spcBef>
                          <a:spcPts val="0"/>
                        </a:spcBef>
                        <a:buClr>
                          <a:schemeClr val="dk2"/>
                        </a:buClr>
                        <a:buChar char="●"/>
                      </a:pPr>
                      <a:r>
                        <a:rPr lang="en">
                          <a:solidFill>
                            <a:schemeClr val="dk2"/>
                          </a:solidFill>
                        </a:rPr>
                        <a:t>Goals &amp; roles - effective group work and collaboration </a:t>
                      </a:r>
                    </a:p>
                    <a:p>
                      <a:pPr marL="457200" lvl="0" indent="-228600" rtl="0">
                        <a:spcBef>
                          <a:spcPts val="0"/>
                        </a:spcBef>
                        <a:buClr>
                          <a:schemeClr val="dk2"/>
                        </a:buClr>
                        <a:buChar char="●"/>
                      </a:pPr>
                      <a:r>
                        <a:rPr lang="en">
                          <a:solidFill>
                            <a:schemeClr val="dk2"/>
                          </a:solidFill>
                        </a:rPr>
                        <a:t>Organization/</a:t>
                      </a:r>
                    </a:p>
                    <a:p>
                      <a:pPr marL="457200" lvl="0" indent="-228600" rtl="0">
                        <a:spcBef>
                          <a:spcPts val="0"/>
                        </a:spcBef>
                        <a:buClr>
                          <a:schemeClr val="dk2"/>
                        </a:buClr>
                        <a:buChar char="●"/>
                      </a:pPr>
                      <a:r>
                        <a:rPr lang="en">
                          <a:solidFill>
                            <a:schemeClr val="dk2"/>
                          </a:solidFill>
                        </a:rPr>
                        <a:t>Meaningful research in non-academic setting </a:t>
                      </a:r>
                    </a:p>
                    <a:p>
                      <a:pPr marL="457200" lvl="0" indent="-228600" rtl="0">
                        <a:spcBef>
                          <a:spcPts val="0"/>
                        </a:spcBef>
                        <a:buClr>
                          <a:schemeClr val="dk2"/>
                        </a:buClr>
                        <a:buChar char="●"/>
                      </a:pPr>
                      <a:r>
                        <a:rPr lang="en">
                          <a:solidFill>
                            <a:schemeClr val="dk2"/>
                          </a:solidFill>
                        </a:rPr>
                        <a:t>Communication etiquette with adults</a:t>
                      </a:r>
                    </a:p>
                  </a:txBody>
                  <a:tcPr marL="91425" marR="91425" marT="91425" marB="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841575" y="1238400"/>
            <a:ext cx="7919100" cy="968700"/>
          </a:xfrm>
          <a:prstGeom prst="rect">
            <a:avLst/>
          </a:prstGeom>
        </p:spPr>
        <p:txBody>
          <a:bodyPr lIns="91425" tIns="91425" rIns="91425" bIns="91425" anchor="t" anchorCtr="0">
            <a:noAutofit/>
          </a:bodyPr>
          <a:lstStyle/>
          <a:p>
            <a:pPr lvl="0" rtl="0">
              <a:spcBef>
                <a:spcPts val="0"/>
              </a:spcBef>
              <a:buNone/>
            </a:pPr>
            <a:r>
              <a:rPr lang="en"/>
              <a:t>Professional Development/Action Plan</a:t>
            </a:r>
          </a:p>
        </p:txBody>
      </p:sp>
      <p:sp>
        <p:nvSpPr>
          <p:cNvPr id="295" name="Shape 295"/>
          <p:cNvSpPr txBox="1">
            <a:spLocks noGrp="1"/>
          </p:cNvSpPr>
          <p:nvPr>
            <p:ph type="body" idx="1"/>
          </p:nvPr>
        </p:nvSpPr>
        <p:spPr>
          <a:xfrm>
            <a:off x="1224950" y="1900524"/>
            <a:ext cx="7461900" cy="4290900"/>
          </a:xfrm>
          <a:prstGeom prst="rect">
            <a:avLst/>
          </a:prstGeom>
        </p:spPr>
        <p:txBody>
          <a:bodyPr lIns="91425" tIns="91425" rIns="91425" bIns="91425" anchor="t" anchorCtr="0">
            <a:noAutofit/>
          </a:bodyPr>
          <a:lstStyle/>
          <a:p>
            <a:pPr marL="457200" lvl="0" indent="-228600" rtl="0">
              <a:spcBef>
                <a:spcPts val="0"/>
              </a:spcBef>
            </a:pPr>
            <a:r>
              <a:rPr lang="en"/>
              <a:t>Staff Training</a:t>
            </a:r>
          </a:p>
          <a:p>
            <a:pPr marL="914400" lvl="1" indent="-228600" rtl="0">
              <a:spcBef>
                <a:spcPts val="0"/>
              </a:spcBef>
            </a:pPr>
            <a:r>
              <a:rPr lang="en"/>
              <a:t>Service opportunity</a:t>
            </a:r>
          </a:p>
          <a:p>
            <a:pPr marL="914400" lvl="1" indent="-228600" rtl="0">
              <a:spcBef>
                <a:spcPts val="0"/>
              </a:spcBef>
            </a:pPr>
            <a:r>
              <a:rPr lang="en"/>
              <a:t>General requirements of the community project</a:t>
            </a:r>
          </a:p>
          <a:p>
            <a:pPr marL="914400" lvl="1" indent="-228600" rtl="0">
              <a:spcBef>
                <a:spcPts val="0"/>
              </a:spcBef>
            </a:pPr>
            <a:r>
              <a:rPr lang="en"/>
              <a:t>Role of the supervisor</a:t>
            </a:r>
          </a:p>
          <a:p>
            <a:pPr marL="457200" lvl="0" indent="-228600" rtl="0">
              <a:spcBef>
                <a:spcPts val="0"/>
              </a:spcBef>
            </a:pPr>
            <a:r>
              <a:rPr lang="en"/>
              <a:t>Logistics</a:t>
            </a:r>
          </a:p>
          <a:p>
            <a:pPr marL="914400" lvl="1" indent="-228600" rtl="0">
              <a:spcBef>
                <a:spcPts val="0"/>
              </a:spcBef>
            </a:pPr>
            <a:r>
              <a:rPr lang="en"/>
              <a:t>Advisors (7, 8 and 9) will be trained as supervisors</a:t>
            </a:r>
          </a:p>
          <a:p>
            <a:pPr marL="914400" lvl="1" indent="-228600" rtl="0">
              <a:spcBef>
                <a:spcPts val="0"/>
              </a:spcBef>
            </a:pPr>
            <a:r>
              <a:rPr lang="en"/>
              <a:t>Use advisory time for supervisor meetings</a:t>
            </a:r>
          </a:p>
          <a:p>
            <a:pPr marL="914400" lvl="1" indent="-228600" rtl="0">
              <a:spcBef>
                <a:spcPts val="0"/>
              </a:spcBef>
            </a:pPr>
            <a:r>
              <a:rPr lang="en"/>
              <a:t>IB Coordinator and Service Coordinator provide all deliverables (meeting agendas, materials to teach the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fade">
                                      <p:cBhvr>
                                        <p:cTn id="7" dur="1000"/>
                                        <p:tgtEl>
                                          <p:spTgt spid="2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xEl>
                                              <p:pRg st="1" end="1"/>
                                            </p:txEl>
                                          </p:spTgt>
                                        </p:tgtEl>
                                        <p:attrNameLst>
                                          <p:attrName>style.visibility</p:attrName>
                                        </p:attrNameLst>
                                      </p:cBhvr>
                                      <p:to>
                                        <p:strVal val="visible"/>
                                      </p:to>
                                    </p:set>
                                    <p:animEffect transition="in" filter="fade">
                                      <p:cBhvr>
                                        <p:cTn id="12" dur="1000"/>
                                        <p:tgtEl>
                                          <p:spTgt spid="2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xEl>
                                              <p:pRg st="2" end="2"/>
                                            </p:txEl>
                                          </p:spTgt>
                                        </p:tgtEl>
                                        <p:attrNameLst>
                                          <p:attrName>style.visibility</p:attrName>
                                        </p:attrNameLst>
                                      </p:cBhvr>
                                      <p:to>
                                        <p:strVal val="visible"/>
                                      </p:to>
                                    </p:set>
                                    <p:animEffect transition="in" filter="fade">
                                      <p:cBhvr>
                                        <p:cTn id="17" dur="1000"/>
                                        <p:tgtEl>
                                          <p:spTgt spid="2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5">
                                            <p:txEl>
                                              <p:pRg st="3" end="3"/>
                                            </p:txEl>
                                          </p:spTgt>
                                        </p:tgtEl>
                                        <p:attrNameLst>
                                          <p:attrName>style.visibility</p:attrName>
                                        </p:attrNameLst>
                                      </p:cBhvr>
                                      <p:to>
                                        <p:strVal val="visible"/>
                                      </p:to>
                                    </p:set>
                                    <p:animEffect transition="in" filter="fade">
                                      <p:cBhvr>
                                        <p:cTn id="22" dur="1000"/>
                                        <p:tgtEl>
                                          <p:spTgt spid="2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5">
                                            <p:txEl>
                                              <p:pRg st="4" end="4"/>
                                            </p:txEl>
                                          </p:spTgt>
                                        </p:tgtEl>
                                        <p:attrNameLst>
                                          <p:attrName>style.visibility</p:attrName>
                                        </p:attrNameLst>
                                      </p:cBhvr>
                                      <p:to>
                                        <p:strVal val="visible"/>
                                      </p:to>
                                    </p:set>
                                    <p:animEffect transition="in" filter="fade">
                                      <p:cBhvr>
                                        <p:cTn id="27" dur="1000"/>
                                        <p:tgtEl>
                                          <p:spTgt spid="2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5">
                                            <p:txEl>
                                              <p:pRg st="5" end="5"/>
                                            </p:txEl>
                                          </p:spTgt>
                                        </p:tgtEl>
                                        <p:attrNameLst>
                                          <p:attrName>style.visibility</p:attrName>
                                        </p:attrNameLst>
                                      </p:cBhvr>
                                      <p:to>
                                        <p:strVal val="visible"/>
                                      </p:to>
                                    </p:set>
                                    <p:animEffect transition="in" filter="fade">
                                      <p:cBhvr>
                                        <p:cTn id="32" dur="1000"/>
                                        <p:tgtEl>
                                          <p:spTgt spid="2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5">
                                            <p:txEl>
                                              <p:pRg st="6" end="6"/>
                                            </p:txEl>
                                          </p:spTgt>
                                        </p:tgtEl>
                                        <p:attrNameLst>
                                          <p:attrName>style.visibility</p:attrName>
                                        </p:attrNameLst>
                                      </p:cBhvr>
                                      <p:to>
                                        <p:strVal val="visible"/>
                                      </p:to>
                                    </p:set>
                                    <p:animEffect transition="in" filter="fade">
                                      <p:cBhvr>
                                        <p:cTn id="37" dur="1000"/>
                                        <p:tgtEl>
                                          <p:spTgt spid="2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5">
                                            <p:txEl>
                                              <p:pRg st="7" end="7"/>
                                            </p:txEl>
                                          </p:spTgt>
                                        </p:tgtEl>
                                        <p:attrNameLst>
                                          <p:attrName>style.visibility</p:attrName>
                                        </p:attrNameLst>
                                      </p:cBhvr>
                                      <p:to>
                                        <p:strVal val="visible"/>
                                      </p:to>
                                    </p:set>
                                    <p:animEffect transition="in" filter="fade">
                                      <p:cBhvr>
                                        <p:cTn id="42" dur="1000"/>
                                        <p:tgtEl>
                                          <p:spTgt spid="2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9"/>
        <p:cNvGrpSpPr/>
        <p:nvPr/>
      </p:nvGrpSpPr>
      <p:grpSpPr>
        <a:xfrm>
          <a:off x="0" y="0"/>
          <a:ext cx="0" cy="0"/>
          <a:chOff x="0" y="0"/>
          <a:chExt cx="0" cy="0"/>
        </a:xfrm>
      </p:grpSpPr>
      <p:sp>
        <p:nvSpPr>
          <p:cNvPr id="300" name="Shape 300">
            <a:hlinkClick r:id="rId3"/>
          </p:cNvPr>
          <p:cNvSpPr/>
          <p:nvPr/>
        </p:nvSpPr>
        <p:spPr>
          <a:xfrm>
            <a:off x="1306300" y="1231725"/>
            <a:ext cx="6531399" cy="4898549"/>
          </a:xfrm>
          <a:prstGeom prst="rect">
            <a:avLst/>
          </a:prstGeom>
          <a:blipFill>
            <a:blip r:embed="rId4">
              <a:alphaModFix/>
            </a:blip>
            <a:stretch>
              <a:fillRect/>
            </a:stretch>
          </a:blipFill>
          <a:ln>
            <a:noFill/>
          </a:ln>
        </p:spPr>
      </p:sp>
      <p:sp>
        <p:nvSpPr>
          <p:cNvPr id="301" name="Shape 301"/>
          <p:cNvSpPr txBox="1"/>
          <p:nvPr/>
        </p:nvSpPr>
        <p:spPr>
          <a:xfrm>
            <a:off x="1987825" y="6460425"/>
            <a:ext cx="1746300" cy="269700"/>
          </a:xfrm>
          <a:prstGeom prst="rect">
            <a:avLst/>
          </a:prstGeom>
          <a:noFill/>
          <a:ln>
            <a:noFill/>
          </a:ln>
        </p:spPr>
        <p:txBody>
          <a:bodyPr lIns="91425" tIns="91425" rIns="91425" bIns="91425" anchor="t" anchorCtr="0">
            <a:noAutofit/>
          </a:bodyPr>
          <a:lstStyle/>
          <a:p>
            <a:pPr lvl="0">
              <a:spcBef>
                <a:spcPts val="0"/>
              </a:spcBef>
              <a:buNone/>
            </a:pPr>
            <a:r>
              <a:rPr lang="en" u="sng">
                <a:solidFill>
                  <a:schemeClr val="hlink"/>
                </a:solidFill>
                <a:hlinkClick r:id="rId5"/>
              </a:rPr>
              <a:t>Video link</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5"/>
        <p:cNvGrpSpPr/>
        <p:nvPr/>
      </p:nvGrpSpPr>
      <p:grpSpPr>
        <a:xfrm>
          <a:off x="0" y="0"/>
          <a:ext cx="0" cy="0"/>
          <a:chOff x="0" y="0"/>
          <a:chExt cx="0" cy="0"/>
        </a:xfrm>
      </p:grpSpPr>
      <p:pic>
        <p:nvPicPr>
          <p:cNvPr id="306" name="Shape 306" descr="calls &amp;#39;The Golden Circle&amp;#39;"/>
          <p:cNvPicPr preferRelativeResize="0"/>
          <p:nvPr/>
        </p:nvPicPr>
        <p:blipFill>
          <a:blip r:embed="rId3">
            <a:alphaModFix/>
          </a:blip>
          <a:stretch>
            <a:fillRect/>
          </a:stretch>
        </p:blipFill>
        <p:spPr>
          <a:xfrm>
            <a:off x="1846727" y="1115799"/>
            <a:ext cx="5167574" cy="5141549"/>
          </a:xfrm>
          <a:prstGeom prst="rect">
            <a:avLst/>
          </a:prstGeom>
          <a:noFill/>
          <a:ln>
            <a:noFill/>
          </a:ln>
        </p:spPr>
      </p:pic>
      <p:sp>
        <p:nvSpPr>
          <p:cNvPr id="307" name="Shape 307"/>
          <p:cNvSpPr/>
          <p:nvPr/>
        </p:nvSpPr>
        <p:spPr>
          <a:xfrm>
            <a:off x="4186525" y="1398500"/>
            <a:ext cx="215100" cy="1954200"/>
          </a:xfrm>
          <a:prstGeom prst="upArrow">
            <a:avLst>
              <a:gd name="adj1" fmla="val 50000"/>
              <a:gd name="adj2" fmla="val 50000"/>
            </a:avLst>
          </a:prstGeom>
          <a:solidFill>
            <a:srgbClr val="1AB7E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8" name="Shape 308"/>
          <p:cNvSpPr/>
          <p:nvPr/>
        </p:nvSpPr>
        <p:spPr>
          <a:xfrm>
            <a:off x="4114800" y="3272125"/>
            <a:ext cx="358500" cy="304800"/>
          </a:xfrm>
          <a:prstGeom prst="heart">
            <a:avLst/>
          </a:prstGeom>
          <a:solidFill>
            <a:schemeClr val="accent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224962" y="1238390"/>
            <a:ext cx="7461900" cy="968699"/>
          </a:xfrm>
          <a:prstGeom prst="rect">
            <a:avLst/>
          </a:prstGeom>
        </p:spPr>
        <p:txBody>
          <a:bodyPr lIns="91425" tIns="91425" rIns="91425" bIns="91425" anchor="t" anchorCtr="0">
            <a:noAutofit/>
          </a:bodyPr>
          <a:lstStyle/>
          <a:p>
            <a:pPr lvl="0">
              <a:spcBef>
                <a:spcPts val="0"/>
              </a:spcBef>
              <a:buNone/>
            </a:pPr>
            <a:r>
              <a:rPr lang="en"/>
              <a:t>The WHAT - the Community Project</a:t>
            </a:r>
          </a:p>
        </p:txBody>
      </p:sp>
      <p:sp>
        <p:nvSpPr>
          <p:cNvPr id="314" name="Shape 314"/>
          <p:cNvSpPr txBox="1">
            <a:spLocks noGrp="1"/>
          </p:cNvSpPr>
          <p:nvPr>
            <p:ph type="body" idx="1"/>
          </p:nvPr>
        </p:nvSpPr>
        <p:spPr>
          <a:xfrm>
            <a:off x="1224962" y="2062306"/>
            <a:ext cx="7461900" cy="3901800"/>
          </a:xfrm>
          <a:prstGeom prst="rect">
            <a:avLst/>
          </a:prstGeom>
        </p:spPr>
        <p:txBody>
          <a:bodyPr lIns="91425" tIns="91425" rIns="91425" bIns="91425" anchor="t" anchorCtr="0">
            <a:noAutofit/>
          </a:bodyPr>
          <a:lstStyle/>
          <a:p>
            <a:pPr marL="457200" lvl="0" indent="-228600" rtl="0">
              <a:spcBef>
                <a:spcPts val="0"/>
              </a:spcBef>
            </a:pPr>
            <a:r>
              <a:rPr lang="en"/>
              <a:t>OCC</a:t>
            </a:r>
          </a:p>
          <a:p>
            <a:pPr marL="457200" lvl="0" indent="-228600" rtl="0">
              <a:spcBef>
                <a:spcPts val="0"/>
              </a:spcBef>
            </a:pPr>
            <a:r>
              <a:rPr lang="en"/>
              <a:t>Projects guide and Further guidance</a:t>
            </a:r>
          </a:p>
          <a:p>
            <a:pPr marL="457200" lvl="0" indent="-228600" rtl="0">
              <a:spcBef>
                <a:spcPts val="0"/>
              </a:spcBef>
            </a:pPr>
            <a:r>
              <a:rPr lang="en"/>
              <a:t>Learner profile, ATL framework, global contexts</a:t>
            </a:r>
          </a:p>
          <a:p>
            <a:pPr marL="457200" lvl="0" indent="-228600" rtl="0">
              <a:spcBef>
                <a:spcPts val="0"/>
              </a:spcBef>
            </a:pPr>
            <a:r>
              <a:rPr lang="en"/>
              <a:t>Teacher support materials</a:t>
            </a:r>
          </a:p>
          <a:p>
            <a:pPr marL="457200" lvl="0" indent="-228600" rtl="0">
              <a:spcBef>
                <a:spcPts val="0"/>
              </a:spcBef>
            </a:pPr>
            <a:r>
              <a:rPr lang="en"/>
              <a:t>Rubrics</a:t>
            </a:r>
          </a:p>
          <a:p>
            <a:pPr marL="457200" lvl="0" indent="-228600" rtl="0">
              <a:spcBef>
                <a:spcPts val="0"/>
              </a:spcBef>
            </a:pPr>
            <a:r>
              <a:rPr lang="en"/>
              <a:t>MYP unit planner</a:t>
            </a:r>
          </a:p>
          <a:p>
            <a:pPr marL="457200" lvl="0" indent="-228600" rtl="0">
              <a:spcBef>
                <a:spcPts val="0"/>
              </a:spcBef>
            </a:pPr>
            <a:r>
              <a:rPr lang="en"/>
              <a:t>District and building programs, grants, initiatives</a:t>
            </a:r>
          </a:p>
          <a:p>
            <a:pPr marL="457200" lvl="0" indent="-228600">
              <a:spcBef>
                <a:spcPts val="0"/>
              </a:spcBef>
            </a:pPr>
            <a:r>
              <a:rPr lang="en"/>
              <a:t>Community partners, 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animEffect transition="in" filter="fade">
                                      <p:cBhvr>
                                        <p:cTn id="7" dur="1000"/>
                                        <p:tgtEl>
                                          <p:spTgt spid="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xEl>
                                              <p:pRg st="1" end="1"/>
                                            </p:txEl>
                                          </p:spTgt>
                                        </p:tgtEl>
                                        <p:attrNameLst>
                                          <p:attrName>style.visibility</p:attrName>
                                        </p:attrNameLst>
                                      </p:cBhvr>
                                      <p:to>
                                        <p:strVal val="visible"/>
                                      </p:to>
                                    </p:set>
                                    <p:animEffect transition="in" filter="fade">
                                      <p:cBhvr>
                                        <p:cTn id="12" dur="1000"/>
                                        <p:tgtEl>
                                          <p:spTgt spid="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
                                            <p:txEl>
                                              <p:pRg st="2" end="2"/>
                                            </p:txEl>
                                          </p:spTgt>
                                        </p:tgtEl>
                                        <p:attrNameLst>
                                          <p:attrName>style.visibility</p:attrName>
                                        </p:attrNameLst>
                                      </p:cBhvr>
                                      <p:to>
                                        <p:strVal val="visible"/>
                                      </p:to>
                                    </p:set>
                                    <p:animEffect transition="in" filter="fade">
                                      <p:cBhvr>
                                        <p:cTn id="17" dur="1000"/>
                                        <p:tgtEl>
                                          <p:spTgt spid="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
                                            <p:txEl>
                                              <p:pRg st="3" end="3"/>
                                            </p:txEl>
                                          </p:spTgt>
                                        </p:tgtEl>
                                        <p:attrNameLst>
                                          <p:attrName>style.visibility</p:attrName>
                                        </p:attrNameLst>
                                      </p:cBhvr>
                                      <p:to>
                                        <p:strVal val="visible"/>
                                      </p:to>
                                    </p:set>
                                    <p:animEffect transition="in" filter="fade">
                                      <p:cBhvr>
                                        <p:cTn id="22" dur="1000"/>
                                        <p:tgtEl>
                                          <p:spTgt spid="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4">
                                            <p:txEl>
                                              <p:pRg st="4" end="4"/>
                                            </p:txEl>
                                          </p:spTgt>
                                        </p:tgtEl>
                                        <p:attrNameLst>
                                          <p:attrName>style.visibility</p:attrName>
                                        </p:attrNameLst>
                                      </p:cBhvr>
                                      <p:to>
                                        <p:strVal val="visible"/>
                                      </p:to>
                                    </p:set>
                                    <p:animEffect transition="in" filter="fade">
                                      <p:cBhvr>
                                        <p:cTn id="27" dur="1000"/>
                                        <p:tgtEl>
                                          <p:spTgt spid="3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4">
                                            <p:txEl>
                                              <p:pRg st="5" end="5"/>
                                            </p:txEl>
                                          </p:spTgt>
                                        </p:tgtEl>
                                        <p:attrNameLst>
                                          <p:attrName>style.visibility</p:attrName>
                                        </p:attrNameLst>
                                      </p:cBhvr>
                                      <p:to>
                                        <p:strVal val="visible"/>
                                      </p:to>
                                    </p:set>
                                    <p:animEffect transition="in" filter="fade">
                                      <p:cBhvr>
                                        <p:cTn id="32" dur="1000"/>
                                        <p:tgtEl>
                                          <p:spTgt spid="3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4">
                                            <p:txEl>
                                              <p:pRg st="6" end="6"/>
                                            </p:txEl>
                                          </p:spTgt>
                                        </p:tgtEl>
                                        <p:attrNameLst>
                                          <p:attrName>style.visibility</p:attrName>
                                        </p:attrNameLst>
                                      </p:cBhvr>
                                      <p:to>
                                        <p:strVal val="visible"/>
                                      </p:to>
                                    </p:set>
                                    <p:animEffect transition="in" filter="fade">
                                      <p:cBhvr>
                                        <p:cTn id="37" dur="1000"/>
                                        <p:tgtEl>
                                          <p:spTgt spid="3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4">
                                            <p:txEl>
                                              <p:pRg st="7" end="7"/>
                                            </p:txEl>
                                          </p:spTgt>
                                        </p:tgtEl>
                                        <p:attrNameLst>
                                          <p:attrName>style.visibility</p:attrName>
                                        </p:attrNameLst>
                                      </p:cBhvr>
                                      <p:to>
                                        <p:strVal val="visible"/>
                                      </p:to>
                                    </p:set>
                                    <p:animEffect transition="in" filter="fade">
                                      <p:cBhvr>
                                        <p:cTn id="42" dur="1000"/>
                                        <p:tgtEl>
                                          <p:spTgt spid="3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1682100" y="1500774"/>
            <a:ext cx="7461900" cy="4398300"/>
          </a:xfrm>
          <a:prstGeom prst="rect">
            <a:avLst/>
          </a:prstGeom>
        </p:spPr>
        <p:txBody>
          <a:bodyPr lIns="91425" tIns="91425" rIns="91425" bIns="91425" anchor="t" anchorCtr="0">
            <a:noAutofit/>
          </a:bodyPr>
          <a:lstStyle/>
          <a:p>
            <a:pPr lvl="0">
              <a:spcBef>
                <a:spcPts val="0"/>
              </a:spcBef>
              <a:buNone/>
            </a:pPr>
            <a:r>
              <a:rPr lang="en" sz="2400" b="1"/>
              <a:t>Todd Roudabush</a:t>
            </a:r>
          </a:p>
          <a:p>
            <a:pPr lvl="0" rtl="0">
              <a:spcBef>
                <a:spcPts val="0"/>
              </a:spcBef>
              <a:buNone/>
            </a:pPr>
            <a:r>
              <a:rPr lang="en" sz="2400"/>
              <a:t>MYP Coordinator - Hopkins West Junior High</a:t>
            </a:r>
          </a:p>
          <a:p>
            <a:pPr lvl="0">
              <a:spcBef>
                <a:spcPts val="0"/>
              </a:spcBef>
              <a:buNone/>
            </a:pPr>
            <a:r>
              <a:rPr lang="en" sz="2400"/>
              <a:t>@tjroudabush</a:t>
            </a:r>
          </a:p>
          <a:p>
            <a:pPr lvl="0">
              <a:spcBef>
                <a:spcPts val="0"/>
              </a:spcBef>
              <a:buNone/>
            </a:pPr>
            <a:endParaRPr sz="2400"/>
          </a:p>
          <a:p>
            <a:pPr lvl="0">
              <a:spcBef>
                <a:spcPts val="0"/>
              </a:spcBef>
              <a:buNone/>
            </a:pPr>
            <a:r>
              <a:rPr lang="en" sz="2400" b="1"/>
              <a:t>Angela Wilcox</a:t>
            </a:r>
          </a:p>
          <a:p>
            <a:pPr lvl="0">
              <a:spcBef>
                <a:spcPts val="0"/>
              </a:spcBef>
              <a:buNone/>
            </a:pPr>
            <a:r>
              <a:rPr lang="en" sz="2400"/>
              <a:t>MYP Coordinator - Hopkins North Junior High</a:t>
            </a:r>
          </a:p>
          <a:p>
            <a:pPr lvl="0">
              <a:spcBef>
                <a:spcPts val="0"/>
              </a:spcBef>
              <a:buNone/>
            </a:pPr>
            <a:r>
              <a:rPr lang="en" sz="2400"/>
              <a:t>@AWilcox104</a:t>
            </a:r>
          </a:p>
          <a:p>
            <a:pPr lvl="0">
              <a:spcBef>
                <a:spcPts val="0"/>
              </a:spcBef>
              <a:buNone/>
            </a:pPr>
            <a:endParaRPr sz="2400"/>
          </a:p>
          <a:p>
            <a:pPr lvl="0">
              <a:spcBef>
                <a:spcPts val="0"/>
              </a:spcBef>
              <a:buNone/>
            </a:pPr>
            <a:r>
              <a:rPr lang="en" sz="2400" b="1"/>
              <a:t>Minnesota Association of IB World Schools</a:t>
            </a:r>
          </a:p>
          <a:p>
            <a:pPr lvl="0">
              <a:spcBef>
                <a:spcPts val="0"/>
              </a:spcBef>
              <a:buNone/>
            </a:pPr>
            <a:r>
              <a:rPr lang="en" sz="2400"/>
              <a:t>@MNIBschools</a:t>
            </a:r>
          </a:p>
        </p:txBody>
      </p:sp>
      <p:pic>
        <p:nvPicPr>
          <p:cNvPr id="129" name="Shape 129"/>
          <p:cNvPicPr preferRelativeResize="0"/>
          <p:nvPr/>
        </p:nvPicPr>
        <p:blipFill>
          <a:blip r:embed="rId3">
            <a:alphaModFix/>
          </a:blip>
          <a:stretch>
            <a:fillRect/>
          </a:stretch>
        </p:blipFill>
        <p:spPr>
          <a:xfrm>
            <a:off x="3961450" y="2385375"/>
            <a:ext cx="582124" cy="582124"/>
          </a:xfrm>
          <a:prstGeom prst="rect">
            <a:avLst/>
          </a:prstGeom>
          <a:noFill/>
          <a:ln>
            <a:noFill/>
          </a:ln>
        </p:spPr>
      </p:pic>
      <p:pic>
        <p:nvPicPr>
          <p:cNvPr id="130" name="Shape 130"/>
          <p:cNvPicPr preferRelativeResize="0"/>
          <p:nvPr/>
        </p:nvPicPr>
        <p:blipFill>
          <a:blip r:embed="rId3">
            <a:alphaModFix/>
          </a:blip>
          <a:stretch>
            <a:fillRect/>
          </a:stretch>
        </p:blipFill>
        <p:spPr>
          <a:xfrm>
            <a:off x="3961450" y="4039500"/>
            <a:ext cx="582124" cy="582124"/>
          </a:xfrm>
          <a:prstGeom prst="rect">
            <a:avLst/>
          </a:prstGeom>
          <a:noFill/>
          <a:ln>
            <a:noFill/>
          </a:ln>
        </p:spPr>
      </p:pic>
      <p:pic>
        <p:nvPicPr>
          <p:cNvPr id="131" name="Shape 131"/>
          <p:cNvPicPr preferRelativeResize="0"/>
          <p:nvPr/>
        </p:nvPicPr>
        <p:blipFill>
          <a:blip r:embed="rId3">
            <a:alphaModFix/>
          </a:blip>
          <a:stretch>
            <a:fillRect/>
          </a:stretch>
        </p:blipFill>
        <p:spPr>
          <a:xfrm>
            <a:off x="3961450" y="5316950"/>
            <a:ext cx="582124" cy="582124"/>
          </a:xfrm>
          <a:prstGeom prst="rect">
            <a:avLst/>
          </a:prstGeom>
          <a:noFill/>
          <a:ln>
            <a:noFill/>
          </a:ln>
        </p:spPr>
      </p:pic>
      <p:pic>
        <p:nvPicPr>
          <p:cNvPr id="132" name="Shape 132" descr="Screen Shot 2016-06-20 at 3.03.38 PM.png"/>
          <p:cNvPicPr preferRelativeResize="0"/>
          <p:nvPr/>
        </p:nvPicPr>
        <p:blipFill>
          <a:blip r:embed="rId4">
            <a:alphaModFix/>
          </a:blip>
          <a:stretch>
            <a:fillRect/>
          </a:stretch>
        </p:blipFill>
        <p:spPr>
          <a:xfrm>
            <a:off x="582124" y="4873625"/>
            <a:ext cx="1225649" cy="1256482"/>
          </a:xfrm>
          <a:prstGeom prst="rect">
            <a:avLst/>
          </a:prstGeom>
          <a:noFill/>
          <a:ln>
            <a:noFill/>
          </a:ln>
        </p:spPr>
      </p:pic>
      <p:pic>
        <p:nvPicPr>
          <p:cNvPr id="133" name="Shape 133" descr="Screen Shot 2016-06-20 at 3.02.45 PM.png"/>
          <p:cNvPicPr preferRelativeResize="0"/>
          <p:nvPr/>
        </p:nvPicPr>
        <p:blipFill>
          <a:blip r:embed="rId5">
            <a:alphaModFix/>
          </a:blip>
          <a:stretch>
            <a:fillRect/>
          </a:stretch>
        </p:blipFill>
        <p:spPr>
          <a:xfrm>
            <a:off x="582121" y="1572399"/>
            <a:ext cx="1225649" cy="1338299"/>
          </a:xfrm>
          <a:prstGeom prst="rect">
            <a:avLst/>
          </a:prstGeom>
          <a:noFill/>
          <a:ln>
            <a:noFill/>
          </a:ln>
        </p:spPr>
      </p:pic>
      <p:pic>
        <p:nvPicPr>
          <p:cNvPr id="134" name="Shape 134" descr="150523_4841620527182_2042566408_n.jpg"/>
          <p:cNvPicPr preferRelativeResize="0"/>
          <p:nvPr/>
        </p:nvPicPr>
        <p:blipFill>
          <a:blip r:embed="rId6">
            <a:alphaModFix/>
          </a:blip>
          <a:stretch>
            <a:fillRect/>
          </a:stretch>
        </p:blipFill>
        <p:spPr>
          <a:xfrm>
            <a:off x="536475" y="3233700"/>
            <a:ext cx="1271300" cy="1271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322723" y="1238400"/>
            <a:ext cx="2402400" cy="968700"/>
          </a:xfrm>
          <a:prstGeom prst="rect">
            <a:avLst/>
          </a:prstGeom>
        </p:spPr>
        <p:txBody>
          <a:bodyPr lIns="91425" tIns="91425" rIns="91425" bIns="91425" anchor="t" anchorCtr="0">
            <a:noAutofit/>
          </a:bodyPr>
          <a:lstStyle/>
          <a:p>
            <a:pPr lvl="0">
              <a:spcBef>
                <a:spcPts val="0"/>
              </a:spcBef>
              <a:buNone/>
            </a:pPr>
            <a:r>
              <a:rPr lang="en"/>
              <a:t>Your turn</a:t>
            </a:r>
          </a:p>
        </p:txBody>
      </p:sp>
      <p:pic>
        <p:nvPicPr>
          <p:cNvPr id="320" name="Shape 320" descr="Screen Shot 2016-06-29 at 11.36.12 AM.png"/>
          <p:cNvPicPr preferRelativeResize="0"/>
          <p:nvPr/>
        </p:nvPicPr>
        <p:blipFill>
          <a:blip r:embed="rId3">
            <a:alphaModFix/>
          </a:blip>
          <a:stretch>
            <a:fillRect/>
          </a:stretch>
        </p:blipFill>
        <p:spPr>
          <a:xfrm>
            <a:off x="259523" y="2207099"/>
            <a:ext cx="2351326" cy="3846249"/>
          </a:xfrm>
          <a:prstGeom prst="rect">
            <a:avLst/>
          </a:prstGeom>
          <a:noFill/>
          <a:ln>
            <a:noFill/>
          </a:ln>
        </p:spPr>
      </p:pic>
      <p:pic>
        <p:nvPicPr>
          <p:cNvPr id="321" name="Shape 321" descr="Screen Shot 2016-06-29 at 2.25.57 PM.png"/>
          <p:cNvPicPr preferRelativeResize="0"/>
          <p:nvPr/>
        </p:nvPicPr>
        <p:blipFill>
          <a:blip r:embed="rId4">
            <a:alphaModFix/>
          </a:blip>
          <a:stretch>
            <a:fillRect/>
          </a:stretch>
        </p:blipFill>
        <p:spPr>
          <a:xfrm>
            <a:off x="3760000" y="1506050"/>
            <a:ext cx="4576498" cy="36486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5"/>
        <p:cNvGrpSpPr/>
        <p:nvPr/>
      </p:nvGrpSpPr>
      <p:grpSpPr>
        <a:xfrm>
          <a:off x="0" y="0"/>
          <a:ext cx="0" cy="0"/>
          <a:chOff x="0" y="0"/>
          <a:chExt cx="0" cy="0"/>
        </a:xfrm>
      </p:grpSpPr>
      <p:pic>
        <p:nvPicPr>
          <p:cNvPr id="326" name="Shape 326" descr="Screen Shot 2016-06-29 at 1.32.23 PM.png"/>
          <p:cNvPicPr preferRelativeResize="0"/>
          <p:nvPr/>
        </p:nvPicPr>
        <p:blipFill>
          <a:blip r:embed="rId3">
            <a:alphaModFix/>
          </a:blip>
          <a:stretch>
            <a:fillRect/>
          </a:stretch>
        </p:blipFill>
        <p:spPr>
          <a:xfrm>
            <a:off x="81362" y="2927812"/>
            <a:ext cx="2333625" cy="2238375"/>
          </a:xfrm>
          <a:prstGeom prst="rect">
            <a:avLst/>
          </a:prstGeom>
          <a:noFill/>
          <a:ln>
            <a:noFill/>
          </a:ln>
        </p:spPr>
      </p:pic>
      <p:sp>
        <p:nvSpPr>
          <p:cNvPr id="327" name="Shape 327"/>
          <p:cNvSpPr txBox="1"/>
          <p:nvPr/>
        </p:nvSpPr>
        <p:spPr>
          <a:xfrm>
            <a:off x="297925" y="2100125"/>
            <a:ext cx="1900500" cy="780000"/>
          </a:xfrm>
          <a:prstGeom prst="rect">
            <a:avLst/>
          </a:prstGeom>
          <a:noFill/>
          <a:ln>
            <a:noFill/>
          </a:ln>
        </p:spPr>
        <p:txBody>
          <a:bodyPr lIns="91425" tIns="91425" rIns="91425" bIns="91425" anchor="t" anchorCtr="0">
            <a:noAutofit/>
          </a:bodyPr>
          <a:lstStyle/>
          <a:p>
            <a:pPr lvl="0">
              <a:spcBef>
                <a:spcPts val="0"/>
              </a:spcBef>
              <a:buNone/>
            </a:pPr>
            <a:r>
              <a:rPr lang="en" sz="2000"/>
              <a:t>Projects Guide</a:t>
            </a:r>
          </a:p>
        </p:txBody>
      </p:sp>
      <p:sp>
        <p:nvSpPr>
          <p:cNvPr id="328" name="Shape 328"/>
          <p:cNvSpPr txBox="1"/>
          <p:nvPr/>
        </p:nvSpPr>
        <p:spPr>
          <a:xfrm>
            <a:off x="2885350" y="1855700"/>
            <a:ext cx="3003600" cy="875400"/>
          </a:xfrm>
          <a:prstGeom prst="rect">
            <a:avLst/>
          </a:prstGeom>
          <a:noFill/>
          <a:ln>
            <a:noFill/>
          </a:ln>
        </p:spPr>
        <p:txBody>
          <a:bodyPr lIns="91425" tIns="91425" rIns="91425" bIns="91425" anchor="t" anchorCtr="0">
            <a:noAutofit/>
          </a:bodyPr>
          <a:lstStyle/>
          <a:p>
            <a:pPr lvl="0">
              <a:spcBef>
                <a:spcPts val="0"/>
              </a:spcBef>
              <a:buNone/>
            </a:pPr>
            <a:r>
              <a:rPr lang="en" sz="2000"/>
              <a:t>Projects TSM - </a:t>
            </a:r>
          </a:p>
          <a:p>
            <a:pPr lvl="0" rtl="0">
              <a:spcBef>
                <a:spcPts val="0"/>
              </a:spcBef>
              <a:buNone/>
            </a:pPr>
            <a:r>
              <a:rPr lang="en" sz="2000"/>
              <a:t>Global Context and Approaches to Learning</a:t>
            </a:r>
          </a:p>
        </p:txBody>
      </p:sp>
      <p:sp>
        <p:nvSpPr>
          <p:cNvPr id="329" name="Shape 329"/>
          <p:cNvSpPr txBox="1"/>
          <p:nvPr/>
        </p:nvSpPr>
        <p:spPr>
          <a:xfrm>
            <a:off x="6302100" y="2052425"/>
            <a:ext cx="2841900" cy="875400"/>
          </a:xfrm>
          <a:prstGeom prst="rect">
            <a:avLst/>
          </a:prstGeom>
          <a:noFill/>
          <a:ln>
            <a:noFill/>
          </a:ln>
        </p:spPr>
        <p:txBody>
          <a:bodyPr lIns="91425" tIns="91425" rIns="91425" bIns="91425" anchor="t" anchorCtr="0">
            <a:noAutofit/>
          </a:bodyPr>
          <a:lstStyle/>
          <a:p>
            <a:pPr lvl="0">
              <a:spcBef>
                <a:spcPts val="0"/>
              </a:spcBef>
              <a:buNone/>
            </a:pPr>
            <a:r>
              <a:rPr lang="en" sz="2000"/>
              <a:t>Further Guidance for Projects</a:t>
            </a:r>
          </a:p>
        </p:txBody>
      </p:sp>
      <p:pic>
        <p:nvPicPr>
          <p:cNvPr id="330" name="Shape 330" descr="Screen Shot 2016-06-29 at 1.43.01 PM.png"/>
          <p:cNvPicPr preferRelativeResize="0"/>
          <p:nvPr/>
        </p:nvPicPr>
        <p:blipFill>
          <a:blip r:embed="rId4">
            <a:alphaModFix/>
          </a:blip>
          <a:stretch>
            <a:fillRect/>
          </a:stretch>
        </p:blipFill>
        <p:spPr>
          <a:xfrm>
            <a:off x="3135525" y="2991200"/>
            <a:ext cx="2503250" cy="2285999"/>
          </a:xfrm>
          <a:prstGeom prst="rect">
            <a:avLst/>
          </a:prstGeom>
          <a:noFill/>
          <a:ln>
            <a:noFill/>
          </a:ln>
        </p:spPr>
      </p:pic>
      <p:sp>
        <p:nvSpPr>
          <p:cNvPr id="331" name="Shape 331"/>
          <p:cNvSpPr txBox="1"/>
          <p:nvPr/>
        </p:nvSpPr>
        <p:spPr>
          <a:xfrm>
            <a:off x="2958350" y="717175"/>
            <a:ext cx="4123800" cy="735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32" name="Shape 332"/>
          <p:cNvSpPr txBox="1">
            <a:spLocks noGrp="1"/>
          </p:cNvSpPr>
          <p:nvPr>
            <p:ph type="title"/>
          </p:nvPr>
        </p:nvSpPr>
        <p:spPr>
          <a:xfrm>
            <a:off x="2725275" y="720200"/>
            <a:ext cx="4867800" cy="875400"/>
          </a:xfrm>
          <a:prstGeom prst="rect">
            <a:avLst/>
          </a:prstGeom>
        </p:spPr>
        <p:txBody>
          <a:bodyPr lIns="91425" tIns="91425" rIns="91425" bIns="91425" anchor="t" anchorCtr="0">
            <a:noAutofit/>
          </a:bodyPr>
          <a:lstStyle/>
          <a:p>
            <a:pPr lvl="0" algn="ctr">
              <a:spcBef>
                <a:spcPts val="0"/>
              </a:spcBef>
              <a:buNone/>
            </a:pPr>
            <a:r>
              <a:rPr lang="en"/>
              <a:t>Resources</a:t>
            </a:r>
          </a:p>
        </p:txBody>
      </p:sp>
      <p:pic>
        <p:nvPicPr>
          <p:cNvPr id="333" name="Shape 333" descr="Screen Shot 2016-06-29 at 2.47.24 PM.png"/>
          <p:cNvPicPr preferRelativeResize="0"/>
          <p:nvPr/>
        </p:nvPicPr>
        <p:blipFill>
          <a:blip r:embed="rId5">
            <a:alphaModFix/>
          </a:blip>
          <a:stretch>
            <a:fillRect/>
          </a:stretch>
        </p:blipFill>
        <p:spPr>
          <a:xfrm>
            <a:off x="6359300" y="3050450"/>
            <a:ext cx="2333624" cy="22935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224962" y="1238390"/>
            <a:ext cx="7461900" cy="968699"/>
          </a:xfrm>
          <a:prstGeom prst="rect">
            <a:avLst/>
          </a:prstGeom>
        </p:spPr>
        <p:txBody>
          <a:bodyPr lIns="91425" tIns="91425" rIns="91425" bIns="91425" anchor="t" anchorCtr="0">
            <a:noAutofit/>
          </a:bodyPr>
          <a:lstStyle/>
          <a:p>
            <a:pPr lvl="0" rtl="0">
              <a:spcBef>
                <a:spcPts val="0"/>
              </a:spcBef>
              <a:buNone/>
            </a:pPr>
            <a:r>
              <a:rPr lang="en"/>
              <a:t>Work Time</a:t>
            </a:r>
          </a:p>
        </p:txBody>
      </p:sp>
      <p:sp>
        <p:nvSpPr>
          <p:cNvPr id="339" name="Shape 339" descr="10 - Best FLORIDA BEACHES 1 - WAVES DVD Relaxation Nature Videos relaxing ocean sounds - Relax ON SALE! NOTE - http://www.amazon.com/gp/node/index.html?ie=UTF8&amp;marketplaceID=ATVPDKIKX0DER&amp;me=A1UOVWLTBM7Y95&amp;merchant=A1UOVWLTBM7Y95&amp;redirect=true • Try the BEST SELLING - AWARD WINNING - Relaxation / Nature DVD Video Series and see why WAVES won the popular Telly Award, Videography Award &amp; ''Best of Show&quot; Aurora Award! Discover why doctors and therapists use and recommend Waves. WAVES is shown in hundreds of hospitals daily like Stanford's Cancer Center, in hotels lobbies like Guam Hotel Okura, in restaurants like The Island Time Grill in Florida, and in health spas like Euro Day Health Spa in California. Our DVDs with auto loop have been used for Luau Parties to Weddings around the world. You've probably seen us on TV! &quot;Waves&quot; was chosen to play on Sears' Plasma TVs in Nasdaq's National TV Ad. -10/2/06. &quot;Waves&quot; was also chosen as a 'Hip Mothers Day Gift' on CBS &quot;The Early Show!&quot; -5/2/05  GETAWAY. RELAX. RENEW! Instantly alter your environment and mood by experiencing the awe-inspiring beauty and healing power of spectacular seascapes. Listen to all natural sounds of lapping waves and sea birds (without distracting music or narration). Natural images and sounds so vivid - you can almost feel the warm waves lapping at your toes! Virtually sitting there, the long stationary shots will wash your stress away. Experience over 30 soothing beach scenes from Key Biscayne.  Review &quot;There is something very calming about these digital diversions -- a great escape the daily stressors and anxieties of life.&quot; -- DVD Verdict, Feb. 2003  • DISCOVER the  #1 MOST Beautiful Relaxing 1 Hour Instrumental Music Videos Playlists (BELOW). RELAX on the BEST BEACHES with Ocean WAVES for Free with Youtube Online Video Streaming web songs with over 20+ Million Views! Download MP3 links in the Description. Listen to Classical Music for Studying Help, Smooth Jazz Instrumental, Relax Bossa Nova Latin Musica, Classic Jazz Music Instrumentals, Piano Relaxation, Romantic Guitar Songs, Slow Soft Soothing New Age Music for Sleeping, Hawaiian Songs, Caribbean Tropical Lounge Luau Party Playlist, Calm Cool Chill Out Electro Ambient Beat Sleep Mix, Acoustic Guitar Background Chillout, Sad Songs, Love Songs, &amp; Hours MORE! Good Music added Daily. RELAX NOW. Sweet Dreams and Memories! Aloha.  TRY OUT our Top Study Music Playlist(s) RADIO. Good Music Help for studying, reading, learning, brain concentration &amp; focus creating a peaceful relax background for work or homework, writing papers or essays, meditation, yoga or sleep. SUBSCRIBE NOW to the Best Virtual Vacation - Channels: WavesDVDcom &amp; HDnatureTV &amp; ScenicEscapesTV (with beach walks) featuring our &quot;WAVES: Virtual Vacations&quot; Relaxation with Nature Sounds Videos, Beach Walks &amp; Bonus - Youtube Only - Music Videos Downloads.   CHOOSE YOUR MUSIC OR CHOOSE ONE FROM OUR PLAYLIST: http://youtu.be/jCernlGnuYk #1 Best Study Music Playlists &quot;Music Only&quot; to choose and mix with Waves Nature sounds - ADDITIONAL Video RADIO STATION - PLAYLIST (s) CHOICES: NEW - 1 HOUR Best MIXS to mix with ocean waves sounds  • Bossa Nova Jazz - http://youtu.be/IShsFHqGplg • Jazz &amp; New Age - http://youtu.be/inNLrlPsZPQ • Hawaii Guitar &amp; Ukulele - http://youtu.be/IRneht8d2QA • Romantic Guitar - http://youtu.be/njBOWJwTHvY • Relaxing Piano - http://youtu.be/l9_KDzS__dc  MORE on our main channel: http://youtube.com/wavesdvdcom  VIDEO INFO:  • VIDEOS: SONY PD150 - 480P 30FPS - Re-Mastered 720p WIDESCREEN online. • FORMAT:  720p with all natural Dolby Stereo Sound recorded 'live' on location.  • WAVES LOCATIONS: Key West, Naples, Sarasota, Clearwater, Panama City, Jacksonville, &amp; Key Biscayne • MUSIC: NON - Ocean Sounds Only  RELAX, STUDY, OR SLEEP ON THE BEACH! JOIN US ON:  YOUTUBE Ch #1:  ≈ WavesDVD.com ≈ Ocean Sounds &amp; waves:  http://www.youtube.com/user/wavesdvdcom YOUTUBE CH #2:  ♫ HDnatureTV ≈ Relaxing Music Videos:  http://www.youtube.com/user/hdnaturetv YOUTUBE CH #3:  ♫ ScenicEscapesTV ≈ Walk, Ride, View or Drive California Beaches:  http://www.youtube.com/user/ ScenicEscapesTV FACEBOOK:  http://apps.facebook.com/wavesdvdcom/ TWITTER:  http://twitter.com/wavesdvdcom WEBSITE: http://www.wavesdvd.com  ALOHA!">
            <a:hlinkClick r:id="rId3"/>
          </p:cNvPr>
          <p:cNvSpPr/>
          <p:nvPr/>
        </p:nvSpPr>
        <p:spPr>
          <a:xfrm>
            <a:off x="2286000" y="2449600"/>
            <a:ext cx="4572000" cy="3429000"/>
          </a:xfrm>
          <a:prstGeom prst="rect">
            <a:avLst/>
          </a:prstGeom>
          <a:blipFill>
            <a:blip r:embed="rId4">
              <a:alphaModFix/>
            </a:blip>
            <a:stretch>
              <a:fillRect/>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3"/>
        <p:cNvGrpSpPr/>
        <p:nvPr/>
      </p:nvGrpSpPr>
      <p:grpSpPr>
        <a:xfrm>
          <a:off x="0" y="0"/>
          <a:ext cx="0" cy="0"/>
          <a:chOff x="0" y="0"/>
          <a:chExt cx="0" cy="0"/>
        </a:xfrm>
      </p:grpSpPr>
      <p:pic>
        <p:nvPicPr>
          <p:cNvPr id="344" name="Shape 344"/>
          <p:cNvPicPr preferRelativeResize="0"/>
          <p:nvPr/>
        </p:nvPicPr>
        <p:blipFill>
          <a:blip r:embed="rId3">
            <a:alphaModFix/>
          </a:blip>
          <a:stretch>
            <a:fillRect/>
          </a:stretch>
        </p:blipFill>
        <p:spPr>
          <a:xfrm>
            <a:off x="880325" y="1249525"/>
            <a:ext cx="7326549" cy="4836524"/>
          </a:xfrm>
          <a:prstGeom prst="rect">
            <a:avLst/>
          </a:prstGeom>
          <a:noFill/>
          <a:ln>
            <a:noFill/>
          </a:ln>
        </p:spPr>
      </p:pic>
      <p:sp>
        <p:nvSpPr>
          <p:cNvPr id="345" name="Shape 345"/>
          <p:cNvSpPr txBox="1"/>
          <p:nvPr/>
        </p:nvSpPr>
        <p:spPr>
          <a:xfrm>
            <a:off x="2271800" y="6417850"/>
            <a:ext cx="3265800" cy="340800"/>
          </a:xfrm>
          <a:prstGeom prst="rect">
            <a:avLst/>
          </a:prstGeom>
          <a:noFill/>
          <a:ln>
            <a:noFill/>
          </a:ln>
        </p:spPr>
        <p:txBody>
          <a:bodyPr lIns="91425" tIns="91425" rIns="91425" bIns="91425" anchor="t" anchorCtr="0">
            <a:noAutofit/>
          </a:bodyPr>
          <a:lstStyle/>
          <a:p>
            <a:pPr lvl="0">
              <a:spcBef>
                <a:spcPts val="0"/>
              </a:spcBef>
              <a:buNone/>
            </a:pPr>
            <a:r>
              <a:rPr lang="en" sz="800"/>
              <a:t>http://static1.squarespace.com/static/50eca855e4b0939ae8bb12d9/t/546cc198e4b0a75239523223/1416413594096/Forward.png</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1682100" y="1500774"/>
            <a:ext cx="7461900" cy="4398300"/>
          </a:xfrm>
          <a:prstGeom prst="rect">
            <a:avLst/>
          </a:prstGeom>
        </p:spPr>
        <p:txBody>
          <a:bodyPr lIns="91425" tIns="91425" rIns="91425" bIns="91425" anchor="t" anchorCtr="0">
            <a:noAutofit/>
          </a:bodyPr>
          <a:lstStyle/>
          <a:p>
            <a:pPr lvl="0" rtl="0">
              <a:spcBef>
                <a:spcPts val="0"/>
              </a:spcBef>
              <a:buNone/>
            </a:pPr>
            <a:r>
              <a:rPr lang="en" sz="2400" b="1"/>
              <a:t>Todd Roudabush</a:t>
            </a:r>
          </a:p>
          <a:p>
            <a:pPr lvl="0">
              <a:spcBef>
                <a:spcPts val="0"/>
              </a:spcBef>
              <a:buNone/>
            </a:pPr>
            <a:r>
              <a:rPr lang="en" sz="2400"/>
              <a:t>MYP Coordinator - Hopkins West Junior High</a:t>
            </a:r>
          </a:p>
          <a:p>
            <a:pPr lvl="0" rtl="0">
              <a:spcBef>
                <a:spcPts val="0"/>
              </a:spcBef>
              <a:buNone/>
            </a:pPr>
            <a:r>
              <a:rPr lang="en" sz="2400"/>
              <a:t>todd.roudabush@hopkinsschools.org</a:t>
            </a:r>
          </a:p>
          <a:p>
            <a:pPr lvl="0" rtl="0">
              <a:spcBef>
                <a:spcPts val="0"/>
              </a:spcBef>
              <a:buNone/>
            </a:pPr>
            <a:r>
              <a:rPr lang="en" sz="2400"/>
              <a:t>@tjroudabush</a:t>
            </a:r>
          </a:p>
          <a:p>
            <a:pPr lvl="0" rtl="0">
              <a:spcBef>
                <a:spcPts val="0"/>
              </a:spcBef>
              <a:buNone/>
            </a:pPr>
            <a:endParaRPr sz="2400"/>
          </a:p>
          <a:p>
            <a:pPr lvl="0" rtl="0">
              <a:spcBef>
                <a:spcPts val="0"/>
              </a:spcBef>
              <a:buNone/>
            </a:pPr>
            <a:r>
              <a:rPr lang="en" sz="2400" b="1"/>
              <a:t>Angela Wilcox</a:t>
            </a:r>
          </a:p>
          <a:p>
            <a:pPr lvl="0" rtl="0">
              <a:spcBef>
                <a:spcPts val="0"/>
              </a:spcBef>
              <a:buNone/>
            </a:pPr>
            <a:r>
              <a:rPr lang="en" sz="2400"/>
              <a:t>MYP Coordinator - Hopkins North Junior High</a:t>
            </a:r>
          </a:p>
          <a:p>
            <a:pPr lvl="0">
              <a:spcBef>
                <a:spcPts val="0"/>
              </a:spcBef>
              <a:buNone/>
            </a:pPr>
            <a:r>
              <a:rPr lang="en" sz="2400"/>
              <a:t>angela.wilcox@hopkinsschools.org</a:t>
            </a:r>
          </a:p>
          <a:p>
            <a:pPr lvl="0" rtl="0">
              <a:spcBef>
                <a:spcPts val="0"/>
              </a:spcBef>
              <a:buNone/>
            </a:pPr>
            <a:r>
              <a:rPr lang="en" sz="2400"/>
              <a:t>@AWilcox104</a:t>
            </a:r>
          </a:p>
          <a:p>
            <a:pPr lvl="0" rtl="0">
              <a:spcBef>
                <a:spcPts val="0"/>
              </a:spcBef>
              <a:buNone/>
            </a:pPr>
            <a:endParaRPr sz="2400"/>
          </a:p>
          <a:p>
            <a:pPr lvl="0" rtl="0">
              <a:spcBef>
                <a:spcPts val="0"/>
              </a:spcBef>
              <a:buNone/>
            </a:pPr>
            <a:endParaRPr sz="2400"/>
          </a:p>
        </p:txBody>
      </p:sp>
      <p:pic>
        <p:nvPicPr>
          <p:cNvPr id="351" name="Shape 351"/>
          <p:cNvPicPr preferRelativeResize="0"/>
          <p:nvPr/>
        </p:nvPicPr>
        <p:blipFill>
          <a:blip r:embed="rId3">
            <a:alphaModFix/>
          </a:blip>
          <a:stretch>
            <a:fillRect/>
          </a:stretch>
        </p:blipFill>
        <p:spPr>
          <a:xfrm>
            <a:off x="3862850" y="2825500"/>
            <a:ext cx="582124" cy="582124"/>
          </a:xfrm>
          <a:prstGeom prst="rect">
            <a:avLst/>
          </a:prstGeom>
          <a:noFill/>
          <a:ln>
            <a:noFill/>
          </a:ln>
        </p:spPr>
      </p:pic>
      <p:pic>
        <p:nvPicPr>
          <p:cNvPr id="352" name="Shape 352"/>
          <p:cNvPicPr preferRelativeResize="0"/>
          <p:nvPr/>
        </p:nvPicPr>
        <p:blipFill>
          <a:blip r:embed="rId3">
            <a:alphaModFix/>
          </a:blip>
          <a:stretch>
            <a:fillRect/>
          </a:stretch>
        </p:blipFill>
        <p:spPr>
          <a:xfrm>
            <a:off x="3862850" y="4971800"/>
            <a:ext cx="582124" cy="582124"/>
          </a:xfrm>
          <a:prstGeom prst="rect">
            <a:avLst/>
          </a:prstGeom>
          <a:noFill/>
          <a:ln>
            <a:noFill/>
          </a:ln>
        </p:spPr>
      </p:pic>
      <p:pic>
        <p:nvPicPr>
          <p:cNvPr id="353" name="Shape 353" descr="Screen Shot 2016-06-20 at 3.02.45 PM.png"/>
          <p:cNvPicPr preferRelativeResize="0"/>
          <p:nvPr/>
        </p:nvPicPr>
        <p:blipFill>
          <a:blip r:embed="rId4">
            <a:alphaModFix/>
          </a:blip>
          <a:stretch>
            <a:fillRect/>
          </a:stretch>
        </p:blipFill>
        <p:spPr>
          <a:xfrm>
            <a:off x="638446" y="1842200"/>
            <a:ext cx="1225649" cy="1338299"/>
          </a:xfrm>
          <a:prstGeom prst="rect">
            <a:avLst/>
          </a:prstGeom>
          <a:noFill/>
          <a:ln>
            <a:noFill/>
          </a:ln>
        </p:spPr>
      </p:pic>
      <p:pic>
        <p:nvPicPr>
          <p:cNvPr id="354" name="Shape 354" descr="150523_4841620527182_2042566408_n.jpg"/>
          <p:cNvPicPr preferRelativeResize="0"/>
          <p:nvPr/>
        </p:nvPicPr>
        <p:blipFill>
          <a:blip r:embed="rId5">
            <a:alphaModFix/>
          </a:blip>
          <a:stretch>
            <a:fillRect/>
          </a:stretch>
        </p:blipFill>
        <p:spPr>
          <a:xfrm>
            <a:off x="525800" y="3901025"/>
            <a:ext cx="1338300" cy="1338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8"/>
        <p:cNvGrpSpPr/>
        <p:nvPr/>
      </p:nvGrpSpPr>
      <p:grpSpPr>
        <a:xfrm>
          <a:off x="0" y="0"/>
          <a:ext cx="0" cy="0"/>
          <a:chOff x="0" y="0"/>
          <a:chExt cx="0" cy="0"/>
        </a:xfrm>
      </p:grpSpPr>
      <p:sp>
        <p:nvSpPr>
          <p:cNvPr id="359" name="Shape 359"/>
          <p:cNvSpPr txBox="1"/>
          <p:nvPr/>
        </p:nvSpPr>
        <p:spPr>
          <a:xfrm>
            <a:off x="2144000" y="6261650"/>
            <a:ext cx="2001900" cy="3408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360" name="Shape 360"/>
          <p:cNvPicPr preferRelativeResize="0"/>
          <p:nvPr/>
        </p:nvPicPr>
        <p:blipFill>
          <a:blip r:embed="rId3">
            <a:alphaModFix/>
          </a:blip>
          <a:stretch>
            <a:fillRect/>
          </a:stretch>
        </p:blipFill>
        <p:spPr>
          <a:xfrm>
            <a:off x="596325" y="1368749"/>
            <a:ext cx="8065300" cy="4452724"/>
          </a:xfrm>
          <a:prstGeom prst="rect">
            <a:avLst/>
          </a:prstGeom>
          <a:noFill/>
          <a:ln>
            <a:noFill/>
          </a:ln>
        </p:spPr>
      </p:pic>
      <p:sp>
        <p:nvSpPr>
          <p:cNvPr id="361" name="Shape 361"/>
          <p:cNvSpPr txBox="1"/>
          <p:nvPr/>
        </p:nvSpPr>
        <p:spPr>
          <a:xfrm>
            <a:off x="2286000" y="6360900"/>
            <a:ext cx="3421800" cy="497100"/>
          </a:xfrm>
          <a:prstGeom prst="rect">
            <a:avLst/>
          </a:prstGeom>
          <a:noFill/>
          <a:ln>
            <a:noFill/>
          </a:ln>
        </p:spPr>
        <p:txBody>
          <a:bodyPr lIns="91425" tIns="91425" rIns="91425" bIns="91425" anchor="t" anchorCtr="0">
            <a:noAutofit/>
          </a:bodyPr>
          <a:lstStyle/>
          <a:p>
            <a:pPr lvl="0">
              <a:spcBef>
                <a:spcPts val="0"/>
              </a:spcBef>
              <a:buNone/>
            </a:pPr>
            <a:r>
              <a:rPr lang="en" sz="800"/>
              <a:t>https://bristolwoman.files.wordpress.com/2016/02/thank-you-1400x800-c-default.gif?w=672&amp;h=372&amp;crop=1</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
        <p:cNvGrpSpPr/>
        <p:nvPr/>
      </p:nvGrpSpPr>
      <p:grpSpPr>
        <a:xfrm>
          <a:off x="0" y="0"/>
          <a:ext cx="0" cy="0"/>
          <a:chOff x="0" y="0"/>
          <a:chExt cx="0" cy="0"/>
        </a:xfrm>
      </p:grpSpPr>
      <p:sp>
        <p:nvSpPr>
          <p:cNvPr id="139" name="Shape 139"/>
          <p:cNvSpPr txBox="1">
            <a:spLocks noGrp="1"/>
          </p:cNvSpPr>
          <p:nvPr>
            <p:ph type="body" idx="2"/>
          </p:nvPr>
        </p:nvSpPr>
        <p:spPr>
          <a:xfrm>
            <a:off x="4657200" y="1398500"/>
            <a:ext cx="4486800" cy="3885600"/>
          </a:xfrm>
          <a:prstGeom prst="rect">
            <a:avLst/>
          </a:prstGeom>
        </p:spPr>
        <p:txBody>
          <a:bodyPr lIns="91425" tIns="91425" rIns="91425" bIns="91425" anchor="t" anchorCtr="0">
            <a:noAutofit/>
          </a:bodyPr>
          <a:lstStyle/>
          <a:p>
            <a:pPr marL="457200" lvl="0" indent="-228600" rtl="0">
              <a:spcBef>
                <a:spcPts val="0"/>
              </a:spcBef>
            </a:pPr>
            <a:r>
              <a:rPr lang="en"/>
              <a:t>Public school district</a:t>
            </a:r>
          </a:p>
          <a:p>
            <a:pPr marL="457200" lvl="0" indent="-228600" rtl="0">
              <a:spcBef>
                <a:spcPts val="0"/>
              </a:spcBef>
            </a:pPr>
            <a:r>
              <a:rPr lang="en"/>
              <a:t>Inner-ring suburb of Minneapolis</a:t>
            </a:r>
          </a:p>
          <a:p>
            <a:pPr marL="457200" lvl="0" indent="-228600" rtl="0">
              <a:spcBef>
                <a:spcPts val="0"/>
              </a:spcBef>
            </a:pPr>
            <a:r>
              <a:rPr lang="en"/>
              <a:t>Stand-alone MYPs (Years 2-4)</a:t>
            </a:r>
          </a:p>
          <a:p>
            <a:pPr marL="914400" lvl="1" indent="-228600" rtl="0">
              <a:spcBef>
                <a:spcPts val="0"/>
              </a:spcBef>
            </a:pPr>
            <a:r>
              <a:rPr lang="en"/>
              <a:t>Hopkins North (950)</a:t>
            </a:r>
          </a:p>
          <a:p>
            <a:pPr marL="914400" lvl="1" indent="-228600" rtl="0">
              <a:spcBef>
                <a:spcPts val="0"/>
              </a:spcBef>
            </a:pPr>
            <a:r>
              <a:rPr lang="en"/>
              <a:t>Hopkins West (750)</a:t>
            </a:r>
          </a:p>
          <a:p>
            <a:pPr marL="457200" lvl="0" indent="-228600" rtl="0">
              <a:spcBef>
                <a:spcPts val="0"/>
              </a:spcBef>
            </a:pPr>
            <a:r>
              <a:rPr lang="en"/>
              <a:t>Authorized - Spring 2015</a:t>
            </a:r>
          </a:p>
          <a:p>
            <a:pPr marL="457200" lvl="0" indent="-228600" rtl="0">
              <a:spcBef>
                <a:spcPts val="0"/>
              </a:spcBef>
            </a:pPr>
            <a:r>
              <a:rPr lang="en"/>
              <a:t>Increasingly diverse student body</a:t>
            </a:r>
          </a:p>
        </p:txBody>
      </p:sp>
      <p:pic>
        <p:nvPicPr>
          <p:cNvPr id="140" name="Shape 140"/>
          <p:cNvPicPr preferRelativeResize="0"/>
          <p:nvPr/>
        </p:nvPicPr>
        <p:blipFill>
          <a:blip r:embed="rId3">
            <a:alphaModFix/>
          </a:blip>
          <a:stretch>
            <a:fillRect/>
          </a:stretch>
        </p:blipFill>
        <p:spPr>
          <a:xfrm>
            <a:off x="340800" y="1286425"/>
            <a:ext cx="4316400" cy="431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4"/>
        <p:cNvGrpSpPr/>
        <p:nvPr/>
      </p:nvGrpSpPr>
      <p:grpSpPr>
        <a:xfrm>
          <a:off x="0" y="0"/>
          <a:ext cx="0" cy="0"/>
          <a:chOff x="0" y="0"/>
          <a:chExt cx="0" cy="0"/>
        </a:xfrm>
      </p:grpSpPr>
      <p:pic>
        <p:nvPicPr>
          <p:cNvPr id="145" name="Shape 145" descr="Screen Shot 2016-06-29 at 10.55.39 AM.png"/>
          <p:cNvPicPr preferRelativeResize="0"/>
          <p:nvPr/>
        </p:nvPicPr>
        <p:blipFill>
          <a:blip r:embed="rId3">
            <a:alphaModFix/>
          </a:blip>
          <a:stretch>
            <a:fillRect/>
          </a:stretch>
        </p:blipFill>
        <p:spPr>
          <a:xfrm>
            <a:off x="1283975" y="3396349"/>
            <a:ext cx="4961369" cy="3018662"/>
          </a:xfrm>
          <a:prstGeom prst="rect">
            <a:avLst/>
          </a:prstGeom>
          <a:noFill/>
          <a:ln>
            <a:noFill/>
          </a:ln>
        </p:spPr>
      </p:pic>
      <p:sp>
        <p:nvSpPr>
          <p:cNvPr id="146" name="Shape 146"/>
          <p:cNvSpPr txBox="1"/>
          <p:nvPr/>
        </p:nvSpPr>
        <p:spPr>
          <a:xfrm>
            <a:off x="2101400" y="6358200"/>
            <a:ext cx="3762600" cy="241500"/>
          </a:xfrm>
          <a:prstGeom prst="rect">
            <a:avLst/>
          </a:prstGeom>
          <a:noFill/>
          <a:ln>
            <a:noFill/>
          </a:ln>
        </p:spPr>
        <p:txBody>
          <a:bodyPr lIns="91425" tIns="91425" rIns="91425" bIns="91425" anchor="t" anchorCtr="0">
            <a:noAutofit/>
          </a:bodyPr>
          <a:lstStyle/>
          <a:p>
            <a:pPr lvl="0">
              <a:spcBef>
                <a:spcPts val="0"/>
              </a:spcBef>
              <a:buNone/>
            </a:pPr>
            <a:r>
              <a:rPr lang="en" sz="800"/>
              <a:t>http://www.schooldigger.com/go/MN/schools/1426000616/school.aspx</a:t>
            </a:r>
          </a:p>
        </p:txBody>
      </p:sp>
      <p:sp>
        <p:nvSpPr>
          <p:cNvPr id="147" name="Shape 147"/>
          <p:cNvSpPr txBox="1"/>
          <p:nvPr/>
        </p:nvSpPr>
        <p:spPr>
          <a:xfrm>
            <a:off x="5097350" y="3120900"/>
            <a:ext cx="3862200" cy="159000"/>
          </a:xfrm>
          <a:prstGeom prst="rect">
            <a:avLst/>
          </a:prstGeom>
          <a:noFill/>
          <a:ln>
            <a:noFill/>
          </a:ln>
        </p:spPr>
        <p:txBody>
          <a:bodyPr lIns="91425" tIns="91425" rIns="91425" bIns="91425" anchor="t" anchorCtr="0">
            <a:noAutofit/>
          </a:bodyPr>
          <a:lstStyle/>
          <a:p>
            <a:pPr lvl="0">
              <a:spcBef>
                <a:spcPts val="0"/>
              </a:spcBef>
              <a:buNone/>
            </a:pPr>
            <a:r>
              <a:rPr lang="en" sz="800"/>
              <a:t>http://www.schooldigger.com/go/MN/schools/1426000615/school.aspx</a:t>
            </a:r>
          </a:p>
        </p:txBody>
      </p:sp>
      <p:pic>
        <p:nvPicPr>
          <p:cNvPr id="148" name="Shape 148" descr="Screen Shot 2016-06-29 at 1.58.23 PM.png"/>
          <p:cNvPicPr preferRelativeResize="0"/>
          <p:nvPr/>
        </p:nvPicPr>
        <p:blipFill>
          <a:blip r:embed="rId4">
            <a:alphaModFix/>
          </a:blip>
          <a:stretch>
            <a:fillRect/>
          </a:stretch>
        </p:blipFill>
        <p:spPr>
          <a:xfrm>
            <a:off x="2758625" y="279800"/>
            <a:ext cx="4717571" cy="2901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2"/>
        <p:cNvGrpSpPr/>
        <p:nvPr/>
      </p:nvGrpSpPr>
      <p:grpSpPr>
        <a:xfrm>
          <a:off x="0" y="0"/>
          <a:ext cx="0" cy="0"/>
          <a:chOff x="0" y="0"/>
          <a:chExt cx="0" cy="0"/>
        </a:xfrm>
      </p:grpSpPr>
      <p:pic>
        <p:nvPicPr>
          <p:cNvPr id="153" name="Shape 153" descr="beach, St. Petersburg,"/>
          <p:cNvPicPr preferRelativeResize="0"/>
          <p:nvPr/>
        </p:nvPicPr>
        <p:blipFill>
          <a:blip r:embed="rId3">
            <a:alphaModFix/>
          </a:blip>
          <a:stretch>
            <a:fillRect/>
          </a:stretch>
        </p:blipFill>
        <p:spPr>
          <a:xfrm>
            <a:off x="522025" y="1269250"/>
            <a:ext cx="7811200" cy="4836224"/>
          </a:xfrm>
          <a:prstGeom prst="rect">
            <a:avLst/>
          </a:prstGeom>
          <a:noFill/>
          <a:ln>
            <a:noFill/>
          </a:ln>
        </p:spPr>
      </p:pic>
      <p:sp>
        <p:nvSpPr>
          <p:cNvPr id="154" name="Shape 154"/>
          <p:cNvSpPr txBox="1"/>
          <p:nvPr/>
        </p:nvSpPr>
        <p:spPr>
          <a:xfrm>
            <a:off x="4273850" y="6006075"/>
            <a:ext cx="3123600" cy="354900"/>
          </a:xfrm>
          <a:prstGeom prst="rect">
            <a:avLst/>
          </a:prstGeom>
          <a:noFill/>
          <a:ln>
            <a:noFill/>
          </a:ln>
        </p:spPr>
        <p:txBody>
          <a:bodyPr lIns="91425" tIns="91425" rIns="91425" bIns="91425" anchor="t" anchorCtr="0">
            <a:noAutofit/>
          </a:bodyPr>
          <a:lstStyle/>
          <a:p>
            <a:pPr lvl="0">
              <a:spcBef>
                <a:spcPts val="0"/>
              </a:spcBef>
              <a:buNone/>
            </a:pPr>
            <a:r>
              <a:rPr lang="en" sz="800"/>
              <a:t>https://www.flickr.com/photos/boston_public_library/8071403077</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224962" y="1238390"/>
            <a:ext cx="7461900" cy="968699"/>
          </a:xfrm>
          <a:prstGeom prst="rect">
            <a:avLst/>
          </a:prstGeom>
        </p:spPr>
        <p:txBody>
          <a:bodyPr lIns="91425" tIns="91425" rIns="91425" bIns="91425" anchor="t" anchorCtr="0">
            <a:noAutofit/>
          </a:bodyPr>
          <a:lstStyle/>
          <a:p>
            <a:pPr lvl="0">
              <a:spcBef>
                <a:spcPts val="0"/>
              </a:spcBef>
              <a:buNone/>
            </a:pPr>
            <a:r>
              <a:rPr lang="en"/>
              <a:t>A-ha #1</a:t>
            </a:r>
          </a:p>
        </p:txBody>
      </p:sp>
      <p:sp>
        <p:nvSpPr>
          <p:cNvPr id="160" name="Shape 160"/>
          <p:cNvSpPr/>
          <p:nvPr/>
        </p:nvSpPr>
        <p:spPr>
          <a:xfrm rot="6635925" flipH="1">
            <a:off x="2988454" y="3430930"/>
            <a:ext cx="942240" cy="1233988"/>
          </a:xfrm>
          <a:prstGeom prst="bentArrow">
            <a:avLst>
              <a:gd name="adj1" fmla="val 25000"/>
              <a:gd name="adj2" fmla="val 25000"/>
              <a:gd name="adj3" fmla="val 34252"/>
              <a:gd name="adj4" fmla="val 43750"/>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rot="-6273970">
            <a:off x="5019638" y="3503624"/>
            <a:ext cx="991261" cy="1269872"/>
          </a:xfrm>
          <a:prstGeom prst="bentArrow">
            <a:avLst>
              <a:gd name="adj1" fmla="val 25000"/>
              <a:gd name="adj2" fmla="val 25000"/>
              <a:gd name="adj3" fmla="val 25000"/>
              <a:gd name="adj4" fmla="val 4375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p:nvPr/>
        </p:nvSpPr>
        <p:spPr>
          <a:xfrm>
            <a:off x="4247637" y="3818950"/>
            <a:ext cx="483600" cy="1542000"/>
          </a:xfrm>
          <a:prstGeom prst="up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63" name="Shape 163" descr="Hat, Cap, Baseball, Baseball ..."/>
          <p:cNvPicPr preferRelativeResize="0"/>
          <p:nvPr/>
        </p:nvPicPr>
        <p:blipFill>
          <a:blip r:embed="rId3">
            <a:alphaModFix/>
          </a:blip>
          <a:stretch>
            <a:fillRect/>
          </a:stretch>
        </p:blipFill>
        <p:spPr>
          <a:xfrm>
            <a:off x="3589950" y="493000"/>
            <a:ext cx="1799000" cy="1542000"/>
          </a:xfrm>
          <a:prstGeom prst="rect">
            <a:avLst/>
          </a:prstGeom>
          <a:noFill/>
          <a:ln>
            <a:noFill/>
          </a:ln>
        </p:spPr>
      </p:pic>
      <p:pic>
        <p:nvPicPr>
          <p:cNvPr id="164" name="Shape 164" descr="Screen Shot 2016-06-20 at 3.03.58 PM.png"/>
          <p:cNvPicPr preferRelativeResize="0"/>
          <p:nvPr/>
        </p:nvPicPr>
        <p:blipFill>
          <a:blip r:embed="rId4">
            <a:alphaModFix/>
          </a:blip>
          <a:stretch>
            <a:fillRect/>
          </a:stretch>
        </p:blipFill>
        <p:spPr>
          <a:xfrm>
            <a:off x="3458372" y="1748099"/>
            <a:ext cx="2062175" cy="192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1718062" y="965525"/>
            <a:ext cx="5707875" cy="5707875"/>
          </a:xfrm>
          <a:prstGeom prst="rect">
            <a:avLst/>
          </a:prstGeom>
          <a:noFill/>
          <a:ln>
            <a:noFill/>
          </a:ln>
        </p:spPr>
      </p:pic>
      <p:sp>
        <p:nvSpPr>
          <p:cNvPr id="170" name="Shape 170"/>
          <p:cNvSpPr txBox="1"/>
          <p:nvPr/>
        </p:nvSpPr>
        <p:spPr>
          <a:xfrm>
            <a:off x="2200800" y="6517225"/>
            <a:ext cx="3649200" cy="241500"/>
          </a:xfrm>
          <a:prstGeom prst="rect">
            <a:avLst/>
          </a:prstGeom>
          <a:noFill/>
          <a:ln>
            <a:noFill/>
          </a:ln>
        </p:spPr>
        <p:txBody>
          <a:bodyPr lIns="91425" tIns="91425" rIns="91425" bIns="91425" anchor="t" anchorCtr="0">
            <a:noAutofit/>
          </a:bodyPr>
          <a:lstStyle/>
          <a:p>
            <a:pPr lvl="0">
              <a:spcBef>
                <a:spcPts val="0"/>
              </a:spcBef>
              <a:buNone/>
            </a:pPr>
            <a:r>
              <a:rPr lang="en" sz="800"/>
              <a:t>http://blogs.ibo.org/files/2016/01/learner-profile-sticker-englishoptmized.png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969375" y="1621725"/>
            <a:ext cx="1700100" cy="607500"/>
          </a:xfrm>
          <a:prstGeom prst="rect">
            <a:avLst/>
          </a:prstGeom>
          <a:noFill/>
          <a:ln>
            <a:noFill/>
          </a:ln>
        </p:spPr>
        <p:txBody>
          <a:bodyPr lIns="0" tIns="0" rIns="0" bIns="0" anchor="t" anchorCtr="0">
            <a:noAutofit/>
          </a:bodyPr>
          <a:lstStyle/>
          <a:p>
            <a:pPr marL="0" marR="0" lvl="0" indent="0" rtl="0">
              <a:lnSpc>
                <a:spcPct val="90000"/>
              </a:lnSpc>
              <a:spcBef>
                <a:spcPts val="0"/>
              </a:spcBef>
              <a:buClr>
                <a:srgbClr val="1AB7EA"/>
              </a:buClr>
              <a:buSzPct val="25000"/>
              <a:buFont typeface="PT Sans"/>
              <a:buNone/>
            </a:pPr>
            <a:r>
              <a:rPr lang="en"/>
              <a:t>Mission </a:t>
            </a:r>
          </a:p>
        </p:txBody>
      </p:sp>
      <p:sp>
        <p:nvSpPr>
          <p:cNvPr id="176" name="Shape 176"/>
          <p:cNvSpPr txBox="1">
            <a:spLocks noGrp="1"/>
          </p:cNvSpPr>
          <p:nvPr>
            <p:ph type="body" idx="1"/>
          </p:nvPr>
        </p:nvSpPr>
        <p:spPr>
          <a:xfrm>
            <a:off x="416525" y="2324350"/>
            <a:ext cx="8472000" cy="2067300"/>
          </a:xfrm>
          <a:prstGeom prst="rect">
            <a:avLst/>
          </a:prstGeom>
          <a:noFill/>
          <a:ln>
            <a:noFill/>
          </a:ln>
        </p:spPr>
        <p:txBody>
          <a:bodyPr lIns="0" tIns="0" rIns="0" bIns="0" anchor="t" anchorCtr="0">
            <a:noAutofit/>
          </a:bodyPr>
          <a:lstStyle/>
          <a:p>
            <a:pPr marL="0" lvl="0" indent="-69850" rtl="0">
              <a:lnSpc>
                <a:spcPct val="115000"/>
              </a:lnSpc>
              <a:spcBef>
                <a:spcPts val="0"/>
              </a:spcBef>
              <a:buClr>
                <a:schemeClr val="dk2"/>
              </a:buClr>
              <a:buSzPct val="36666"/>
              <a:buFont typeface="Arial"/>
              <a:buNone/>
            </a:pPr>
            <a:r>
              <a:rPr lang="en" sz="3000" i="1">
                <a:solidFill>
                  <a:schemeClr val="dk2"/>
                </a:solidFill>
              </a:rPr>
              <a:t>The International Baccalaureate® aims to develop inquiring, knowledgeable and caring young people who help to create a better and more peaceful world through intercultural understanding and respect.</a:t>
            </a:r>
          </a:p>
          <a:p>
            <a:pPr marL="0" lvl="0" indent="-69850" rtl="0">
              <a:lnSpc>
                <a:spcPct val="115000"/>
              </a:lnSpc>
              <a:spcBef>
                <a:spcPts val="0"/>
              </a:spcBef>
              <a:buClr>
                <a:schemeClr val="dk2"/>
              </a:buClr>
              <a:buSzPct val="36666"/>
              <a:buFont typeface="Arial"/>
              <a:buNone/>
            </a:pPr>
            <a:endParaRPr sz="3000" i="1">
              <a:solidFill>
                <a:schemeClr val="dk2"/>
              </a:solidFill>
              <a:latin typeface="Calibri"/>
              <a:ea typeface="Calibri"/>
              <a:cs typeface="Calibri"/>
              <a:sym typeface="Calibri"/>
            </a:endParaRPr>
          </a:p>
          <a:p>
            <a:pPr marL="0" lvl="0" indent="-69850" rtl="0">
              <a:lnSpc>
                <a:spcPct val="115000"/>
              </a:lnSpc>
              <a:spcBef>
                <a:spcPts val="0"/>
              </a:spcBef>
              <a:buClr>
                <a:schemeClr val="dk2"/>
              </a:buClr>
              <a:buSzPct val="36666"/>
              <a:buFont typeface="Arial"/>
              <a:buNone/>
            </a:pPr>
            <a:endParaRPr sz="3000">
              <a:solidFill>
                <a:schemeClr val="dk2"/>
              </a:solidFill>
              <a:latin typeface="Calibri"/>
              <a:ea typeface="Calibri"/>
              <a:cs typeface="Calibri"/>
              <a:sym typeface="Calibri"/>
            </a:endParaRPr>
          </a:p>
        </p:txBody>
      </p:sp>
      <p:sp>
        <p:nvSpPr>
          <p:cNvPr id="177" name="Shape 177"/>
          <p:cNvSpPr txBox="1"/>
          <p:nvPr/>
        </p:nvSpPr>
        <p:spPr>
          <a:xfrm>
            <a:off x="472975" y="5912075"/>
            <a:ext cx="3192600" cy="276000"/>
          </a:xfrm>
          <a:prstGeom prst="rect">
            <a:avLst/>
          </a:prstGeom>
          <a:noFill/>
          <a:ln>
            <a:noFill/>
          </a:ln>
        </p:spPr>
        <p:txBody>
          <a:bodyPr lIns="91425" tIns="91425" rIns="91425" bIns="91425" anchor="t" anchorCtr="0">
            <a:noAutofit/>
          </a:bodyPr>
          <a:lstStyle/>
          <a:p>
            <a:pPr lvl="0">
              <a:spcBef>
                <a:spcPts val="0"/>
              </a:spcBef>
              <a:buNone/>
            </a:pPr>
            <a:r>
              <a:rPr lang="en" sz="800"/>
              <a:t>http://www.ibo.org/about-the-ib/mission/</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BA_2014_EN_Basis">
  <a:themeElements>
    <a:clrScheme name="IBA_Color">
      <a:dk1>
        <a:srgbClr val="004B8D"/>
      </a:dk1>
      <a:lt1>
        <a:srgbClr val="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1427</Words>
  <Application>Microsoft Macintosh PowerPoint</Application>
  <PresentationFormat>On-screen Show (4:3)</PresentationFormat>
  <Paragraphs>191</Paragraphs>
  <Slides>35</Slides>
  <Notes>35</Notes>
  <HiddenSlides>0</HiddenSlides>
  <MMClips>0</MMClips>
  <ScaleCrop>false</ScaleCrop>
  <HeadingPairs>
    <vt:vector size="6" baseType="variant">
      <vt:variant>
        <vt:lpstr>Fonts Used</vt:lpstr>
      </vt:variant>
      <vt:variant>
        <vt:i4>1</vt:i4>
      </vt:variant>
      <vt:variant>
        <vt:lpstr>Design Template</vt:lpstr>
      </vt:variant>
      <vt:variant>
        <vt:i4>2</vt:i4>
      </vt:variant>
      <vt:variant>
        <vt:lpstr>Slide Titles</vt:lpstr>
      </vt:variant>
      <vt:variant>
        <vt:i4>35</vt:i4>
      </vt:variant>
    </vt:vector>
  </HeadingPairs>
  <TitlesOfParts>
    <vt:vector size="38" baseType="lpstr">
      <vt:lpstr>PT Sans</vt:lpstr>
      <vt:lpstr>simple-light-2</vt:lpstr>
      <vt:lpstr>IBA_2014_EN_Basis</vt:lpstr>
      <vt:lpstr>Slide 1</vt:lpstr>
      <vt:lpstr>Building a Culture of Service:  The MYP Community Project</vt:lpstr>
      <vt:lpstr>Slide 3</vt:lpstr>
      <vt:lpstr>Slide 4</vt:lpstr>
      <vt:lpstr>Slide 5</vt:lpstr>
      <vt:lpstr>Slide 6</vt:lpstr>
      <vt:lpstr>A-ha #1</vt:lpstr>
      <vt:lpstr>Slide 8</vt:lpstr>
      <vt:lpstr>Mission </vt:lpstr>
      <vt:lpstr>Mission Statements</vt:lpstr>
      <vt:lpstr>MYP Learning Outcomes for Service: </vt:lpstr>
      <vt:lpstr>Slide 12</vt:lpstr>
      <vt:lpstr>Turning the Tide</vt:lpstr>
      <vt:lpstr>A-ha #2</vt:lpstr>
      <vt:lpstr>Slide 15</vt:lpstr>
      <vt:lpstr>A-ha #3</vt:lpstr>
      <vt:lpstr>Slide 17</vt:lpstr>
      <vt:lpstr>Slide 18</vt:lpstr>
      <vt:lpstr>Question?</vt:lpstr>
      <vt:lpstr>Our “HOW”</vt:lpstr>
      <vt:lpstr>7, 8, 9 Scaffolded service structure</vt:lpstr>
      <vt:lpstr>Slide 22</vt:lpstr>
      <vt:lpstr>Community Project Pilot</vt:lpstr>
      <vt:lpstr>CP Pilot - student data</vt:lpstr>
      <vt:lpstr>CP Pilot - supervisor data</vt:lpstr>
      <vt:lpstr>Professional Development/Action Plan</vt:lpstr>
      <vt:lpstr>Slide 27</vt:lpstr>
      <vt:lpstr>Slide 28</vt:lpstr>
      <vt:lpstr>The WHAT - the Community Project</vt:lpstr>
      <vt:lpstr>Your turn</vt:lpstr>
      <vt:lpstr>Resources</vt:lpstr>
      <vt:lpstr>Work Time</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sysop</cp:lastModifiedBy>
  <cp:revision>1</cp:revision>
  <dcterms:created xsi:type="dcterms:W3CDTF">2016-07-15T02:06:37Z</dcterms:created>
  <dcterms:modified xsi:type="dcterms:W3CDTF">2016-07-15T02:07:05Z</dcterms:modified>
</cp:coreProperties>
</file>