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Lst>
  <p:notesMasterIdLst>
    <p:notesMasterId r:id="rId24"/>
  </p:notesMasterIdLst>
  <p:sldIdLst>
    <p:sldId id="260" r:id="rId4"/>
    <p:sldId id="269" r:id="rId5"/>
    <p:sldId id="270" r:id="rId6"/>
    <p:sldId id="268" r:id="rId7"/>
    <p:sldId id="265" r:id="rId8"/>
    <p:sldId id="266" r:id="rId9"/>
    <p:sldId id="267" r:id="rId10"/>
    <p:sldId id="276" r:id="rId11"/>
    <p:sldId id="278" r:id="rId12"/>
    <p:sldId id="279" r:id="rId13"/>
    <p:sldId id="280" r:id="rId14"/>
    <p:sldId id="282" r:id="rId15"/>
    <p:sldId id="281" r:id="rId16"/>
    <p:sldId id="283" r:id="rId17"/>
    <p:sldId id="284" r:id="rId18"/>
    <p:sldId id="271" r:id="rId19"/>
    <p:sldId id="273" r:id="rId20"/>
    <p:sldId id="263" r:id="rId21"/>
    <p:sldId id="262"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E3AC7-DE2F-4B0F-A855-3C5A565E3B56}" type="datetimeFigureOut">
              <a:rPr lang="en-US" smtClean="0"/>
              <a:t>7/16/2016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59A32-7FB7-4A2A-972D-B49055A176D2}" type="slidenum">
              <a:rPr lang="en-US" smtClean="0"/>
              <a:t>‹#›</a:t>
            </a:fld>
            <a:endParaRPr lang="en-US"/>
          </a:p>
        </p:txBody>
      </p:sp>
    </p:spTree>
    <p:extLst>
      <p:ext uri="{BB962C8B-B14F-4D97-AF65-F5344CB8AC3E}">
        <p14:creationId xmlns:p14="http://schemas.microsoft.com/office/powerpoint/2010/main" val="164205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E1D-6C26-4AF4-9C3F-BD030E412A3B}" type="slidenum">
              <a:rPr lang="en-US" smtClean="0"/>
              <a:pPr/>
              <a:t>10</a:t>
            </a:fld>
            <a:endParaRPr lang="en-US"/>
          </a:p>
        </p:txBody>
      </p:sp>
    </p:spTree>
    <p:extLst>
      <p:ext uri="{BB962C8B-B14F-4D97-AF65-F5344CB8AC3E}">
        <p14:creationId xmlns:p14="http://schemas.microsoft.com/office/powerpoint/2010/main" val="339379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E1D-6C26-4AF4-9C3F-BD030E412A3B}" type="slidenum">
              <a:rPr lang="en-US" smtClean="0"/>
              <a:pPr/>
              <a:t>11</a:t>
            </a:fld>
            <a:endParaRPr lang="en-US"/>
          </a:p>
        </p:txBody>
      </p:sp>
    </p:spTree>
    <p:extLst>
      <p:ext uri="{BB962C8B-B14F-4D97-AF65-F5344CB8AC3E}">
        <p14:creationId xmlns:p14="http://schemas.microsoft.com/office/powerpoint/2010/main" val="144576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99E1D-6C26-4AF4-9C3F-BD030E412A3B}" type="slidenum">
              <a:rPr lang="en-US" smtClean="0"/>
              <a:pPr/>
              <a:t>13</a:t>
            </a:fld>
            <a:endParaRPr lang="en-US"/>
          </a:p>
        </p:txBody>
      </p:sp>
    </p:spTree>
    <p:extLst>
      <p:ext uri="{BB962C8B-B14F-4D97-AF65-F5344CB8AC3E}">
        <p14:creationId xmlns:p14="http://schemas.microsoft.com/office/powerpoint/2010/main" val="260673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6421" y="4344024"/>
            <a:ext cx="5485200" cy="4114500"/>
          </a:xfrm>
          <a:prstGeom prst="rect">
            <a:avLst/>
          </a:prstGeom>
          <a:noFill/>
          <a:ln>
            <a:noFill/>
          </a:ln>
        </p:spPr>
        <p:txBody>
          <a:bodyPr lIns="89600" tIns="89600" rIns="89600" bIns="89600"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6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119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A8D58E-CD8B-40BD-B2FB-B6719BDA506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23385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D58E-CD8B-40BD-B2FB-B6719BDA506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193550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D58E-CD8B-40BD-B2FB-B6719BDA506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106300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074195" y="6629930"/>
            <a:ext cx="1424445" cy="2280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noProof="0" smtClean="0"/>
              <a:pPr/>
              <a:t>7/16/2016</a:t>
            </a:fld>
            <a:endParaRPr lang="nl-NL" dirty="0" smtClean="0"/>
          </a:p>
          <a:p>
            <a:endParaRPr lang="nl-NL" dirty="0"/>
          </a:p>
        </p:txBody>
      </p:sp>
      <p:sp>
        <p:nvSpPr>
          <p:cNvPr id="6" name="Tijdelijke aanduiding voor dianummer 5"/>
          <p:cNvSpPr>
            <a:spLocks noGrp="1"/>
          </p:cNvSpPr>
          <p:nvPr>
            <p:ph type="sldNum" sz="quarter" idx="12"/>
          </p:nvPr>
        </p:nvSpPr>
        <p:spPr>
          <a:xfrm>
            <a:off x="11498640" y="6629930"/>
            <a:ext cx="541867" cy="228070"/>
          </a:xfrm>
        </p:spPr>
        <p:txBody>
          <a:bodyPr/>
          <a:lstStyle/>
          <a:p>
            <a:fld id="{365E7149-2CBC-7E42-B4F4-E2E7C22F4267}" type="slidenum">
              <a:rPr lang="nl-NL" smtClean="0"/>
              <a:pPr/>
              <a:t>‹#›</a:t>
            </a:fld>
            <a:endParaRPr lang="nl-NL"/>
          </a:p>
        </p:txBody>
      </p:sp>
    </p:spTree>
    <p:extLst>
      <p:ext uri="{BB962C8B-B14F-4D97-AF65-F5344CB8AC3E}">
        <p14:creationId xmlns:p14="http://schemas.microsoft.com/office/powerpoint/2010/main" val="19588535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074195" y="6629930"/>
            <a:ext cx="1424445" cy="2280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smtClean="0">
                <a:solidFill>
                  <a:srgbClr val="7E7E7E"/>
                </a:solidFill>
              </a:rPr>
              <a:pPr/>
              <a:t>7/16/2016</a:t>
            </a:fld>
            <a:endParaRPr lang="nl-NL" dirty="0" smtClean="0">
              <a:solidFill>
                <a:srgbClr val="7E7E7E"/>
              </a:solidFill>
            </a:endParaRPr>
          </a:p>
          <a:p>
            <a:endParaRPr lang="nl-NL" dirty="0">
              <a:solidFill>
                <a:srgbClr val="7E7E7E"/>
              </a:solidFill>
            </a:endParaRPr>
          </a:p>
        </p:txBody>
      </p:sp>
      <p:sp>
        <p:nvSpPr>
          <p:cNvPr id="6" name="Tijdelijke aanduiding voor dianummer 5"/>
          <p:cNvSpPr>
            <a:spLocks noGrp="1"/>
          </p:cNvSpPr>
          <p:nvPr>
            <p:ph type="sldNum" sz="quarter" idx="12"/>
          </p:nvPr>
        </p:nvSpPr>
        <p:spPr>
          <a:xfrm>
            <a:off x="11498640" y="6629930"/>
            <a:ext cx="541867" cy="228070"/>
          </a:xfrm>
        </p:spPr>
        <p:txBody>
          <a:bodyPr/>
          <a:lstStyle/>
          <a:p>
            <a:fld id="{365E7149-2CBC-7E42-B4F4-E2E7C22F4267}" type="slidenum">
              <a:rPr lang="nl-NL" smtClean="0">
                <a:solidFill>
                  <a:srgbClr val="7E7E7E"/>
                </a:solidFill>
              </a:rPr>
              <a:pPr/>
              <a:t>‹#›</a:t>
            </a:fld>
            <a:endParaRPr lang="nl-NL">
              <a:solidFill>
                <a:srgbClr val="7E7E7E"/>
              </a:solidFill>
            </a:endParaRPr>
          </a:p>
        </p:txBody>
      </p:sp>
    </p:spTree>
    <p:extLst>
      <p:ext uri="{BB962C8B-B14F-4D97-AF65-F5344CB8AC3E}">
        <p14:creationId xmlns:p14="http://schemas.microsoft.com/office/powerpoint/2010/main" val="19200668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20437" y="3203573"/>
            <a:ext cx="10949049" cy="1588561"/>
          </a:xfrm>
        </p:spPr>
        <p:txBody>
          <a:bodyPr/>
          <a:lstStyle>
            <a:lvl1pPr algn="ctr">
              <a:defRPr/>
            </a:lvl1pPr>
          </a:lstStyle>
          <a:p>
            <a:r>
              <a:rPr lang="en-US" noProof="0" smtClean="0"/>
              <a:t>Click to edit Master title style</a:t>
            </a:r>
            <a:endParaRPr lang="en-US" noProof="0"/>
          </a:p>
        </p:txBody>
      </p:sp>
      <p:sp>
        <p:nvSpPr>
          <p:cNvPr id="3" name="Subtitel 2"/>
          <p:cNvSpPr>
            <a:spLocks noGrp="1"/>
          </p:cNvSpPr>
          <p:nvPr>
            <p:ph type="subTitle" idx="1"/>
          </p:nvPr>
        </p:nvSpPr>
        <p:spPr>
          <a:xfrm>
            <a:off x="720437" y="4792134"/>
            <a:ext cx="10949049" cy="872062"/>
          </a:xfrm>
        </p:spPr>
        <p:txBody>
          <a:bodyPr anchor="b" anchorCtr="0">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Tijdelijke aanduiding voor datum 3"/>
          <p:cNvSpPr>
            <a:spLocks noGrp="1"/>
          </p:cNvSpPr>
          <p:nvPr>
            <p:ph type="dt" sz="half" idx="10"/>
          </p:nvPr>
        </p:nvSpPr>
        <p:spPr>
          <a:xfrm>
            <a:off x="0" y="6629930"/>
            <a:ext cx="1424445" cy="228070"/>
          </a:xfrm>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dianummer 5"/>
          <p:cNvSpPr>
            <a:spLocks noGrp="1"/>
          </p:cNvSpPr>
          <p:nvPr>
            <p:ph type="sldNum" sz="quarter" idx="12"/>
          </p:nvPr>
        </p:nvSpPr>
        <p:spPr>
          <a:xfrm>
            <a:off x="1424445" y="6629930"/>
            <a:ext cx="541867" cy="228070"/>
          </a:xfrm>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6786913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5" name="Tijdelijke aanduiding voor voettekst 4"/>
          <p:cNvSpPr>
            <a:spLocks noGrp="1"/>
          </p:cNvSpPr>
          <p:nvPr>
            <p:ph type="ftr" sz="quarter" idx="11"/>
          </p:nvPr>
        </p:nvSpPr>
        <p:spPr/>
        <p:txBody>
          <a:bodyPr/>
          <a:lstStyle/>
          <a:p>
            <a:endParaRPr lang="en-US">
              <a:solidFill>
                <a:srgbClr val="7E7E7E"/>
              </a:solidFill>
            </a:endParaRPr>
          </a:p>
        </p:txBody>
      </p:sp>
      <p:sp>
        <p:nvSpPr>
          <p:cNvPr id="6" name="Tijdelijke aanduiding voor dianummer 5"/>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18217309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el 1"/>
          <p:cNvSpPr>
            <a:spLocks noGrp="1"/>
          </p:cNvSpPr>
          <p:nvPr>
            <p:ph type="title"/>
          </p:nvPr>
        </p:nvSpPr>
        <p:spPr>
          <a:xfrm>
            <a:off x="2985416" y="2184400"/>
            <a:ext cx="8596984" cy="1727200"/>
          </a:xfrm>
        </p:spPr>
        <p:txBody>
          <a:bodyPr anchor="t">
            <a:normAutofit/>
          </a:bodyPr>
          <a:lstStyle>
            <a:lvl1pPr algn="l">
              <a:defRPr sz="3600" b="1" cap="none"/>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2985416" y="3911601"/>
            <a:ext cx="8596984" cy="1500187"/>
          </a:xfrm>
        </p:spPr>
        <p:txBody>
          <a:bodyPr anchor="t" anchorCtr="0">
            <a:normAutofit/>
          </a:bodyPr>
          <a:lstStyle>
            <a:lvl1pPr marL="0" indent="0">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Tijdelijke aanduiding voor datum 3"/>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5" name="Tijdelijke aanduiding voor voettekst 4"/>
          <p:cNvSpPr>
            <a:spLocks noGrp="1"/>
          </p:cNvSpPr>
          <p:nvPr>
            <p:ph type="ftr" sz="quarter" idx="11"/>
          </p:nvPr>
        </p:nvSpPr>
        <p:spPr/>
        <p:txBody>
          <a:bodyPr/>
          <a:lstStyle/>
          <a:p>
            <a:endParaRPr lang="en-US">
              <a:solidFill>
                <a:srgbClr val="7E7E7E"/>
              </a:solidFill>
            </a:endParaRPr>
          </a:p>
        </p:txBody>
      </p:sp>
      <p:sp>
        <p:nvSpPr>
          <p:cNvPr id="6" name="Tijdelijke aanduiding voor dianummer 5"/>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20887995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Tijdelijke aanduiding voor inhoud 2"/>
          <p:cNvSpPr>
            <a:spLocks noGrp="1"/>
          </p:cNvSpPr>
          <p:nvPr>
            <p:ph sz="half" idx="1"/>
          </p:nvPr>
        </p:nvSpPr>
        <p:spPr>
          <a:xfrm>
            <a:off x="1633283" y="2209800"/>
            <a:ext cx="4902984"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jdelijke aanduiding voor inhoud 3"/>
          <p:cNvSpPr>
            <a:spLocks noGrp="1"/>
          </p:cNvSpPr>
          <p:nvPr>
            <p:ph sz="half" idx="2"/>
          </p:nvPr>
        </p:nvSpPr>
        <p:spPr>
          <a:xfrm>
            <a:off x="6681600" y="2209800"/>
            <a:ext cx="4900800"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35749833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1633283" y="2209800"/>
            <a:ext cx="49008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Tijdelijke aanduiding voor inhoud 3"/>
          <p:cNvSpPr>
            <a:spLocks noGrp="1"/>
          </p:cNvSpPr>
          <p:nvPr>
            <p:ph sz="half" idx="2"/>
          </p:nvPr>
        </p:nvSpPr>
        <p:spPr>
          <a:xfrm>
            <a:off x="1633283" y="2849562"/>
            <a:ext cx="4900800" cy="3276601"/>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tekst 4"/>
          <p:cNvSpPr>
            <a:spLocks noGrp="1"/>
          </p:cNvSpPr>
          <p:nvPr>
            <p:ph type="body" sz="quarter" idx="3"/>
          </p:nvPr>
        </p:nvSpPr>
        <p:spPr>
          <a:xfrm>
            <a:off x="6681600" y="2209800"/>
            <a:ext cx="49008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Tijdelijke aanduiding voor inhoud 5"/>
          <p:cNvSpPr>
            <a:spLocks noGrp="1"/>
          </p:cNvSpPr>
          <p:nvPr>
            <p:ph sz="quarter" idx="4"/>
          </p:nvPr>
        </p:nvSpPr>
        <p:spPr>
          <a:xfrm>
            <a:off x="6681600" y="2849561"/>
            <a:ext cx="4900800" cy="327660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ijdelijke aanduiding voor datum 6"/>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8" name="Tijdelijke aanduiding voor voettekst 7"/>
          <p:cNvSpPr>
            <a:spLocks noGrp="1"/>
          </p:cNvSpPr>
          <p:nvPr>
            <p:ph type="ftr" sz="quarter" idx="11"/>
          </p:nvPr>
        </p:nvSpPr>
        <p:spPr/>
        <p:txBody>
          <a:bodyPr/>
          <a:lstStyle/>
          <a:p>
            <a:endParaRPr lang="en-US">
              <a:solidFill>
                <a:srgbClr val="7E7E7E"/>
              </a:solidFill>
            </a:endParaRPr>
          </a:p>
        </p:txBody>
      </p:sp>
      <p:sp>
        <p:nvSpPr>
          <p:cNvPr id="9" name="Tijdelijke aanduiding voor dianummer 8"/>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25429329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datum 2"/>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4" name="Tijdelijke aanduiding voor voettekst 3"/>
          <p:cNvSpPr>
            <a:spLocks noGrp="1"/>
          </p:cNvSpPr>
          <p:nvPr>
            <p:ph type="ftr" sz="quarter" idx="11"/>
          </p:nvPr>
        </p:nvSpPr>
        <p:spPr/>
        <p:txBody>
          <a:bodyPr/>
          <a:lstStyle/>
          <a:p>
            <a:endParaRPr lang="en-US">
              <a:solidFill>
                <a:srgbClr val="7E7E7E"/>
              </a:solidFill>
            </a:endParaRPr>
          </a:p>
        </p:txBody>
      </p:sp>
      <p:sp>
        <p:nvSpPr>
          <p:cNvPr id="5" name="Tijdelijke aanduiding voor dianummer 4"/>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535904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D58E-CD8B-40BD-B2FB-B6719BDA506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4251852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3" name="Tijdelijke aanduiding voor voettekst 2"/>
          <p:cNvSpPr>
            <a:spLocks noGrp="1"/>
          </p:cNvSpPr>
          <p:nvPr>
            <p:ph type="ftr" sz="quarter" idx="11"/>
          </p:nvPr>
        </p:nvSpPr>
        <p:spPr/>
        <p:txBody>
          <a:bodyPr/>
          <a:lstStyle/>
          <a:p>
            <a:endParaRPr lang="en-US">
              <a:solidFill>
                <a:srgbClr val="7E7E7E"/>
              </a:solidFill>
            </a:endParaRPr>
          </a:p>
        </p:txBody>
      </p:sp>
      <p:sp>
        <p:nvSpPr>
          <p:cNvPr id="4" name="Tijdelijke aanduiding voor dianummer 3"/>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4836812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625600" y="1283183"/>
            <a:ext cx="4301067" cy="1049336"/>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inhoud 2"/>
          <p:cNvSpPr>
            <a:spLocks noGrp="1"/>
          </p:cNvSpPr>
          <p:nvPr>
            <p:ph idx="1"/>
          </p:nvPr>
        </p:nvSpPr>
        <p:spPr>
          <a:xfrm>
            <a:off x="6096000" y="1283183"/>
            <a:ext cx="5486400" cy="49657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tekst 3"/>
          <p:cNvSpPr>
            <a:spLocks noGrp="1"/>
          </p:cNvSpPr>
          <p:nvPr>
            <p:ph type="body" sz="half" idx="2"/>
          </p:nvPr>
        </p:nvSpPr>
        <p:spPr>
          <a:xfrm>
            <a:off x="1625600" y="2332520"/>
            <a:ext cx="4301067" cy="39163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5332747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625600" y="1319999"/>
            <a:ext cx="7296000" cy="566738"/>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afbeelding 2"/>
          <p:cNvSpPr>
            <a:spLocks noGrp="1"/>
          </p:cNvSpPr>
          <p:nvPr>
            <p:ph type="pic" idx="1"/>
          </p:nvPr>
        </p:nvSpPr>
        <p:spPr>
          <a:xfrm>
            <a:off x="1625600" y="1886737"/>
            <a:ext cx="7296000" cy="4104000"/>
          </a:xfrm>
          <a:solidFill>
            <a:schemeClr val="accent6">
              <a:lumMod val="40000"/>
              <a:lumOff val="60000"/>
            </a:schemeClr>
          </a:solidFill>
        </p:spPr>
        <p:txBody>
          <a:bodyPr tIns="180000">
            <a:normAutofit/>
          </a:bodyPr>
          <a:lstStyle>
            <a:lvl1pPr marL="0" indent="0" algn="ctr">
              <a:buNone/>
              <a:defRPr sz="20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a:p>
        </p:txBody>
      </p:sp>
      <p:sp>
        <p:nvSpPr>
          <p:cNvPr id="4" name="Tijdelijke aanduiding voor tekst 3"/>
          <p:cNvSpPr>
            <a:spLocks noGrp="1"/>
          </p:cNvSpPr>
          <p:nvPr>
            <p:ph type="body" sz="half" idx="2"/>
          </p:nvPr>
        </p:nvSpPr>
        <p:spPr>
          <a:xfrm>
            <a:off x="9124800" y="4960137"/>
            <a:ext cx="2457601" cy="1030601"/>
          </a:xfrm>
        </p:spPr>
        <p:txBody>
          <a:bodyPr anchor="b" anchorCtr="0">
            <a:normAutofit/>
          </a:bodyPr>
          <a:lstStyle>
            <a:lvl1pPr marL="0" indent="0">
              <a:lnSpc>
                <a:spcPct val="1000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33165785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436232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074195" y="6629930"/>
            <a:ext cx="1424445" cy="2280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smtClean="0">
                <a:solidFill>
                  <a:srgbClr val="7E7E7E"/>
                </a:solidFill>
              </a:rPr>
              <a:pPr/>
              <a:t>7/16/2016</a:t>
            </a:fld>
            <a:endParaRPr lang="nl-NL" dirty="0" smtClean="0">
              <a:solidFill>
                <a:srgbClr val="7E7E7E"/>
              </a:solidFill>
            </a:endParaRPr>
          </a:p>
          <a:p>
            <a:endParaRPr lang="nl-NL" dirty="0">
              <a:solidFill>
                <a:srgbClr val="7E7E7E"/>
              </a:solidFill>
            </a:endParaRPr>
          </a:p>
        </p:txBody>
      </p:sp>
      <p:sp>
        <p:nvSpPr>
          <p:cNvPr id="6" name="Tijdelijke aanduiding voor dianummer 5"/>
          <p:cNvSpPr>
            <a:spLocks noGrp="1"/>
          </p:cNvSpPr>
          <p:nvPr>
            <p:ph type="sldNum" sz="quarter" idx="12"/>
          </p:nvPr>
        </p:nvSpPr>
        <p:spPr>
          <a:xfrm>
            <a:off x="11498640" y="6629930"/>
            <a:ext cx="541867" cy="228070"/>
          </a:xfrm>
        </p:spPr>
        <p:txBody>
          <a:bodyPr/>
          <a:lstStyle/>
          <a:p>
            <a:fld id="{365E7149-2CBC-7E42-B4F4-E2E7C22F4267}" type="slidenum">
              <a:rPr lang="nl-NL" smtClean="0">
                <a:solidFill>
                  <a:srgbClr val="7E7E7E"/>
                </a:solidFill>
              </a:rPr>
              <a:pPr/>
              <a:t>‹#›</a:t>
            </a:fld>
            <a:endParaRPr lang="nl-NL">
              <a:solidFill>
                <a:srgbClr val="7E7E7E"/>
              </a:solidFill>
            </a:endParaRPr>
          </a:p>
        </p:txBody>
      </p:sp>
    </p:spTree>
    <p:extLst>
      <p:ext uri="{BB962C8B-B14F-4D97-AF65-F5344CB8AC3E}">
        <p14:creationId xmlns:p14="http://schemas.microsoft.com/office/powerpoint/2010/main" val="5422053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20437" y="3203573"/>
            <a:ext cx="10949049" cy="1588561"/>
          </a:xfrm>
        </p:spPr>
        <p:txBody>
          <a:bodyPr/>
          <a:lstStyle>
            <a:lvl1pPr algn="ctr">
              <a:defRPr/>
            </a:lvl1pPr>
          </a:lstStyle>
          <a:p>
            <a:r>
              <a:rPr lang="en-US" noProof="0" smtClean="0"/>
              <a:t>Click to edit Master title style</a:t>
            </a:r>
            <a:endParaRPr lang="en-US" noProof="0"/>
          </a:p>
        </p:txBody>
      </p:sp>
      <p:sp>
        <p:nvSpPr>
          <p:cNvPr id="3" name="Subtitel 2"/>
          <p:cNvSpPr>
            <a:spLocks noGrp="1"/>
          </p:cNvSpPr>
          <p:nvPr>
            <p:ph type="subTitle" idx="1"/>
          </p:nvPr>
        </p:nvSpPr>
        <p:spPr>
          <a:xfrm>
            <a:off x="720437" y="4792134"/>
            <a:ext cx="10949049" cy="872062"/>
          </a:xfrm>
        </p:spPr>
        <p:txBody>
          <a:bodyPr anchor="b" anchorCtr="0">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Tijdelijke aanduiding voor datum 3"/>
          <p:cNvSpPr>
            <a:spLocks noGrp="1"/>
          </p:cNvSpPr>
          <p:nvPr>
            <p:ph type="dt" sz="half" idx="10"/>
          </p:nvPr>
        </p:nvSpPr>
        <p:spPr>
          <a:xfrm>
            <a:off x="0" y="6629930"/>
            <a:ext cx="1424445" cy="228070"/>
          </a:xfrm>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dianummer 5"/>
          <p:cNvSpPr>
            <a:spLocks noGrp="1"/>
          </p:cNvSpPr>
          <p:nvPr>
            <p:ph type="sldNum" sz="quarter" idx="12"/>
          </p:nvPr>
        </p:nvSpPr>
        <p:spPr>
          <a:xfrm>
            <a:off x="1424445" y="6629930"/>
            <a:ext cx="541867" cy="228070"/>
          </a:xfrm>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124804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5" name="Tijdelijke aanduiding voor voettekst 4"/>
          <p:cNvSpPr>
            <a:spLocks noGrp="1"/>
          </p:cNvSpPr>
          <p:nvPr>
            <p:ph type="ftr" sz="quarter" idx="11"/>
          </p:nvPr>
        </p:nvSpPr>
        <p:spPr/>
        <p:txBody>
          <a:bodyPr/>
          <a:lstStyle/>
          <a:p>
            <a:endParaRPr lang="en-US">
              <a:solidFill>
                <a:srgbClr val="7E7E7E"/>
              </a:solidFill>
            </a:endParaRPr>
          </a:p>
        </p:txBody>
      </p:sp>
      <p:sp>
        <p:nvSpPr>
          <p:cNvPr id="6" name="Tijdelijke aanduiding voor dianummer 5"/>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34746497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el 1"/>
          <p:cNvSpPr>
            <a:spLocks noGrp="1"/>
          </p:cNvSpPr>
          <p:nvPr>
            <p:ph type="title"/>
          </p:nvPr>
        </p:nvSpPr>
        <p:spPr>
          <a:xfrm>
            <a:off x="2985416" y="2184400"/>
            <a:ext cx="8596984" cy="1727200"/>
          </a:xfrm>
        </p:spPr>
        <p:txBody>
          <a:bodyPr anchor="t">
            <a:normAutofit/>
          </a:bodyPr>
          <a:lstStyle>
            <a:lvl1pPr algn="l">
              <a:defRPr sz="3600" b="1" cap="none"/>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2985416" y="3911601"/>
            <a:ext cx="8596984" cy="1500187"/>
          </a:xfrm>
        </p:spPr>
        <p:txBody>
          <a:bodyPr anchor="t" anchorCtr="0">
            <a:normAutofit/>
          </a:bodyPr>
          <a:lstStyle>
            <a:lvl1pPr marL="0" indent="0">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Tijdelijke aanduiding voor datum 3"/>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5" name="Tijdelijke aanduiding voor voettekst 4"/>
          <p:cNvSpPr>
            <a:spLocks noGrp="1"/>
          </p:cNvSpPr>
          <p:nvPr>
            <p:ph type="ftr" sz="quarter" idx="11"/>
          </p:nvPr>
        </p:nvSpPr>
        <p:spPr/>
        <p:txBody>
          <a:bodyPr/>
          <a:lstStyle/>
          <a:p>
            <a:endParaRPr lang="en-US">
              <a:solidFill>
                <a:srgbClr val="7E7E7E"/>
              </a:solidFill>
            </a:endParaRPr>
          </a:p>
        </p:txBody>
      </p:sp>
      <p:sp>
        <p:nvSpPr>
          <p:cNvPr id="6" name="Tijdelijke aanduiding voor dianummer 5"/>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25415344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Tijdelijke aanduiding voor inhoud 2"/>
          <p:cNvSpPr>
            <a:spLocks noGrp="1"/>
          </p:cNvSpPr>
          <p:nvPr>
            <p:ph sz="half" idx="1"/>
          </p:nvPr>
        </p:nvSpPr>
        <p:spPr>
          <a:xfrm>
            <a:off x="1633283" y="2209800"/>
            <a:ext cx="4902984"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jdelijke aanduiding voor inhoud 3"/>
          <p:cNvSpPr>
            <a:spLocks noGrp="1"/>
          </p:cNvSpPr>
          <p:nvPr>
            <p:ph sz="half" idx="2"/>
          </p:nvPr>
        </p:nvSpPr>
        <p:spPr>
          <a:xfrm>
            <a:off x="6681600" y="2209800"/>
            <a:ext cx="4900800"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13291749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1633283" y="2209800"/>
            <a:ext cx="49008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Tijdelijke aanduiding voor inhoud 3"/>
          <p:cNvSpPr>
            <a:spLocks noGrp="1"/>
          </p:cNvSpPr>
          <p:nvPr>
            <p:ph sz="half" idx="2"/>
          </p:nvPr>
        </p:nvSpPr>
        <p:spPr>
          <a:xfrm>
            <a:off x="1633283" y="2849562"/>
            <a:ext cx="4900800" cy="3276601"/>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tekst 4"/>
          <p:cNvSpPr>
            <a:spLocks noGrp="1"/>
          </p:cNvSpPr>
          <p:nvPr>
            <p:ph type="body" sz="quarter" idx="3"/>
          </p:nvPr>
        </p:nvSpPr>
        <p:spPr>
          <a:xfrm>
            <a:off x="6681600" y="2209800"/>
            <a:ext cx="49008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Tijdelijke aanduiding voor inhoud 5"/>
          <p:cNvSpPr>
            <a:spLocks noGrp="1"/>
          </p:cNvSpPr>
          <p:nvPr>
            <p:ph sz="quarter" idx="4"/>
          </p:nvPr>
        </p:nvSpPr>
        <p:spPr>
          <a:xfrm>
            <a:off x="6681600" y="2849561"/>
            <a:ext cx="4900800" cy="327660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ijdelijke aanduiding voor datum 6"/>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8" name="Tijdelijke aanduiding voor voettekst 7"/>
          <p:cNvSpPr>
            <a:spLocks noGrp="1"/>
          </p:cNvSpPr>
          <p:nvPr>
            <p:ph type="ftr" sz="quarter" idx="11"/>
          </p:nvPr>
        </p:nvSpPr>
        <p:spPr/>
        <p:txBody>
          <a:bodyPr/>
          <a:lstStyle/>
          <a:p>
            <a:endParaRPr lang="en-US">
              <a:solidFill>
                <a:srgbClr val="7E7E7E"/>
              </a:solidFill>
            </a:endParaRPr>
          </a:p>
        </p:txBody>
      </p:sp>
      <p:sp>
        <p:nvSpPr>
          <p:cNvPr id="9" name="Tijdelijke aanduiding voor dianummer 8"/>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18521456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8D58E-CD8B-40BD-B2FB-B6719BDA506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1210826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datum 2"/>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4" name="Tijdelijke aanduiding voor voettekst 3"/>
          <p:cNvSpPr>
            <a:spLocks noGrp="1"/>
          </p:cNvSpPr>
          <p:nvPr>
            <p:ph type="ftr" sz="quarter" idx="11"/>
          </p:nvPr>
        </p:nvSpPr>
        <p:spPr/>
        <p:txBody>
          <a:bodyPr/>
          <a:lstStyle/>
          <a:p>
            <a:endParaRPr lang="en-US">
              <a:solidFill>
                <a:srgbClr val="7E7E7E"/>
              </a:solidFill>
            </a:endParaRPr>
          </a:p>
        </p:txBody>
      </p:sp>
      <p:sp>
        <p:nvSpPr>
          <p:cNvPr id="5" name="Tijdelijke aanduiding voor dianummer 4"/>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7586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3" name="Tijdelijke aanduiding voor voettekst 2"/>
          <p:cNvSpPr>
            <a:spLocks noGrp="1"/>
          </p:cNvSpPr>
          <p:nvPr>
            <p:ph type="ftr" sz="quarter" idx="11"/>
          </p:nvPr>
        </p:nvSpPr>
        <p:spPr/>
        <p:txBody>
          <a:bodyPr/>
          <a:lstStyle/>
          <a:p>
            <a:endParaRPr lang="en-US">
              <a:solidFill>
                <a:srgbClr val="7E7E7E"/>
              </a:solidFill>
            </a:endParaRPr>
          </a:p>
        </p:txBody>
      </p:sp>
      <p:sp>
        <p:nvSpPr>
          <p:cNvPr id="4" name="Tijdelijke aanduiding voor dianummer 3"/>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538741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625600" y="1283183"/>
            <a:ext cx="4301067" cy="1049336"/>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inhoud 2"/>
          <p:cNvSpPr>
            <a:spLocks noGrp="1"/>
          </p:cNvSpPr>
          <p:nvPr>
            <p:ph idx="1"/>
          </p:nvPr>
        </p:nvSpPr>
        <p:spPr>
          <a:xfrm>
            <a:off x="6096000" y="1283183"/>
            <a:ext cx="5486400" cy="49657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tekst 3"/>
          <p:cNvSpPr>
            <a:spLocks noGrp="1"/>
          </p:cNvSpPr>
          <p:nvPr>
            <p:ph type="body" sz="half" idx="2"/>
          </p:nvPr>
        </p:nvSpPr>
        <p:spPr>
          <a:xfrm>
            <a:off x="1625600" y="2332520"/>
            <a:ext cx="4301067" cy="39163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8167742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625600" y="1319999"/>
            <a:ext cx="7296000" cy="566738"/>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afbeelding 2"/>
          <p:cNvSpPr>
            <a:spLocks noGrp="1"/>
          </p:cNvSpPr>
          <p:nvPr>
            <p:ph type="pic" idx="1"/>
          </p:nvPr>
        </p:nvSpPr>
        <p:spPr>
          <a:xfrm>
            <a:off x="1625600" y="1886737"/>
            <a:ext cx="7296000" cy="4104000"/>
          </a:xfrm>
          <a:solidFill>
            <a:schemeClr val="accent6">
              <a:lumMod val="40000"/>
              <a:lumOff val="60000"/>
            </a:schemeClr>
          </a:solidFill>
        </p:spPr>
        <p:txBody>
          <a:bodyPr tIns="180000">
            <a:normAutofit/>
          </a:bodyPr>
          <a:lstStyle>
            <a:lvl1pPr marL="0" indent="0" algn="ctr">
              <a:buNone/>
              <a:defRPr sz="20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a:p>
        </p:txBody>
      </p:sp>
      <p:sp>
        <p:nvSpPr>
          <p:cNvPr id="4" name="Tijdelijke aanduiding voor tekst 3"/>
          <p:cNvSpPr>
            <a:spLocks noGrp="1"/>
          </p:cNvSpPr>
          <p:nvPr>
            <p:ph type="body" sz="half" idx="2"/>
          </p:nvPr>
        </p:nvSpPr>
        <p:spPr>
          <a:xfrm>
            <a:off x="9124800" y="4960137"/>
            <a:ext cx="2457601" cy="1030601"/>
          </a:xfrm>
        </p:spPr>
        <p:txBody>
          <a:bodyPr anchor="b" anchorCtr="0">
            <a:normAutofit/>
          </a:bodyPr>
          <a:lstStyle>
            <a:lvl1pPr marL="0" indent="0">
              <a:lnSpc>
                <a:spcPct val="1000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1226828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A8D58E-CD8B-40BD-B2FB-B6719BDA5067}" type="datetimeFigureOut">
              <a:rPr lang="en-US" smtClean="0"/>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190941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A8D58E-CD8B-40BD-B2FB-B6719BDA5067}" type="datetimeFigureOut">
              <a:rPr lang="en-US" smtClean="0"/>
              <a:t>7/16/2016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91400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8D58E-CD8B-40BD-B2FB-B6719BDA5067}" type="datetimeFigureOut">
              <a:rPr lang="en-US" smtClean="0"/>
              <a:t>7/16/2016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420025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8D58E-CD8B-40BD-B2FB-B6719BDA5067}" type="datetimeFigureOut">
              <a:rPr lang="en-US" smtClean="0"/>
              <a:t>7/16/2016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4695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8D58E-CD8B-40BD-B2FB-B6719BDA5067}" type="datetimeFigureOut">
              <a:rPr lang="en-US" smtClean="0"/>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33511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8D58E-CD8B-40BD-B2FB-B6719BDA5067}" type="datetimeFigureOut">
              <a:rPr lang="en-US" smtClean="0"/>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487F2-3655-4FA3-B9EA-3C007568CFF3}" type="slidenum">
              <a:rPr lang="en-US" smtClean="0"/>
              <a:t>‹#›</a:t>
            </a:fld>
            <a:endParaRPr lang="en-US"/>
          </a:p>
        </p:txBody>
      </p:sp>
    </p:spTree>
    <p:extLst>
      <p:ext uri="{BB962C8B-B14F-4D97-AF65-F5344CB8AC3E}">
        <p14:creationId xmlns:p14="http://schemas.microsoft.com/office/powerpoint/2010/main" val="158528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8D58E-CD8B-40BD-B2FB-B6719BDA5067}" type="datetimeFigureOut">
              <a:rPr lang="en-US" smtClean="0"/>
              <a:t>7/16/2016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487F2-3655-4FA3-B9EA-3C007568CFF3}" type="slidenum">
              <a:rPr lang="en-US" smtClean="0"/>
              <a:t>‹#›</a:t>
            </a:fld>
            <a:endParaRPr lang="en-US"/>
          </a:p>
        </p:txBody>
      </p:sp>
    </p:spTree>
    <p:extLst>
      <p:ext uri="{BB962C8B-B14F-4D97-AF65-F5344CB8AC3E}">
        <p14:creationId xmlns:p14="http://schemas.microsoft.com/office/powerpoint/2010/main" val="418977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33283" y="1238390"/>
            <a:ext cx="9949117" cy="968841"/>
          </a:xfrm>
          <a:prstGeom prst="rect">
            <a:avLst/>
          </a:prstGeom>
        </p:spPr>
        <p:txBody>
          <a:bodyPr vert="horz" lIns="0" tIns="0" rIns="0" bIns="0" rtlCol="0" anchor="t" anchorCtr="0">
            <a:normAutofit/>
          </a:bodyPr>
          <a:lstStyle/>
          <a:p>
            <a:r>
              <a:rPr lang="en-US" noProof="0" smtClean="0"/>
              <a:t>Click to edit Master title style</a:t>
            </a:r>
            <a:endParaRPr lang="en-US" noProof="0" dirty="0"/>
          </a:p>
        </p:txBody>
      </p:sp>
      <p:sp>
        <p:nvSpPr>
          <p:cNvPr id="3" name="Tijdelijke aanduiding voor tekst 2"/>
          <p:cNvSpPr>
            <a:spLocks noGrp="1"/>
          </p:cNvSpPr>
          <p:nvPr>
            <p:ph type="body" idx="1"/>
          </p:nvPr>
        </p:nvSpPr>
        <p:spPr>
          <a:xfrm>
            <a:off x="1633283" y="2289482"/>
            <a:ext cx="9949117" cy="3901845"/>
          </a:xfrm>
          <a:prstGeom prst="rect">
            <a:avLst/>
          </a:prstGeom>
        </p:spPr>
        <p:txBody>
          <a:bodyPr vert="horz" lIns="0" tIns="0" rIns="0" bIns="0" rtlCol="0"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2"/>
          </p:nvPr>
        </p:nvSpPr>
        <p:spPr>
          <a:xfrm>
            <a:off x="9616088" y="576264"/>
            <a:ext cx="1424445" cy="228070"/>
          </a:xfrm>
          <a:prstGeom prst="rect">
            <a:avLst/>
          </a:prstGeom>
        </p:spPr>
        <p:txBody>
          <a:bodyPr vert="horz" lIns="0" tIns="0" rIns="0" bIns="0" rtlCol="0" anchor="t" anchorCtr="0"/>
          <a:lstStyle>
            <a:lvl1pPr algn="r">
              <a:defRPr sz="1000">
                <a:solidFill>
                  <a:schemeClr val="accent6"/>
                </a:solidFill>
              </a:defRPr>
            </a:lvl1pPr>
          </a:lstStyle>
          <a:p>
            <a:pPr defTabSz="457200"/>
            <a:fld id="{02C89652-6118-194A-A2A5-0F33353BC73A}" type="datetimeFigureOut">
              <a:rPr lang="en-US" smtClean="0">
                <a:solidFill>
                  <a:srgbClr val="7E7E7E"/>
                </a:solidFill>
              </a:rPr>
              <a:pPr defTabSz="457200"/>
              <a:t>7/16/2016</a:t>
            </a:fld>
            <a:endParaRPr lang="en-US">
              <a:solidFill>
                <a:srgbClr val="7E7E7E"/>
              </a:solidFill>
            </a:endParaRPr>
          </a:p>
        </p:txBody>
      </p:sp>
      <p:sp>
        <p:nvSpPr>
          <p:cNvPr id="5" name="Tijdelijke aanduiding voor voettekst 4"/>
          <p:cNvSpPr>
            <a:spLocks noGrp="1"/>
          </p:cNvSpPr>
          <p:nvPr>
            <p:ph type="ftr" sz="quarter" idx="3"/>
          </p:nvPr>
        </p:nvSpPr>
        <p:spPr>
          <a:xfrm>
            <a:off x="2985417" y="6475942"/>
            <a:ext cx="4815201" cy="239183"/>
          </a:xfrm>
          <a:prstGeom prst="rect">
            <a:avLst/>
          </a:prstGeom>
        </p:spPr>
        <p:txBody>
          <a:bodyPr vert="horz" lIns="0" tIns="0" rIns="0" bIns="0" rtlCol="0" anchor="t" anchorCtr="0"/>
          <a:lstStyle>
            <a:lvl1pPr algn="l">
              <a:defRPr sz="1000">
                <a:solidFill>
                  <a:schemeClr val="accent6"/>
                </a:solidFill>
              </a:defRPr>
            </a:lvl1pPr>
          </a:lstStyle>
          <a:p>
            <a:pPr defTabSz="457200"/>
            <a:endParaRPr lang="en-US">
              <a:solidFill>
                <a:srgbClr val="7E7E7E"/>
              </a:solidFill>
            </a:endParaRPr>
          </a:p>
        </p:txBody>
      </p:sp>
      <p:sp>
        <p:nvSpPr>
          <p:cNvPr id="6" name="Tijdelijke aanduiding voor dianummer 5"/>
          <p:cNvSpPr>
            <a:spLocks noGrp="1"/>
          </p:cNvSpPr>
          <p:nvPr>
            <p:ph type="sldNum" sz="quarter" idx="4"/>
          </p:nvPr>
        </p:nvSpPr>
        <p:spPr>
          <a:xfrm>
            <a:off x="11040533" y="576264"/>
            <a:ext cx="541867" cy="228070"/>
          </a:xfrm>
          <a:prstGeom prst="rect">
            <a:avLst/>
          </a:prstGeom>
        </p:spPr>
        <p:txBody>
          <a:bodyPr vert="horz" lIns="0" tIns="0" rIns="0" bIns="0" rtlCol="0" anchor="t" anchorCtr="0"/>
          <a:lstStyle>
            <a:lvl1pPr algn="r">
              <a:defRPr sz="1000">
                <a:solidFill>
                  <a:schemeClr val="accent6"/>
                </a:solidFill>
              </a:defRPr>
            </a:lvl1pPr>
          </a:lstStyle>
          <a:p>
            <a:pPr defTabSz="457200"/>
            <a:fld id="{365E7149-2CBC-7E42-B4F4-E2E7C22F4267}" type="slidenum">
              <a:rPr lang="en-US" smtClean="0">
                <a:solidFill>
                  <a:srgbClr val="7E7E7E"/>
                </a:solidFill>
              </a:rPr>
              <a:pPr defTabSz="457200"/>
              <a:t>‹#›</a:t>
            </a:fld>
            <a:endParaRPr lang="en-US">
              <a:solidFill>
                <a:srgbClr val="7E7E7E"/>
              </a:solidFill>
            </a:endParaRPr>
          </a:p>
        </p:txBody>
      </p:sp>
    </p:spTree>
    <p:extLst>
      <p:ext uri="{BB962C8B-B14F-4D97-AF65-F5344CB8AC3E}">
        <p14:creationId xmlns:p14="http://schemas.microsoft.com/office/powerpoint/2010/main" val="3834004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84" r:id="rId11"/>
  </p:sldLayoutIdLst>
  <p:timing>
    <p:tnLst>
      <p:par>
        <p:cTn id="1" dur="indefinite" restart="never" nodeType="tmRoot"/>
      </p:par>
    </p:tnLst>
  </p:timing>
  <p:txStyles>
    <p:title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p:titleStyle>
    <p:body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33283" y="1238390"/>
            <a:ext cx="9949117" cy="968841"/>
          </a:xfrm>
          <a:prstGeom prst="rect">
            <a:avLst/>
          </a:prstGeom>
        </p:spPr>
        <p:txBody>
          <a:bodyPr vert="horz" lIns="0" tIns="0" rIns="0" bIns="0" rtlCol="0" anchor="t" anchorCtr="0">
            <a:normAutofit/>
          </a:bodyPr>
          <a:lstStyle/>
          <a:p>
            <a:r>
              <a:rPr lang="en-US" noProof="0" smtClean="0"/>
              <a:t>Click to edit Master title style</a:t>
            </a:r>
            <a:endParaRPr lang="en-US" noProof="0" dirty="0"/>
          </a:p>
        </p:txBody>
      </p:sp>
      <p:sp>
        <p:nvSpPr>
          <p:cNvPr id="3" name="Tijdelijke aanduiding voor tekst 2"/>
          <p:cNvSpPr>
            <a:spLocks noGrp="1"/>
          </p:cNvSpPr>
          <p:nvPr>
            <p:ph type="body" idx="1"/>
          </p:nvPr>
        </p:nvSpPr>
        <p:spPr>
          <a:xfrm>
            <a:off x="1633283" y="2289482"/>
            <a:ext cx="9949117" cy="3901845"/>
          </a:xfrm>
          <a:prstGeom prst="rect">
            <a:avLst/>
          </a:prstGeom>
        </p:spPr>
        <p:txBody>
          <a:bodyPr vert="horz" lIns="0" tIns="0" rIns="0" bIns="0" rtlCol="0"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2"/>
          </p:nvPr>
        </p:nvSpPr>
        <p:spPr>
          <a:xfrm>
            <a:off x="9616088" y="576264"/>
            <a:ext cx="1424445" cy="228070"/>
          </a:xfrm>
          <a:prstGeom prst="rect">
            <a:avLst/>
          </a:prstGeom>
        </p:spPr>
        <p:txBody>
          <a:bodyPr vert="horz" lIns="0" tIns="0" rIns="0" bIns="0" rtlCol="0" anchor="t" anchorCtr="0"/>
          <a:lstStyle>
            <a:lvl1pPr algn="r">
              <a:defRPr sz="1000">
                <a:solidFill>
                  <a:schemeClr val="accent6"/>
                </a:solidFill>
              </a:defRPr>
            </a:lvl1pPr>
          </a:lstStyle>
          <a:p>
            <a:pPr defTabSz="457200"/>
            <a:fld id="{02C89652-6118-194A-A2A5-0F33353BC73A}" type="datetimeFigureOut">
              <a:rPr lang="en-US" smtClean="0">
                <a:solidFill>
                  <a:srgbClr val="7E7E7E"/>
                </a:solidFill>
              </a:rPr>
              <a:pPr defTabSz="457200"/>
              <a:t>7/16/2016</a:t>
            </a:fld>
            <a:endParaRPr lang="en-US">
              <a:solidFill>
                <a:srgbClr val="7E7E7E"/>
              </a:solidFill>
            </a:endParaRPr>
          </a:p>
        </p:txBody>
      </p:sp>
      <p:sp>
        <p:nvSpPr>
          <p:cNvPr id="5" name="Tijdelijke aanduiding voor voettekst 4"/>
          <p:cNvSpPr>
            <a:spLocks noGrp="1"/>
          </p:cNvSpPr>
          <p:nvPr>
            <p:ph type="ftr" sz="quarter" idx="3"/>
          </p:nvPr>
        </p:nvSpPr>
        <p:spPr>
          <a:xfrm>
            <a:off x="2985417" y="6475942"/>
            <a:ext cx="4815201" cy="239183"/>
          </a:xfrm>
          <a:prstGeom prst="rect">
            <a:avLst/>
          </a:prstGeom>
        </p:spPr>
        <p:txBody>
          <a:bodyPr vert="horz" lIns="0" tIns="0" rIns="0" bIns="0" rtlCol="0" anchor="t" anchorCtr="0"/>
          <a:lstStyle>
            <a:lvl1pPr algn="l">
              <a:defRPr sz="1000">
                <a:solidFill>
                  <a:schemeClr val="accent6"/>
                </a:solidFill>
              </a:defRPr>
            </a:lvl1pPr>
          </a:lstStyle>
          <a:p>
            <a:pPr defTabSz="457200"/>
            <a:endParaRPr lang="en-US">
              <a:solidFill>
                <a:srgbClr val="7E7E7E"/>
              </a:solidFill>
            </a:endParaRPr>
          </a:p>
        </p:txBody>
      </p:sp>
      <p:sp>
        <p:nvSpPr>
          <p:cNvPr id="6" name="Tijdelijke aanduiding voor dianummer 5"/>
          <p:cNvSpPr>
            <a:spLocks noGrp="1"/>
          </p:cNvSpPr>
          <p:nvPr>
            <p:ph type="sldNum" sz="quarter" idx="4"/>
          </p:nvPr>
        </p:nvSpPr>
        <p:spPr>
          <a:xfrm>
            <a:off x="11040533" y="576264"/>
            <a:ext cx="541867" cy="228070"/>
          </a:xfrm>
          <a:prstGeom prst="rect">
            <a:avLst/>
          </a:prstGeom>
        </p:spPr>
        <p:txBody>
          <a:bodyPr vert="horz" lIns="0" tIns="0" rIns="0" bIns="0" rtlCol="0" anchor="t" anchorCtr="0"/>
          <a:lstStyle>
            <a:lvl1pPr algn="r">
              <a:defRPr sz="1000">
                <a:solidFill>
                  <a:schemeClr val="accent6"/>
                </a:solidFill>
              </a:defRPr>
            </a:lvl1pPr>
          </a:lstStyle>
          <a:p>
            <a:pPr defTabSz="457200"/>
            <a:fld id="{365E7149-2CBC-7E42-B4F4-E2E7C22F4267}" type="slidenum">
              <a:rPr lang="en-US" smtClean="0">
                <a:solidFill>
                  <a:srgbClr val="7E7E7E"/>
                </a:solidFill>
              </a:rPr>
              <a:pPr defTabSz="457200"/>
              <a:t>‹#›</a:t>
            </a:fld>
            <a:endParaRPr lang="en-US">
              <a:solidFill>
                <a:srgbClr val="7E7E7E"/>
              </a:solidFill>
            </a:endParaRPr>
          </a:p>
        </p:txBody>
      </p:sp>
    </p:spTree>
    <p:extLst>
      <p:ext uri="{BB962C8B-B14F-4D97-AF65-F5344CB8AC3E}">
        <p14:creationId xmlns:p14="http://schemas.microsoft.com/office/powerpoint/2010/main" val="3633915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txStyles>
    <p:title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p:titleStyle>
    <p:body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8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en-US" noProof="0" dirty="0" smtClean="0"/>
              <a:t>Ivory Tower University</a:t>
            </a:r>
            <a:endParaRPr lang="en-US" noProof="0" dirty="0"/>
          </a:p>
        </p:txBody>
      </p:sp>
      <p:sp>
        <p:nvSpPr>
          <p:cNvPr id="5" name="Tijdelijke aanduiding voor inhoud 4"/>
          <p:cNvSpPr>
            <a:spLocks noGrp="1"/>
          </p:cNvSpPr>
          <p:nvPr>
            <p:ph idx="1"/>
          </p:nvPr>
        </p:nvSpPr>
        <p:spPr>
          <a:xfrm>
            <a:off x="2748962" y="1813034"/>
            <a:ext cx="7461838" cy="4647560"/>
          </a:xfrm>
        </p:spPr>
        <p:txBody>
          <a:bodyPr/>
          <a:lstStyle/>
          <a:p>
            <a:pPr marL="0" indent="0">
              <a:buNone/>
            </a:pPr>
            <a:r>
              <a:rPr lang="nl-NL" dirty="0" smtClean="0"/>
              <a:t>Last year’s admission profile:</a:t>
            </a:r>
          </a:p>
          <a:p>
            <a:pPr marL="0" indent="0">
              <a:buNone/>
            </a:pPr>
            <a:endParaRPr lang="nl-NL" dirty="0"/>
          </a:p>
          <a:p>
            <a:pPr marL="0" indent="0">
              <a:buNone/>
            </a:pPr>
            <a:endParaRPr lang="nl-NL" dirty="0"/>
          </a:p>
          <a:p>
            <a:pPr marL="0" indent="0">
              <a:buNone/>
            </a:pPr>
            <a:endParaRPr lang="nl-NL" dirty="0"/>
          </a:p>
        </p:txBody>
      </p:sp>
      <p:graphicFrame>
        <p:nvGraphicFramePr>
          <p:cNvPr id="3" name="Table 2"/>
          <p:cNvGraphicFramePr>
            <a:graphicFrameLocks noGrp="1"/>
          </p:cNvGraphicFramePr>
          <p:nvPr>
            <p:extLst>
              <p:ext uri="{D42A27DB-BD31-4B8C-83A1-F6EECF244321}">
                <p14:modId xmlns:p14="http://schemas.microsoft.com/office/powerpoint/2010/main" val="1451864407"/>
              </p:ext>
            </p:extLst>
          </p:nvPr>
        </p:nvGraphicFramePr>
        <p:xfrm>
          <a:off x="2748962" y="2362200"/>
          <a:ext cx="3209926" cy="1209675"/>
        </p:xfrm>
        <a:graphic>
          <a:graphicData uri="http://schemas.openxmlformats.org/drawingml/2006/table">
            <a:tbl>
              <a:tblPr>
                <a:tableStyleId>{5C22544A-7EE6-4342-B048-85BDC9FD1C3A}</a:tableStyleId>
              </a:tblPr>
              <a:tblGrid>
                <a:gridCol w="2178578"/>
                <a:gridCol w="1031348"/>
              </a:tblGrid>
              <a:tr h="306939">
                <a:tc>
                  <a:txBody>
                    <a:bodyPr/>
                    <a:lstStyle/>
                    <a:p>
                      <a:pPr algn="l" fontAlgn="b"/>
                      <a:r>
                        <a:rPr lang="en-US" sz="1800" u="none" strike="noStrike" dirty="0">
                          <a:effectLst/>
                        </a:rPr>
                        <a:t>Applications</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35,000</a:t>
                      </a:r>
                      <a:endParaRPr lang="en-US" sz="1800" b="0" i="0" u="none" strike="noStrike">
                        <a:solidFill>
                          <a:srgbClr val="000000"/>
                        </a:solidFill>
                        <a:effectLst/>
                        <a:latin typeface="Calibri"/>
                      </a:endParaRPr>
                    </a:p>
                  </a:txBody>
                  <a:tcPr marL="9525" marR="9525" marT="9525" marB="0" anchor="b"/>
                </a:tc>
              </a:tr>
              <a:tr h="306939">
                <a:tc>
                  <a:txBody>
                    <a:bodyPr/>
                    <a:lstStyle/>
                    <a:p>
                      <a:pPr algn="l" fontAlgn="b"/>
                      <a:r>
                        <a:rPr lang="en-US" sz="1800" u="none" strike="noStrike" dirty="0">
                          <a:effectLst/>
                        </a:rPr>
                        <a:t>Admission offers</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smtClean="0">
                          <a:effectLst/>
                        </a:rPr>
                        <a:t>6,000</a:t>
                      </a:r>
                      <a:endParaRPr lang="en-US" sz="1800" b="0" i="0" u="none" strike="noStrike" dirty="0">
                        <a:solidFill>
                          <a:srgbClr val="000000"/>
                        </a:solidFill>
                        <a:effectLst/>
                        <a:latin typeface="Calibri"/>
                      </a:endParaRPr>
                    </a:p>
                  </a:txBody>
                  <a:tcPr marL="9525" marR="9525" marT="9525" marB="0" anchor="b"/>
                </a:tc>
              </a:tr>
              <a:tr h="306939">
                <a:tc>
                  <a:txBody>
                    <a:bodyPr/>
                    <a:lstStyle/>
                    <a:p>
                      <a:pPr algn="l" fontAlgn="b"/>
                      <a:r>
                        <a:rPr lang="en-US" sz="1800" u="none" strike="noStrike" dirty="0">
                          <a:effectLst/>
                        </a:rPr>
                        <a:t>Admission rate</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17%</a:t>
                      </a:r>
                      <a:endParaRPr lang="en-US" sz="1800" b="0" i="0" u="none" strike="noStrike" dirty="0">
                        <a:solidFill>
                          <a:srgbClr val="000000"/>
                        </a:solidFill>
                        <a:effectLst/>
                        <a:latin typeface="Calibri"/>
                      </a:endParaRPr>
                    </a:p>
                  </a:txBody>
                  <a:tcPr marL="9525" marR="9525" marT="9525" marB="0" anchor="b"/>
                </a:tc>
              </a:tr>
              <a:tr h="288858">
                <a:tc>
                  <a:txBody>
                    <a:bodyPr/>
                    <a:lstStyle/>
                    <a:p>
                      <a:pPr algn="l" fontAlgn="b"/>
                      <a:r>
                        <a:rPr lang="en-US" sz="1800" u="none" strike="noStrike" dirty="0">
                          <a:effectLst/>
                        </a:rPr>
                        <a:t>Expected enrollment</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4,200</a:t>
                      </a:r>
                      <a:endParaRPr lang="en-US" sz="1800" b="0" i="0" u="none" strike="noStrike" dirty="0">
                        <a:solidFill>
                          <a:srgbClr val="000000"/>
                        </a:solidFill>
                        <a:effectLst/>
                        <a:latin typeface="Calibri"/>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82619612"/>
              </p:ext>
            </p:extLst>
          </p:nvPr>
        </p:nvGraphicFramePr>
        <p:xfrm>
          <a:off x="1955187" y="3899715"/>
          <a:ext cx="4444412" cy="2233039"/>
        </p:xfrm>
        <a:graphic>
          <a:graphicData uri="http://schemas.openxmlformats.org/drawingml/2006/table">
            <a:tbl>
              <a:tblPr>
                <a:tableStyleId>{5C22544A-7EE6-4342-B048-85BDC9FD1C3A}</a:tableStyleId>
              </a:tblPr>
              <a:tblGrid>
                <a:gridCol w="2218640"/>
                <a:gridCol w="1172153"/>
                <a:gridCol w="1053619"/>
              </a:tblGrid>
              <a:tr h="406907">
                <a:tc>
                  <a:txBody>
                    <a:bodyPr/>
                    <a:lstStyle/>
                    <a:p>
                      <a:pPr algn="l" fontAlgn="b"/>
                      <a:r>
                        <a:rPr lang="en-US" sz="1800" u="none" strike="noStrike" dirty="0">
                          <a:effectLst/>
                        </a:rPr>
                        <a:t>Interquartile ranges</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a:effectLst/>
                        </a:rPr>
                        <a:t>25th %-</a:t>
                      </a:r>
                      <a:r>
                        <a:rPr lang="en-US" sz="1800" u="none" strike="noStrike" dirty="0" err="1">
                          <a:effectLst/>
                        </a:rPr>
                        <a:t>ile</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75th %-ile</a:t>
                      </a:r>
                      <a:endParaRPr lang="en-US" sz="1800" b="0" i="0" u="none" strike="noStrike">
                        <a:solidFill>
                          <a:srgbClr val="000000"/>
                        </a:solidFill>
                        <a:effectLst/>
                        <a:latin typeface="Calibri"/>
                      </a:endParaRPr>
                    </a:p>
                  </a:txBody>
                  <a:tcPr marL="9525" marR="9525" marT="9525" marB="0" anchor="b"/>
                </a:tc>
              </a:tr>
              <a:tr h="207351">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r>
              <a:tr h="207351">
                <a:tc>
                  <a:txBody>
                    <a:bodyPr/>
                    <a:lstStyle/>
                    <a:p>
                      <a:pPr algn="l" fontAlgn="b"/>
                      <a:r>
                        <a:rPr lang="en-US" sz="1800" u="none" strike="noStrike" dirty="0">
                          <a:effectLst/>
                        </a:rPr>
                        <a:t>GPA</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3.82</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4.20</a:t>
                      </a:r>
                      <a:endParaRPr lang="en-US" sz="1800" b="0" i="0" u="none" strike="noStrike">
                        <a:solidFill>
                          <a:srgbClr val="000000"/>
                        </a:solidFill>
                        <a:effectLst/>
                        <a:latin typeface="Calibri"/>
                      </a:endParaRPr>
                    </a:p>
                  </a:txBody>
                  <a:tcPr marL="9525" marR="9525" marT="9525" marB="0" anchor="b"/>
                </a:tc>
              </a:tr>
              <a:tr h="207351">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l" fontAlgn="b"/>
                      <a:endParaRPr lang="en-US" sz="1800" b="0" i="0" u="none" strike="noStrike" dirty="0">
                        <a:solidFill>
                          <a:srgbClr val="000000"/>
                        </a:solidFill>
                        <a:effectLst/>
                        <a:latin typeface="Calibri"/>
                      </a:endParaRPr>
                    </a:p>
                  </a:txBody>
                  <a:tcPr marL="9525" marR="9525" marT="9525" marB="0" anchor="b"/>
                </a:tc>
              </a:tr>
              <a:tr h="406907">
                <a:tc>
                  <a:txBody>
                    <a:bodyPr/>
                    <a:lstStyle/>
                    <a:p>
                      <a:pPr algn="l" fontAlgn="b"/>
                      <a:r>
                        <a:rPr lang="en-US" sz="1800" u="none" strike="noStrike" dirty="0">
                          <a:effectLst/>
                        </a:rPr>
                        <a:t>SAT Critical Reading</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610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710</a:t>
                      </a:r>
                      <a:endParaRPr lang="en-US" sz="1800" b="0" i="0" u="none" strike="noStrike">
                        <a:solidFill>
                          <a:srgbClr val="000000"/>
                        </a:solidFill>
                        <a:effectLst/>
                        <a:latin typeface="Calibri"/>
                      </a:endParaRPr>
                    </a:p>
                  </a:txBody>
                  <a:tcPr marL="9525" marR="9525" marT="9525" marB="0" anchor="b"/>
                </a:tc>
              </a:tr>
              <a:tr h="207351">
                <a:tc>
                  <a:txBody>
                    <a:bodyPr/>
                    <a:lstStyle/>
                    <a:p>
                      <a:pPr algn="l" fontAlgn="b"/>
                      <a:r>
                        <a:rPr lang="en-US" sz="1800" u="none" strike="noStrike" dirty="0">
                          <a:effectLst/>
                        </a:rPr>
                        <a:t>SAT Math</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620</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760</a:t>
                      </a:r>
                      <a:endParaRPr lang="en-US" sz="1800" b="0" i="0" u="none" strike="noStrike" dirty="0">
                        <a:solidFill>
                          <a:srgbClr val="000000"/>
                        </a:solidFill>
                        <a:effectLst/>
                        <a:latin typeface="Calibri"/>
                      </a:endParaRPr>
                    </a:p>
                  </a:txBody>
                  <a:tcPr marL="9525" marR="9525" marT="9525" marB="0" anchor="b"/>
                </a:tc>
              </a:tr>
              <a:tr h="207351">
                <a:tc>
                  <a:txBody>
                    <a:bodyPr/>
                    <a:lstStyle/>
                    <a:p>
                      <a:pPr algn="l" fontAlgn="b"/>
                      <a:r>
                        <a:rPr lang="en-US" sz="1800" u="none" strike="noStrike" dirty="0">
                          <a:effectLst/>
                        </a:rPr>
                        <a:t>SAT Writing</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600</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720</a:t>
                      </a:r>
                      <a:endParaRPr lang="en-US" sz="18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1616257"/>
              </p:ext>
            </p:extLst>
          </p:nvPr>
        </p:nvGraphicFramePr>
        <p:xfrm>
          <a:off x="7251248" y="2207231"/>
          <a:ext cx="2430235" cy="3677364"/>
        </p:xfrm>
        <a:graphic>
          <a:graphicData uri="http://schemas.openxmlformats.org/drawingml/2006/table">
            <a:tbl>
              <a:tblPr>
                <a:tableStyleId>{5C22544A-7EE6-4342-B048-85BDC9FD1C3A}</a:tableStyleId>
              </a:tblPr>
              <a:tblGrid>
                <a:gridCol w="1318094"/>
                <a:gridCol w="1112141"/>
              </a:tblGrid>
              <a:tr h="306447">
                <a:tc gridSpan="2">
                  <a:txBody>
                    <a:bodyPr/>
                    <a:lstStyle/>
                    <a:p>
                      <a:pPr algn="l" fontAlgn="b"/>
                      <a:r>
                        <a:rPr lang="en-US" sz="1800" u="none" strike="noStrike" dirty="0">
                          <a:effectLst/>
                        </a:rPr>
                        <a:t>Rank in class, by </a:t>
                      </a:r>
                      <a:r>
                        <a:rPr lang="en-US" sz="1800" u="none" strike="noStrike" dirty="0" err="1">
                          <a:effectLst/>
                        </a:rPr>
                        <a:t>decile</a:t>
                      </a:r>
                      <a:endParaRPr lang="en-US" sz="1800" b="0" i="0" u="none" strike="noStrike" dirty="0">
                        <a:solidFill>
                          <a:srgbClr val="000000"/>
                        </a:solidFill>
                        <a:effectLst/>
                        <a:latin typeface="Calibri"/>
                      </a:endParaRPr>
                    </a:p>
                  </a:txBody>
                  <a:tcPr marL="9525" marR="9525" marT="9525" marB="0" anchor="b"/>
                </a:tc>
                <a:tc hMerge="1">
                  <a:txBody>
                    <a:bodyPr/>
                    <a:lstStyle/>
                    <a:p>
                      <a:pPr algn="l" fontAlgn="b"/>
                      <a:endParaRPr lang="en-US" sz="11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1st</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smtClean="0">
                          <a:effectLst/>
                        </a:rPr>
                        <a:t>39%</a:t>
                      </a:r>
                      <a:endParaRPr lang="en-US" sz="18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2nd</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smtClean="0">
                          <a:effectLst/>
                        </a:rPr>
                        <a:t>13%</a:t>
                      </a:r>
                      <a:endParaRPr lang="en-US" sz="18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3rd</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4th</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5th</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6th</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a:t>
                      </a:r>
                      <a:r>
                        <a:rPr lang="en-US" sz="1800" u="none" strike="noStrike" dirty="0" smtClean="0">
                          <a:effectLst/>
                        </a:rPr>
                        <a:t>%</a:t>
                      </a:r>
                      <a:endParaRPr lang="en-US" sz="18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7th</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0</a:t>
                      </a:r>
                      <a:r>
                        <a:rPr lang="en-US" sz="1800" u="none" strike="noStrike" dirty="0" smtClean="0">
                          <a:effectLst/>
                        </a:rPr>
                        <a:t>%</a:t>
                      </a:r>
                      <a:endParaRPr lang="en-US" sz="18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8th</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smtClean="0">
                          <a:effectLst/>
                        </a:rPr>
                        <a:t>0%</a:t>
                      </a:r>
                      <a:endParaRPr lang="en-US" sz="18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a:effectLst/>
                        </a:rPr>
                        <a:t>9th</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a:effectLst/>
                        </a:rPr>
                        <a:t>10th</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Calibri"/>
                      </a:endParaRPr>
                    </a:p>
                  </a:txBody>
                  <a:tcPr marL="9525" marR="9525" marT="9525" marB="0" anchor="b"/>
                </a:tc>
              </a:tr>
              <a:tr h="306447">
                <a:tc>
                  <a:txBody>
                    <a:bodyPr/>
                    <a:lstStyle/>
                    <a:p>
                      <a:pPr algn="l" fontAlgn="b"/>
                      <a:r>
                        <a:rPr lang="en-US" sz="1800" u="none" strike="noStrike" dirty="0">
                          <a:effectLst/>
                        </a:rPr>
                        <a:t>Not reported</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smtClean="0">
                          <a:effectLst/>
                        </a:rPr>
                        <a:t>34%</a:t>
                      </a:r>
                      <a:endParaRPr lang="en-US"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6498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en-US" noProof="0" dirty="0" smtClean="0"/>
              <a:t>Ivory Tower University</a:t>
            </a:r>
            <a:endParaRPr lang="en-US" noProof="0" dirty="0"/>
          </a:p>
        </p:txBody>
      </p:sp>
      <p:sp>
        <p:nvSpPr>
          <p:cNvPr id="5" name="Tijdelijke aanduiding voor inhoud 4"/>
          <p:cNvSpPr>
            <a:spLocks noGrp="1"/>
          </p:cNvSpPr>
          <p:nvPr>
            <p:ph idx="1"/>
          </p:nvPr>
        </p:nvSpPr>
        <p:spPr>
          <a:xfrm>
            <a:off x="2748962" y="1813034"/>
            <a:ext cx="7461838" cy="4647560"/>
          </a:xfrm>
        </p:spPr>
        <p:txBody>
          <a:bodyPr>
            <a:normAutofit/>
          </a:bodyPr>
          <a:lstStyle/>
          <a:p>
            <a:pPr>
              <a:buFont typeface="Arial" panose="020B0604020202020204" pitchFamily="34" charset="0"/>
              <a:buChar char="•"/>
            </a:pPr>
            <a:endParaRPr lang="nl-NL" sz="2800" dirty="0"/>
          </a:p>
          <a:p>
            <a:pPr>
              <a:buFont typeface="Arial" panose="020B0604020202020204" pitchFamily="34" charset="0"/>
              <a:buChar char="•"/>
            </a:pPr>
            <a:endParaRPr lang="nl-NL" sz="2800" dirty="0"/>
          </a:p>
          <a:p>
            <a:pPr>
              <a:buFont typeface="Arial" panose="020B0604020202020204" pitchFamily="34" charset="0"/>
              <a:buChar char="•"/>
            </a:pPr>
            <a:r>
              <a:rPr lang="nl-NL" sz="2800" dirty="0" smtClean="0"/>
              <a:t>25 minutes </a:t>
            </a:r>
            <a:r>
              <a:rPr lang="nl-NL" sz="2800" dirty="0"/>
              <a:t>to review cases</a:t>
            </a:r>
          </a:p>
          <a:p>
            <a:pPr>
              <a:buFont typeface="Arial" panose="020B0604020202020204" pitchFamily="34" charset="0"/>
              <a:buChar char="•"/>
            </a:pPr>
            <a:r>
              <a:rPr lang="nl-NL" sz="2800" dirty="0" smtClean="0"/>
              <a:t>15 minute </a:t>
            </a:r>
            <a:r>
              <a:rPr lang="nl-NL" sz="2800" dirty="0"/>
              <a:t>committee meeting to decide:</a:t>
            </a:r>
          </a:p>
          <a:p>
            <a:pPr lvl="1">
              <a:buFont typeface="Arial" panose="020B0604020202020204" pitchFamily="34" charset="0"/>
              <a:buChar char="•"/>
            </a:pPr>
            <a:r>
              <a:rPr lang="nl-NL" sz="2800" dirty="0"/>
              <a:t>1 admit, 1 wait-list, 1 deny</a:t>
            </a:r>
          </a:p>
          <a:p>
            <a:pPr>
              <a:buFont typeface="Arial" panose="020B0604020202020204" pitchFamily="34" charset="0"/>
              <a:buChar char="•"/>
            </a:pPr>
            <a:r>
              <a:rPr lang="nl-NL" sz="2800" dirty="0"/>
              <a:t>5</a:t>
            </a:r>
            <a:r>
              <a:rPr lang="nl-NL" sz="2800" dirty="0" smtClean="0"/>
              <a:t> </a:t>
            </a:r>
            <a:r>
              <a:rPr lang="nl-NL" sz="2800" dirty="0"/>
              <a:t>minutes: what would we do?</a:t>
            </a:r>
          </a:p>
          <a:p>
            <a:pPr>
              <a:buFont typeface="Arial" panose="020B0604020202020204" pitchFamily="34" charset="0"/>
              <a:buChar char="•"/>
            </a:pPr>
            <a:r>
              <a:rPr lang="nl-NL" sz="2800" dirty="0" smtClean="0"/>
              <a:t>15 minutes, </a:t>
            </a:r>
            <a:r>
              <a:rPr lang="nl-NL" sz="2800" dirty="0"/>
              <a:t>discussion Q&amp;A</a:t>
            </a:r>
          </a:p>
        </p:txBody>
      </p:sp>
    </p:spTree>
    <p:extLst>
      <p:ext uri="{BB962C8B-B14F-4D97-AF65-F5344CB8AC3E}">
        <p14:creationId xmlns:p14="http://schemas.microsoft.com/office/powerpoint/2010/main" val="283809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131" y="1938742"/>
            <a:ext cx="6447738" cy="968233"/>
          </a:xfrm>
        </p:spPr>
        <p:txBody>
          <a:bodyPr>
            <a:normAutofit fontScale="90000"/>
          </a:bodyPr>
          <a:lstStyle/>
          <a:p>
            <a:pPr algn="ctr"/>
            <a:r>
              <a:rPr lang="en-US" dirty="0" smtClean="0"/>
              <a:t>Time to read</a:t>
            </a:r>
            <a:br>
              <a:rPr lang="en-US" dirty="0" smtClean="0"/>
            </a:br>
            <a:r>
              <a:rPr lang="en-US" dirty="0"/>
              <a:t/>
            </a:r>
            <a:br>
              <a:rPr lang="en-US" dirty="0"/>
            </a:br>
            <a:endParaRPr lang="en-US" dirty="0"/>
          </a:p>
        </p:txBody>
      </p:sp>
      <p:sp>
        <p:nvSpPr>
          <p:cNvPr id="3" name="Text Placeholder 2"/>
          <p:cNvSpPr>
            <a:spLocks noGrp="1"/>
          </p:cNvSpPr>
          <p:nvPr>
            <p:ph type="body" idx="1"/>
          </p:nvPr>
        </p:nvSpPr>
        <p:spPr>
          <a:xfrm>
            <a:off x="2872131" y="3215565"/>
            <a:ext cx="6447738" cy="592161"/>
          </a:xfrm>
        </p:spPr>
        <p:txBody>
          <a:bodyPr>
            <a:normAutofit/>
          </a:bodyPr>
          <a:lstStyle/>
          <a:p>
            <a:pPr algn="ctr"/>
            <a:r>
              <a:rPr lang="en-US" sz="2400" dirty="0"/>
              <a:t>You are </a:t>
            </a:r>
            <a:r>
              <a:rPr lang="en-US" sz="2400" dirty="0" smtClean="0"/>
              <a:t>already behind</a:t>
            </a:r>
            <a:r>
              <a:rPr lang="en-US" sz="2400" dirty="0"/>
              <a:t>.</a:t>
            </a:r>
          </a:p>
        </p:txBody>
      </p:sp>
    </p:spTree>
    <p:extLst>
      <p:ext uri="{BB962C8B-B14F-4D97-AF65-F5344CB8AC3E}">
        <p14:creationId xmlns:p14="http://schemas.microsoft.com/office/powerpoint/2010/main" val="100836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en-US" noProof="0" dirty="0" smtClean="0"/>
              <a:t>Ivory Tower University</a:t>
            </a:r>
            <a:endParaRPr lang="en-US" noProof="0" dirty="0"/>
          </a:p>
        </p:txBody>
      </p:sp>
      <p:sp>
        <p:nvSpPr>
          <p:cNvPr id="5" name="Tijdelijke aanduiding voor inhoud 4"/>
          <p:cNvSpPr>
            <a:spLocks noGrp="1"/>
          </p:cNvSpPr>
          <p:nvPr>
            <p:ph idx="1"/>
          </p:nvPr>
        </p:nvSpPr>
        <p:spPr>
          <a:xfrm>
            <a:off x="2748962" y="1813034"/>
            <a:ext cx="7461838" cy="4647560"/>
          </a:xfrm>
        </p:spPr>
        <p:txBody>
          <a:bodyPr>
            <a:normAutofit/>
          </a:bodyPr>
          <a:lstStyle/>
          <a:p>
            <a:pPr marL="0" indent="0">
              <a:buNone/>
            </a:pPr>
            <a:r>
              <a:rPr lang="nl-NL" sz="2800" dirty="0" smtClean="0"/>
              <a:t>Results </a:t>
            </a:r>
            <a:r>
              <a:rPr lang="nl-NL" sz="2800" dirty="0" smtClean="0"/>
              <a:t>from each committee:</a:t>
            </a:r>
            <a:endParaRPr lang="nl-NL" sz="2800" dirty="0"/>
          </a:p>
        </p:txBody>
      </p:sp>
      <p:graphicFrame>
        <p:nvGraphicFramePr>
          <p:cNvPr id="2" name="Table 1"/>
          <p:cNvGraphicFramePr>
            <a:graphicFrameLocks noGrp="1"/>
          </p:cNvGraphicFramePr>
          <p:nvPr>
            <p:extLst>
              <p:ext uri="{D42A27DB-BD31-4B8C-83A1-F6EECF244321}">
                <p14:modId xmlns:p14="http://schemas.microsoft.com/office/powerpoint/2010/main" val="3701311674"/>
              </p:ext>
            </p:extLst>
          </p:nvPr>
        </p:nvGraphicFramePr>
        <p:xfrm>
          <a:off x="3311231" y="2657512"/>
          <a:ext cx="6337300" cy="3352800"/>
        </p:xfrm>
        <a:graphic>
          <a:graphicData uri="http://schemas.openxmlformats.org/drawingml/2006/table">
            <a:tbl>
              <a:tblPr/>
              <a:tblGrid>
                <a:gridCol w="1170988"/>
                <a:gridCol w="1548624"/>
                <a:gridCol w="1624786"/>
                <a:gridCol w="1992902"/>
              </a:tblGrid>
              <a:tr h="533400">
                <a:tc>
                  <a:txBody>
                    <a:bodyPr/>
                    <a:lstStyle/>
                    <a:p>
                      <a:pPr algn="l" fontAlgn="b"/>
                      <a:r>
                        <a:rPr lang="en-US" sz="16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tc>
                  <a:txBody>
                    <a:bodyPr/>
                    <a:lstStyle/>
                    <a:p>
                      <a:pPr algn="l" fontAlgn="b"/>
                      <a:r>
                        <a:rPr lang="en-US" sz="1600" b="1" i="0" u="none" strike="noStrike">
                          <a:solidFill>
                            <a:srgbClr val="FFFFFF"/>
                          </a:solidFill>
                          <a:effectLst/>
                          <a:latin typeface="Calibri" panose="020F0502020204030204" pitchFamily="34" charset="0"/>
                        </a:rPr>
                        <a:t>1. Kyong "Angela" Park</a:t>
                      </a:r>
                    </a:p>
                  </a:txBody>
                  <a:tcPr marL="857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l" fontAlgn="b"/>
                      <a:r>
                        <a:rPr lang="en-US" sz="1600" b="1" i="0" u="none" strike="noStrike">
                          <a:solidFill>
                            <a:srgbClr val="FFFFFF"/>
                          </a:solidFill>
                          <a:effectLst/>
                          <a:latin typeface="Calibri" panose="020F0502020204030204" pitchFamily="34" charset="0"/>
                        </a:rPr>
                        <a:t>2. Soon-Yul "David" Kim</a:t>
                      </a:r>
                    </a:p>
                  </a:txBody>
                  <a:tcPr marL="857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l" fontAlgn="b"/>
                      <a:r>
                        <a:rPr lang="en-US" sz="1600" b="1" i="0" u="none" strike="noStrike">
                          <a:solidFill>
                            <a:srgbClr val="FFFFFF"/>
                          </a:solidFill>
                          <a:effectLst/>
                          <a:latin typeface="Calibri" panose="020F0502020204030204" pitchFamily="34" charset="0"/>
                        </a:rPr>
                        <a:t>3. Shu-fen "Jacqueline" Huang</a:t>
                      </a:r>
                    </a:p>
                  </a:txBody>
                  <a:tcPr marL="857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r>
              <a:tr h="704850">
                <a:tc>
                  <a:txBody>
                    <a:bodyPr/>
                    <a:lstStyle/>
                    <a:p>
                      <a:pPr algn="ctr" fontAlgn="ctr"/>
                      <a:r>
                        <a:rPr lang="en-US" sz="2000" b="1" i="0" u="none" strike="noStrike">
                          <a:solidFill>
                            <a:srgbClr val="0070C0"/>
                          </a:solidFill>
                          <a:effectLst/>
                          <a:latin typeface="Calibri" panose="020F0502020204030204" pitchFamily="34" charset="0"/>
                        </a:rPr>
                        <a:t>Kirk</a:t>
                      </a:r>
                    </a:p>
                  </a:txBody>
                  <a:tcPr marL="9525" marR="9525" marT="9525" marB="0" anchor="ctr">
                    <a:lnL w="6350" cap="flat" cmpd="sng" algn="ctr">
                      <a:solidFill>
                        <a:srgbClr val="8EA9DB"/>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2200" b="0" i="0" u="none" strike="noStrike">
                          <a:solidFill>
                            <a:srgbClr val="000000"/>
                          </a:solidFill>
                          <a:effectLst/>
                          <a:latin typeface="Calibri" panose="020F0502020204030204" pitchFamily="34" charset="0"/>
                        </a:rPr>
                        <a:t>Deny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0000"/>
                    </a:solidFill>
                  </a:tcPr>
                </a:tc>
                <a:tc>
                  <a:txBody>
                    <a:bodyPr/>
                    <a:lstStyle/>
                    <a:p>
                      <a:pPr algn="ctr" fontAlgn="ctr"/>
                      <a:r>
                        <a:rPr lang="en-US" sz="2200" b="0" i="0" u="none" strike="noStrike">
                          <a:solidFill>
                            <a:srgbClr val="000000"/>
                          </a:solidFill>
                          <a:effectLst/>
                          <a:latin typeface="Calibri" panose="020F0502020204030204" pitchFamily="34" charset="0"/>
                        </a:rPr>
                        <a:t>Admit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50"/>
                    </a:solidFill>
                  </a:tcPr>
                </a:tc>
                <a:tc>
                  <a:txBody>
                    <a:bodyPr/>
                    <a:lstStyle/>
                    <a:p>
                      <a:pPr algn="ctr" fontAlgn="ctr"/>
                      <a:r>
                        <a:rPr lang="en-US" sz="2200" b="0" i="0" u="none" strike="noStrike">
                          <a:solidFill>
                            <a:srgbClr val="000000"/>
                          </a:solidFill>
                          <a:effectLst/>
                          <a:latin typeface="Calibri" panose="020F0502020204030204" pitchFamily="34" charset="0"/>
                        </a:rPr>
                        <a:t>Wait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C000"/>
                    </a:solidFill>
                  </a:tcPr>
                </a:tc>
              </a:tr>
              <a:tr h="704850">
                <a:tc>
                  <a:txBody>
                    <a:bodyPr/>
                    <a:lstStyle/>
                    <a:p>
                      <a:pPr algn="ctr" fontAlgn="ctr"/>
                      <a:r>
                        <a:rPr lang="en-US" sz="2000" b="1" i="0" u="none" strike="noStrike">
                          <a:solidFill>
                            <a:srgbClr val="0070C0"/>
                          </a:solidFill>
                          <a:effectLst/>
                          <a:latin typeface="Calibri" panose="020F0502020204030204" pitchFamily="34" charset="0"/>
                        </a:rPr>
                        <a:t>JoBeth</a:t>
                      </a:r>
                    </a:p>
                  </a:txBody>
                  <a:tcPr marL="9525" marR="9525" marT="9525" marB="0" anchor="ctr">
                    <a:lnL w="6350" cap="flat" cmpd="sng" algn="ctr">
                      <a:solidFill>
                        <a:srgbClr val="8EA9DB"/>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Calibri" panose="020F0502020204030204" pitchFamily="34" charset="0"/>
                        </a:rPr>
                        <a:t>Wait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C000"/>
                    </a:solidFill>
                  </a:tcPr>
                </a:tc>
                <a:tc>
                  <a:txBody>
                    <a:bodyPr/>
                    <a:lstStyle/>
                    <a:p>
                      <a:pPr algn="ctr" fontAlgn="ctr"/>
                      <a:r>
                        <a:rPr lang="en-US" sz="2200" b="0" i="0" u="none" strike="noStrike">
                          <a:solidFill>
                            <a:srgbClr val="000000"/>
                          </a:solidFill>
                          <a:effectLst/>
                          <a:latin typeface="Calibri" panose="020F0502020204030204" pitchFamily="34" charset="0"/>
                        </a:rPr>
                        <a:t>Admit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50"/>
                    </a:solidFill>
                  </a:tcPr>
                </a:tc>
                <a:tc>
                  <a:txBody>
                    <a:bodyPr/>
                    <a:lstStyle/>
                    <a:p>
                      <a:pPr algn="ctr" fontAlgn="ctr"/>
                      <a:r>
                        <a:rPr lang="en-US" sz="2200" b="0" i="0" u="none" strike="noStrike">
                          <a:solidFill>
                            <a:srgbClr val="000000"/>
                          </a:solidFill>
                          <a:effectLst/>
                          <a:latin typeface="Calibri" panose="020F0502020204030204" pitchFamily="34" charset="0"/>
                        </a:rPr>
                        <a:t>Deny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0000"/>
                    </a:solidFill>
                  </a:tcPr>
                </a:tc>
              </a:tr>
              <a:tr h="704850">
                <a:tc>
                  <a:txBody>
                    <a:bodyPr/>
                    <a:lstStyle/>
                    <a:p>
                      <a:pPr algn="ctr" fontAlgn="ctr"/>
                      <a:r>
                        <a:rPr lang="en-US" sz="2000" b="1" i="0" u="none" strike="noStrike">
                          <a:solidFill>
                            <a:srgbClr val="0070C0"/>
                          </a:solidFill>
                          <a:effectLst/>
                          <a:latin typeface="Calibri" panose="020F0502020204030204" pitchFamily="34" charset="0"/>
                        </a:rPr>
                        <a:t>Jeffrey</a:t>
                      </a:r>
                    </a:p>
                  </a:txBody>
                  <a:tcPr marL="9525" marR="9525" marT="9525" marB="0" anchor="ctr">
                    <a:lnL w="6350" cap="flat" cmpd="sng" algn="ctr">
                      <a:solidFill>
                        <a:srgbClr val="8EA9DB"/>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2200" b="0" i="0" u="none" strike="noStrike">
                          <a:solidFill>
                            <a:srgbClr val="000000"/>
                          </a:solidFill>
                          <a:effectLst/>
                          <a:latin typeface="Calibri" panose="020F0502020204030204" pitchFamily="34" charset="0"/>
                        </a:rPr>
                        <a:t>Wait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C000"/>
                    </a:solidFill>
                  </a:tcPr>
                </a:tc>
                <a:tc>
                  <a:txBody>
                    <a:bodyPr/>
                    <a:lstStyle/>
                    <a:p>
                      <a:pPr algn="ctr" fontAlgn="ctr"/>
                      <a:r>
                        <a:rPr lang="en-US" sz="2200" b="0" i="0" u="none" strike="noStrike">
                          <a:solidFill>
                            <a:srgbClr val="000000"/>
                          </a:solidFill>
                          <a:effectLst/>
                          <a:latin typeface="Calibri" panose="020F0502020204030204" pitchFamily="34" charset="0"/>
                        </a:rPr>
                        <a:t>Admit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50"/>
                    </a:solidFill>
                  </a:tcPr>
                </a:tc>
                <a:tc>
                  <a:txBody>
                    <a:bodyPr/>
                    <a:lstStyle/>
                    <a:p>
                      <a:pPr algn="ctr" fontAlgn="ctr"/>
                      <a:r>
                        <a:rPr lang="en-US" sz="2200" b="0" i="0" u="none" strike="noStrike">
                          <a:solidFill>
                            <a:srgbClr val="000000"/>
                          </a:solidFill>
                          <a:effectLst/>
                          <a:latin typeface="Calibri" panose="020F0502020204030204" pitchFamily="34" charset="0"/>
                        </a:rPr>
                        <a:t>Deny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0000"/>
                    </a:solidFill>
                  </a:tcPr>
                </a:tc>
              </a:tr>
              <a:tr h="704850">
                <a:tc>
                  <a:txBody>
                    <a:bodyPr/>
                    <a:lstStyle/>
                    <a:p>
                      <a:pPr algn="ctr" fontAlgn="ctr"/>
                      <a:r>
                        <a:rPr lang="en-US" sz="2000" b="1" i="0" u="none" strike="noStrike">
                          <a:solidFill>
                            <a:srgbClr val="0070C0"/>
                          </a:solidFill>
                          <a:effectLst/>
                          <a:latin typeface="Calibri" panose="020F0502020204030204" pitchFamily="34" charset="0"/>
                        </a:rPr>
                        <a:t>Kara</a:t>
                      </a:r>
                    </a:p>
                  </a:txBody>
                  <a:tcPr marL="9525" marR="9525" marT="9525" marB="0" anchor="ctr">
                    <a:lnL w="6350" cap="flat" cmpd="sng" algn="ctr">
                      <a:solidFill>
                        <a:srgbClr val="8EA9DB"/>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Calibri" panose="020F0502020204030204" pitchFamily="34" charset="0"/>
                        </a:rPr>
                        <a:t>Admit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50"/>
                    </a:solidFill>
                  </a:tcPr>
                </a:tc>
                <a:tc>
                  <a:txBody>
                    <a:bodyPr/>
                    <a:lstStyle/>
                    <a:p>
                      <a:pPr algn="ctr" fontAlgn="ctr"/>
                      <a:r>
                        <a:rPr lang="en-US" sz="2200" b="0" i="0" u="none" strike="noStrike">
                          <a:solidFill>
                            <a:srgbClr val="000000"/>
                          </a:solidFill>
                          <a:effectLst/>
                          <a:latin typeface="Calibri" panose="020F0502020204030204" pitchFamily="34" charset="0"/>
                        </a:rPr>
                        <a:t>Wait</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C000"/>
                    </a:solidFill>
                  </a:tcPr>
                </a:tc>
                <a:tc>
                  <a:txBody>
                    <a:bodyPr/>
                    <a:lstStyle/>
                    <a:p>
                      <a:pPr algn="ctr" fontAlgn="ctr"/>
                      <a:r>
                        <a:rPr lang="en-US" sz="2200" b="0" i="0" u="none" strike="noStrike" dirty="0">
                          <a:solidFill>
                            <a:srgbClr val="000000"/>
                          </a:solidFill>
                          <a:effectLst/>
                          <a:latin typeface="Calibri" panose="020F0502020204030204" pitchFamily="34" charset="0"/>
                        </a:rPr>
                        <a:t>Deny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4102822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216" y="2227943"/>
            <a:ext cx="8596984" cy="1727200"/>
          </a:xfrm>
        </p:spPr>
        <p:txBody>
          <a:bodyPr/>
          <a:lstStyle/>
          <a:p>
            <a:pPr algn="ctr"/>
            <a:r>
              <a:rPr lang="en-US" dirty="0" smtClean="0"/>
              <a:t>What would we do?</a:t>
            </a:r>
            <a:endParaRPr lang="en-US" dirty="0"/>
          </a:p>
        </p:txBody>
      </p:sp>
    </p:spTree>
    <p:extLst>
      <p:ext uri="{BB962C8B-B14F-4D97-AF65-F5344CB8AC3E}">
        <p14:creationId xmlns:p14="http://schemas.microsoft.com/office/powerpoint/2010/main" val="26975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216" y="2227943"/>
            <a:ext cx="8596984" cy="17272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75619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811567" y="228600"/>
            <a:ext cx="7288400" cy="862800"/>
          </a:xfrm>
          <a:prstGeom prst="rect">
            <a:avLst/>
          </a:prstGeom>
          <a:noFill/>
          <a:ln>
            <a:noFill/>
          </a:ln>
        </p:spPr>
        <p:txBody>
          <a:bodyPr vert="horz" lIns="121900" tIns="60933" rIns="121900" bIns="60933" rtlCol="0" anchor="ctr" anchorCtr="0">
            <a:noAutofit/>
          </a:bodyPr>
          <a:lstStyle/>
          <a:p>
            <a:pPr algn="ctr">
              <a:spcBef>
                <a:spcPts val="0"/>
              </a:spcBef>
              <a:buSzPct val="25000"/>
            </a:pPr>
            <a:r>
              <a:rPr lang="en" sz="3200" dirty="0">
                <a:solidFill>
                  <a:srgbClr val="00B0F0"/>
                </a:solidFill>
                <a:latin typeface="+mn-lt"/>
                <a:ea typeface="Sorts Mill Goudy"/>
                <a:cs typeface="Sorts Mill Goudy"/>
                <a:sym typeface="Sorts Mill Goudy"/>
              </a:rPr>
              <a:t/>
            </a:r>
            <a:br>
              <a:rPr lang="en" sz="3200" dirty="0">
                <a:solidFill>
                  <a:srgbClr val="00B0F0"/>
                </a:solidFill>
                <a:latin typeface="+mn-lt"/>
                <a:ea typeface="Sorts Mill Goudy"/>
                <a:cs typeface="Sorts Mill Goudy"/>
                <a:sym typeface="Sorts Mill Goudy"/>
              </a:rPr>
            </a:br>
            <a:r>
              <a:rPr lang="en" sz="3200" dirty="0">
                <a:solidFill>
                  <a:srgbClr val="00B0F0"/>
                </a:solidFill>
                <a:latin typeface="+mn-lt"/>
                <a:ea typeface="Sorts Mill Goudy"/>
                <a:cs typeface="Sorts Mill Goudy"/>
                <a:sym typeface="Sorts Mill Goudy"/>
              </a:rPr>
              <a:t>MORGAN STATE UNIVERSITY: A SNAPSHOT</a:t>
            </a:r>
          </a:p>
        </p:txBody>
      </p:sp>
      <p:sp>
        <p:nvSpPr>
          <p:cNvPr id="130" name="Shape 130"/>
          <p:cNvSpPr txBox="1">
            <a:spLocks noGrp="1"/>
          </p:cNvSpPr>
          <p:nvPr>
            <p:ph type="body" idx="1"/>
          </p:nvPr>
        </p:nvSpPr>
        <p:spPr>
          <a:xfrm>
            <a:off x="4957733" y="1537729"/>
            <a:ext cx="7142400" cy="5218137"/>
          </a:xfrm>
          <a:prstGeom prst="rect">
            <a:avLst/>
          </a:prstGeom>
          <a:noFill/>
          <a:ln>
            <a:noFill/>
          </a:ln>
        </p:spPr>
        <p:txBody>
          <a:bodyPr vert="horz" lIns="121900" tIns="60933" rIns="121900" bIns="60933" rtlCol="0" anchor="t" anchorCtr="0">
            <a:noAutofit/>
          </a:bodyPr>
          <a:lstStyle/>
          <a:p>
            <a:pPr marL="457189" indent="-355591">
              <a:spcBef>
                <a:spcPts val="0"/>
              </a:spcBef>
              <a:buClr>
                <a:schemeClr val="dk1"/>
              </a:buClr>
              <a:buSzPct val="100000"/>
            </a:pPr>
            <a:endParaRPr lang="en" sz="1867" dirty="0">
              <a:latin typeface="Sorts Mill Goudy"/>
              <a:ea typeface="Sorts Mill Goudy"/>
              <a:cs typeface="Sorts Mill Goudy"/>
              <a:sym typeface="Sorts Mill Goudy"/>
            </a:endParaRPr>
          </a:p>
          <a:p>
            <a:pPr marL="457189" indent="-355591">
              <a:spcBef>
                <a:spcPts val="0"/>
              </a:spcBef>
              <a:buClr>
                <a:schemeClr val="dk1"/>
              </a:buClr>
              <a:buSzPct val="100000"/>
            </a:pPr>
            <a:r>
              <a:rPr lang="en" sz="1867" dirty="0">
                <a:latin typeface="Sorts Mill Goudy"/>
                <a:ea typeface="Sorts Mill Goudy"/>
                <a:cs typeface="Sorts Mill Goudy"/>
                <a:sym typeface="Sorts Mill Goudy"/>
              </a:rPr>
              <a:t>Baltimore, Maryland, </a:t>
            </a:r>
            <a:r>
              <a:rPr lang="en" sz="1867" dirty="0">
                <a:solidFill>
                  <a:schemeClr val="dk1"/>
                </a:solidFill>
                <a:latin typeface="Sorts Mill Goudy"/>
                <a:ea typeface="Sorts Mill Goudy"/>
                <a:cs typeface="Sorts Mill Goudy"/>
                <a:sym typeface="Sorts Mill Goudy"/>
              </a:rPr>
              <a:t>Founded in </a:t>
            </a:r>
            <a:r>
              <a:rPr lang="en" sz="1867" b="1" i="1" dirty="0">
                <a:solidFill>
                  <a:schemeClr val="dk1"/>
                </a:solidFill>
                <a:latin typeface="Sorts Mill Goudy"/>
                <a:ea typeface="Sorts Mill Goudy"/>
                <a:cs typeface="Sorts Mill Goudy"/>
                <a:sym typeface="Sorts Mill Goudy"/>
              </a:rPr>
              <a:t>1867</a:t>
            </a:r>
            <a:r>
              <a:rPr lang="en" sz="1867" dirty="0">
                <a:solidFill>
                  <a:schemeClr val="dk1"/>
                </a:solidFill>
                <a:latin typeface="Sorts Mill Goudy"/>
                <a:ea typeface="Sorts Mill Goudy"/>
                <a:cs typeface="Sorts Mill Goudy"/>
                <a:sym typeface="Sorts Mill Goudy"/>
              </a:rPr>
              <a:t> </a:t>
            </a:r>
          </a:p>
          <a:p>
            <a:pPr marL="990575" lvl="1" indent="-380990">
              <a:spcBef>
                <a:spcPts val="480"/>
              </a:spcBef>
              <a:buClr>
                <a:schemeClr val="dk1"/>
              </a:buClr>
              <a:buSzPct val="25000"/>
              <a:buNone/>
            </a:pPr>
            <a:endParaRPr sz="1867" b="1" dirty="0">
              <a:solidFill>
                <a:schemeClr val="dk2"/>
              </a:solidFill>
              <a:latin typeface="Sorts Mill Goudy"/>
              <a:ea typeface="Sorts Mill Goudy"/>
              <a:cs typeface="Sorts Mill Goudy"/>
              <a:sym typeface="Sorts Mill Goudy"/>
            </a:endParaRPr>
          </a:p>
          <a:p>
            <a:pPr marL="990575" lvl="1" indent="-380990">
              <a:spcBef>
                <a:spcPts val="480"/>
              </a:spcBef>
              <a:buClr>
                <a:schemeClr val="dk1"/>
              </a:buClr>
              <a:buSzPct val="25000"/>
              <a:buNone/>
            </a:pPr>
            <a:r>
              <a:rPr lang="en" sz="1867" b="1" dirty="0">
                <a:solidFill>
                  <a:schemeClr val="dk2"/>
                </a:solidFill>
                <a:latin typeface="Sorts Mill Goudy"/>
                <a:ea typeface="Sorts Mill Goudy"/>
                <a:cs typeface="Sorts Mill Goudy"/>
                <a:sym typeface="Sorts Mill Goudy"/>
              </a:rPr>
              <a:t>STUDENT ENROLLMENT</a:t>
            </a:r>
          </a:p>
          <a:p>
            <a:pPr marL="677316" lvl="1" indent="-558786">
              <a:spcBef>
                <a:spcPts val="0"/>
              </a:spcBef>
              <a:buSzPct val="100000"/>
            </a:pPr>
            <a:r>
              <a:rPr lang="en" sz="1867" dirty="0">
                <a:latin typeface="Times New Roman"/>
                <a:ea typeface="Times New Roman"/>
                <a:cs typeface="Times New Roman"/>
                <a:sym typeface="Times New Roman"/>
              </a:rPr>
              <a:t>Undergraduate – 6,319; Graduate  – 1,406</a:t>
            </a:r>
          </a:p>
          <a:p>
            <a:pPr marL="677316" lvl="1" indent="-558786">
              <a:spcBef>
                <a:spcPts val="0"/>
              </a:spcBef>
              <a:buSzPct val="100000"/>
            </a:pPr>
            <a:r>
              <a:rPr lang="en" sz="1867" dirty="0">
                <a:latin typeface="Times New Roman"/>
                <a:ea typeface="Times New Roman"/>
                <a:cs typeface="Times New Roman"/>
                <a:sym typeface="Times New Roman"/>
              </a:rPr>
              <a:t>55% women; 45% men</a:t>
            </a:r>
          </a:p>
          <a:p>
            <a:pPr marL="677316" lvl="1" indent="-558786">
              <a:spcBef>
                <a:spcPts val="0"/>
              </a:spcBef>
              <a:buClr>
                <a:srgbClr val="000000"/>
              </a:buClr>
              <a:buSzPct val="100000"/>
              <a:buFont typeface="Calibri"/>
            </a:pPr>
            <a:r>
              <a:rPr lang="en" sz="1867" dirty="0">
                <a:solidFill>
                  <a:srgbClr val="000000"/>
                </a:solidFill>
              </a:rPr>
              <a:t>78% from Maryland; 22% from out-of-state. Top feeder states: NY, NJ, DC, PA, VA with students from 65 countries; </a:t>
            </a:r>
          </a:p>
          <a:p>
            <a:pPr marL="677316" lvl="1" indent="-558786">
              <a:spcBef>
                <a:spcPts val="0"/>
              </a:spcBef>
              <a:buClr>
                <a:srgbClr val="000000"/>
              </a:buClr>
              <a:buSzPct val="100000"/>
              <a:buFont typeface="Calibri"/>
            </a:pPr>
            <a:r>
              <a:rPr lang="en" sz="1867" dirty="0">
                <a:solidFill>
                  <a:srgbClr val="000000"/>
                </a:solidFill>
              </a:rPr>
              <a:t>80% full-time; 20% part-time</a:t>
            </a:r>
          </a:p>
          <a:p>
            <a:pPr marL="677316" lvl="1" indent="-558786">
              <a:spcBef>
                <a:spcPts val="0"/>
              </a:spcBef>
              <a:buClr>
                <a:srgbClr val="000000"/>
              </a:buClr>
              <a:buSzPct val="100000"/>
              <a:buFont typeface="Calibri"/>
            </a:pPr>
            <a:r>
              <a:rPr lang="en" sz="1867" dirty="0">
                <a:solidFill>
                  <a:srgbClr val="000000"/>
                </a:solidFill>
              </a:rPr>
              <a:t>82% African American; 7% international; 3% white; 3% Hispanic; 1% Asian</a:t>
            </a:r>
          </a:p>
          <a:p>
            <a:pPr marL="677316" lvl="1" indent="-558786">
              <a:spcBef>
                <a:spcPts val="0"/>
              </a:spcBef>
              <a:buSzPct val="100000"/>
            </a:pPr>
            <a:r>
              <a:rPr lang="en" sz="1867" dirty="0">
                <a:latin typeface="Times New Roman"/>
                <a:ea typeface="Times New Roman"/>
                <a:cs typeface="Times New Roman"/>
                <a:sym typeface="Times New Roman"/>
              </a:rPr>
              <a:t>Students receiving Financial Aid - 90%</a:t>
            </a:r>
          </a:p>
          <a:p>
            <a:pPr marL="609585" indent="0">
              <a:spcBef>
                <a:spcPts val="720"/>
              </a:spcBef>
              <a:buNone/>
            </a:pPr>
            <a:r>
              <a:rPr lang="en" sz="1867" b="1" dirty="0">
                <a:solidFill>
                  <a:schemeClr val="dk2"/>
                </a:solidFill>
                <a:latin typeface="Sorts Mill Goudy"/>
                <a:ea typeface="Sorts Mill Goudy"/>
                <a:cs typeface="Sorts Mill Goudy"/>
                <a:sym typeface="Sorts Mill Goudy"/>
              </a:rPr>
              <a:t>DEGREE PROGRAMS</a:t>
            </a:r>
          </a:p>
          <a:p>
            <a:pPr marL="677316" lvl="1" indent="-558786">
              <a:spcBef>
                <a:spcPts val="720"/>
              </a:spcBef>
              <a:buSzPct val="100000"/>
              <a:buFont typeface="Noto Sans Symbols"/>
            </a:pPr>
            <a:r>
              <a:rPr lang="en" sz="1867" dirty="0">
                <a:latin typeface="Sorts Mill Goudy"/>
                <a:ea typeface="Sorts Mill Goudy"/>
                <a:cs typeface="Sorts Mill Goudy"/>
                <a:sym typeface="Sorts Mill Goudy"/>
              </a:rPr>
              <a:t>47 Baccalaureate programs</a:t>
            </a:r>
          </a:p>
          <a:p>
            <a:pPr marL="677316" lvl="1" indent="-558786">
              <a:spcBef>
                <a:spcPts val="720"/>
              </a:spcBef>
              <a:buSzPct val="100000"/>
              <a:buFont typeface="Noto Sans Symbols"/>
            </a:pPr>
            <a:r>
              <a:rPr lang="en" sz="1867" dirty="0">
                <a:latin typeface="Sorts Mill Goudy"/>
                <a:ea typeface="Sorts Mill Goudy"/>
                <a:cs typeface="Sorts Mill Goudy"/>
                <a:sym typeface="Sorts Mill Goudy"/>
              </a:rPr>
              <a:t>38 Master’s programs</a:t>
            </a:r>
          </a:p>
          <a:p>
            <a:pPr marL="677316" lvl="1" indent="-558786">
              <a:spcBef>
                <a:spcPts val="720"/>
              </a:spcBef>
              <a:buSzPct val="100000"/>
              <a:buFont typeface="Noto Sans Symbols"/>
            </a:pPr>
            <a:r>
              <a:rPr lang="en" sz="1867" dirty="0">
                <a:latin typeface="Sorts Mill Goudy"/>
                <a:ea typeface="Sorts Mill Goudy"/>
                <a:cs typeface="Sorts Mill Goudy"/>
                <a:sym typeface="Sorts Mill Goudy"/>
              </a:rPr>
              <a:t>16  Doctorate programs</a:t>
            </a:r>
          </a:p>
          <a:p>
            <a:pPr marL="990575" lvl="1" indent="-380990">
              <a:spcBef>
                <a:spcPts val="480"/>
              </a:spcBef>
              <a:buClr>
                <a:schemeClr val="dk1"/>
              </a:buClr>
              <a:buSzPct val="25000"/>
              <a:buNone/>
            </a:pPr>
            <a:endParaRPr sz="2400" dirty="0">
              <a:latin typeface="Sorts Mill Goudy"/>
              <a:ea typeface="Sorts Mill Goudy"/>
              <a:cs typeface="Sorts Mill Goudy"/>
              <a:sym typeface="Sorts Mill Goudy"/>
            </a:endParaRPr>
          </a:p>
          <a:p>
            <a:pPr marL="457189" indent="-457189">
              <a:spcBef>
                <a:spcPts val="427"/>
              </a:spcBef>
              <a:buClr>
                <a:schemeClr val="dk1"/>
              </a:buClr>
              <a:buSzPct val="25000"/>
              <a:buNone/>
            </a:pPr>
            <a:endParaRPr sz="2133" dirty="0">
              <a:solidFill>
                <a:schemeClr val="dk1"/>
              </a:solidFill>
              <a:latin typeface="Sorts Mill Goudy"/>
              <a:ea typeface="Sorts Mill Goudy"/>
              <a:cs typeface="Sorts Mill Goudy"/>
              <a:sym typeface="Sorts Mill Goudy"/>
            </a:endParaRPr>
          </a:p>
          <a:p>
            <a:pPr marL="812780" indent="-812780">
              <a:spcBef>
                <a:spcPts val="533"/>
              </a:spcBef>
              <a:buClr>
                <a:schemeClr val="dk1"/>
              </a:buClr>
              <a:buSzPct val="25000"/>
              <a:buNone/>
            </a:pPr>
            <a:endParaRPr sz="2667" dirty="0">
              <a:solidFill>
                <a:schemeClr val="dk1"/>
              </a:solidFill>
              <a:latin typeface="Sorts Mill Goudy"/>
              <a:ea typeface="Sorts Mill Goudy"/>
              <a:cs typeface="Sorts Mill Goudy"/>
              <a:sym typeface="Sorts Mill Goudy"/>
            </a:endParaRPr>
          </a:p>
          <a:p>
            <a:pPr marL="426709" lvl="1" indent="-3387">
              <a:spcBef>
                <a:spcPts val="533"/>
              </a:spcBef>
              <a:buClr>
                <a:schemeClr val="dk1"/>
              </a:buClr>
              <a:buSzPct val="25000"/>
              <a:buNone/>
            </a:pPr>
            <a:endParaRPr sz="2667" dirty="0">
              <a:solidFill>
                <a:schemeClr val="dk1"/>
              </a:solidFill>
              <a:latin typeface="Sorts Mill Goudy"/>
              <a:ea typeface="Sorts Mill Goudy"/>
              <a:cs typeface="Sorts Mill Goudy"/>
              <a:sym typeface="Sorts Mill Goudy"/>
            </a:endParaRPr>
          </a:p>
        </p:txBody>
      </p:sp>
      <p:pic>
        <p:nvPicPr>
          <p:cNvPr id="131" name="Shape 131"/>
          <p:cNvPicPr preferRelativeResize="0"/>
          <p:nvPr/>
        </p:nvPicPr>
        <p:blipFill rotWithShape="1">
          <a:blip r:embed="rId3">
            <a:alphaModFix/>
          </a:blip>
          <a:srcRect/>
          <a:stretch/>
        </p:blipFill>
        <p:spPr>
          <a:xfrm>
            <a:off x="-125100" y="13067"/>
            <a:ext cx="4766000" cy="6863200"/>
          </a:xfrm>
          <a:prstGeom prst="rect">
            <a:avLst/>
          </a:prstGeom>
          <a:noFill/>
          <a:ln>
            <a:noFill/>
          </a:ln>
        </p:spPr>
      </p:pic>
    </p:spTree>
    <p:extLst>
      <p:ext uri="{BB962C8B-B14F-4D97-AF65-F5344CB8AC3E}">
        <p14:creationId xmlns:p14="http://schemas.microsoft.com/office/powerpoint/2010/main" val="2666856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067242" y="593367"/>
            <a:ext cx="11360800" cy="763600"/>
          </a:xfrm>
          <a:prstGeom prst="rect">
            <a:avLst/>
          </a:prstGeom>
        </p:spPr>
        <p:txBody>
          <a:bodyPr vert="horz" lIns="121900" tIns="121900" rIns="121900" bIns="121900" rtlCol="0" anchor="t" anchorCtr="0">
            <a:noAutofit/>
          </a:bodyPr>
          <a:lstStyle/>
          <a:p>
            <a:pPr algn="ctr"/>
            <a:r>
              <a:rPr lang="en" dirty="0"/>
              <a:t>Role of IB in Admissions Process</a:t>
            </a:r>
          </a:p>
        </p:txBody>
      </p:sp>
      <p:sp>
        <p:nvSpPr>
          <p:cNvPr id="145" name="Shape 145"/>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marL="685783" indent="-380990">
              <a:lnSpc>
                <a:spcPct val="137500"/>
              </a:lnSpc>
              <a:buClr>
                <a:schemeClr val="dk1"/>
              </a:buClr>
              <a:buFont typeface="Arial" panose="020B0604020202020204" pitchFamily="34" charset="0"/>
              <a:buChar char="•"/>
            </a:pPr>
            <a:r>
              <a:rPr lang="en" dirty="0"/>
              <a:t>Acknowledgement that success in IB courses speaks to student’s ability to handle college level coursework</a:t>
            </a:r>
          </a:p>
          <a:p>
            <a:pPr marL="685783" indent="-380990">
              <a:buClr>
                <a:schemeClr val="dk1"/>
              </a:buClr>
              <a:buFont typeface="Arial" panose="020B0604020202020204" pitchFamily="34" charset="0"/>
              <a:buChar char="•"/>
            </a:pPr>
            <a:endParaRPr lang="en" dirty="0"/>
          </a:p>
          <a:p>
            <a:pPr marL="685783" indent="-380990">
              <a:buClr>
                <a:schemeClr val="dk1"/>
              </a:buClr>
              <a:buFont typeface="Arial" panose="020B0604020202020204" pitchFamily="34" charset="0"/>
              <a:buChar char="•"/>
            </a:pPr>
            <a:r>
              <a:rPr lang="en" dirty="0"/>
              <a:t>Recognition of the rigor of IB by awarding of university credit to students who successfully complete IB course work (up to 8 credits per course, depending on score). </a:t>
            </a:r>
            <a:endParaRPr lang="en" dirty="0" smtClean="0"/>
          </a:p>
          <a:p>
            <a:pPr marL="304793" indent="0">
              <a:buClr>
                <a:schemeClr val="dk1"/>
              </a:buClr>
              <a:buNone/>
            </a:pPr>
            <a:endParaRPr lang="en" dirty="0" smtClean="0"/>
          </a:p>
          <a:p>
            <a:pPr marL="685783" indent="-380990">
              <a:buClr>
                <a:schemeClr val="dk1"/>
              </a:buClr>
              <a:buFont typeface="Arial" panose="020B0604020202020204" pitchFamily="34" charset="0"/>
              <a:buChar char="•"/>
            </a:pPr>
            <a:r>
              <a:rPr lang="en" dirty="0" smtClean="0"/>
              <a:t>Eligibility </a:t>
            </a:r>
            <a:r>
              <a:rPr lang="en" dirty="0"/>
              <a:t>for Honors Scholarships</a:t>
            </a:r>
          </a:p>
          <a:p>
            <a:pPr>
              <a:buNone/>
            </a:pPr>
            <a:endParaRPr dirty="0"/>
          </a:p>
          <a:p>
            <a:pPr>
              <a:buNone/>
            </a:pPr>
            <a:endParaRPr dirty="0"/>
          </a:p>
        </p:txBody>
      </p:sp>
      <p:sp>
        <p:nvSpPr>
          <p:cNvPr id="2" name="Rectangle 1"/>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276626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a:xfrm>
            <a:off x="1509824" y="1977657"/>
            <a:ext cx="10104474" cy="3699946"/>
          </a:xfrm>
        </p:spPr>
        <p:txBody>
          <a:bodyPr>
            <a:normAutofit/>
          </a:bodyPr>
          <a:lstStyle/>
          <a:p>
            <a:pPr marL="285750" indent="-285750">
              <a:buFont typeface="Arial" panose="020B0604020202020204" pitchFamily="34" charset="0"/>
              <a:buChar char="•"/>
            </a:pPr>
            <a:r>
              <a:rPr lang="en-US" dirty="0"/>
              <a:t>How an IB student is viewed</a:t>
            </a:r>
            <a:r>
              <a:rPr lang="en-US" dirty="0" smtClean="0"/>
              <a:t>…</a:t>
            </a:r>
          </a:p>
          <a:p>
            <a:endParaRPr lang="en-US" dirty="0"/>
          </a:p>
          <a:p>
            <a:pPr marL="742950" lvl="1" indent="-285750">
              <a:buFont typeface="Arial" panose="020B0604020202020204" pitchFamily="34" charset="0"/>
              <a:buChar char="•"/>
            </a:pPr>
            <a:r>
              <a:rPr lang="en-US" dirty="0">
                <a:solidFill>
                  <a:schemeClr val="tx1"/>
                </a:solidFill>
              </a:rPr>
              <a:t>A liberal arts education, in a number of ways, is similar to an IB education.  Students are learning a wide variety of courses (such as the physical sciences, social sciences, humanities, the arts).  Intellectual curiosity, social responsibility, international understanding are traits that students are learning in the IB now and will learn at a liberal arts </a:t>
            </a:r>
            <a:r>
              <a:rPr lang="en-US" dirty="0" smtClean="0">
                <a:solidFill>
                  <a:schemeClr val="tx1"/>
                </a:solidFill>
              </a:rPr>
              <a:t>institution.</a:t>
            </a:r>
          </a:p>
          <a:p>
            <a:endParaRPr lang="en-US" dirty="0" smtClean="0"/>
          </a:p>
          <a:p>
            <a:pPr marL="742950" lvl="1" indent="-285750">
              <a:buFont typeface="Arial" panose="020B0604020202020204" pitchFamily="34" charset="0"/>
              <a:buChar char="•"/>
            </a:pPr>
            <a:r>
              <a:rPr lang="en-US" dirty="0" smtClean="0">
                <a:solidFill>
                  <a:schemeClr val="tx1"/>
                </a:solidFill>
              </a:rPr>
              <a:t>The </a:t>
            </a:r>
            <a:r>
              <a:rPr lang="en-US" dirty="0">
                <a:solidFill>
                  <a:schemeClr val="tx1"/>
                </a:solidFill>
              </a:rPr>
              <a:t>challenge aspect of an IB program also is viewed favorably at colleges.  A student is taking a very rigorous level of classes/coursework (not just taking standard level or college prep work).</a:t>
            </a:r>
          </a:p>
          <a:p>
            <a:r>
              <a:rPr lang="en-US" dirty="0"/>
              <a:t/>
            </a:r>
            <a:br>
              <a:rPr lang="en-US" dirty="0"/>
            </a:br>
            <a:endParaRPr lang="nl-NL" dirty="0"/>
          </a:p>
        </p:txBody>
      </p:sp>
      <p:pic>
        <p:nvPicPr>
          <p:cNvPr id="6" name="Picture 4" descr="St. Mary's Logo - Horizontal - Na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861" y="1153798"/>
            <a:ext cx="3939460" cy="59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61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lnSpcReduction="10000"/>
          </a:bodyPr>
          <a:lstStyle/>
          <a:p>
            <a:r>
              <a:rPr lang="en-US" dirty="0"/>
              <a:t>How an IB student is viewed</a:t>
            </a:r>
            <a:r>
              <a:rPr lang="en-US" dirty="0" smtClean="0"/>
              <a:t>…</a:t>
            </a:r>
          </a:p>
          <a:p>
            <a:pPr marL="0" indent="0">
              <a:buNone/>
            </a:pPr>
            <a:endParaRPr lang="en-US" dirty="0"/>
          </a:p>
          <a:p>
            <a:pPr lvl="1"/>
            <a:r>
              <a:rPr lang="en-US" dirty="0"/>
              <a:t>Thinking “outside the box” issues</a:t>
            </a:r>
            <a:r>
              <a:rPr lang="en-US" dirty="0" smtClean="0"/>
              <a:t>…</a:t>
            </a:r>
          </a:p>
          <a:p>
            <a:pPr marL="288000" lvl="1" indent="0">
              <a:buNone/>
            </a:pPr>
            <a:endParaRPr lang="en-US" dirty="0"/>
          </a:p>
          <a:p>
            <a:pPr lvl="1"/>
            <a:r>
              <a:rPr lang="en-US" dirty="0"/>
              <a:t>Double-Major, Major/Minor degrees, ‘Student-Designed’ Major, Life-long Learning, </a:t>
            </a:r>
            <a:r>
              <a:rPr lang="en-US" dirty="0" smtClean="0"/>
              <a:t>etc.</a:t>
            </a:r>
          </a:p>
          <a:p>
            <a:pPr marL="288000" lvl="1" indent="0">
              <a:buNone/>
            </a:pPr>
            <a:endParaRPr lang="en-US" dirty="0" smtClean="0"/>
          </a:p>
          <a:p>
            <a:pPr lvl="1"/>
            <a:r>
              <a:rPr lang="en-US" dirty="0" smtClean="0"/>
              <a:t>These </a:t>
            </a:r>
            <a:r>
              <a:rPr lang="en-US" dirty="0"/>
              <a:t>aspects are beneficial for an IB student as they apply to colleges, but also when they are in college and skill sets that they take with them once they leave college.</a:t>
            </a:r>
          </a:p>
          <a:p>
            <a:pPr marL="0" indent="0">
              <a:buNone/>
            </a:pPr>
            <a:r>
              <a:rPr lang="en-US" dirty="0"/>
              <a:t/>
            </a:r>
            <a:br>
              <a:rPr lang="en-US" dirty="0"/>
            </a:br>
            <a:r>
              <a:rPr lang="en-US" dirty="0"/>
              <a:t/>
            </a:r>
            <a:br>
              <a:rPr lang="en-US" dirty="0"/>
            </a:br>
            <a:endParaRPr lang="nl-NL" dirty="0"/>
          </a:p>
        </p:txBody>
      </p:sp>
      <p:pic>
        <p:nvPicPr>
          <p:cNvPr id="1028" name="Picture 4" descr="St. Mary's Logo - Horizontal - Na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812" y="1279923"/>
            <a:ext cx="4079593" cy="61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51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US" noProof="0" dirty="0" smtClean="0"/>
              <a:t>Admissions Case Studies</a:t>
            </a:r>
            <a:endParaRPr lang="en-US" noProof="0" dirty="0"/>
          </a:p>
        </p:txBody>
      </p:sp>
      <p:sp>
        <p:nvSpPr>
          <p:cNvPr id="5" name="Subtitel 4"/>
          <p:cNvSpPr>
            <a:spLocks noGrp="1"/>
          </p:cNvSpPr>
          <p:nvPr>
            <p:ph type="subTitle" idx="1"/>
          </p:nvPr>
        </p:nvSpPr>
        <p:spPr>
          <a:xfrm>
            <a:off x="720437" y="4378817"/>
            <a:ext cx="10949049" cy="1375531"/>
          </a:xfrm>
        </p:spPr>
        <p:txBody>
          <a:bodyPr/>
          <a:lstStyle/>
          <a:p>
            <a:r>
              <a:rPr lang="nl-NL" sz="2000" dirty="0" smtClean="0"/>
              <a:t>Chestnut West </a:t>
            </a:r>
          </a:p>
          <a:p>
            <a:r>
              <a:rPr lang="nl-NL" sz="2000" dirty="0" smtClean="0"/>
              <a:t>July 15, 2016</a:t>
            </a:r>
          </a:p>
          <a:p>
            <a:r>
              <a:rPr lang="nl-NL" sz="2000" dirty="0" smtClean="0"/>
              <a:t>11:15am-12:30pm</a:t>
            </a:r>
          </a:p>
          <a:p>
            <a:endParaRPr lang="nl-NL" dirty="0"/>
          </a:p>
        </p:txBody>
      </p:sp>
    </p:spTree>
    <p:extLst>
      <p:ext uri="{BB962C8B-B14F-4D97-AF65-F5344CB8AC3E}">
        <p14:creationId xmlns:p14="http://schemas.microsoft.com/office/powerpoint/2010/main" val="795869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How an IB student is </a:t>
            </a:r>
            <a:r>
              <a:rPr lang="en-US" dirty="0" smtClean="0"/>
              <a:t>viewed…</a:t>
            </a:r>
          </a:p>
          <a:p>
            <a:pPr marL="0" indent="0">
              <a:buNone/>
            </a:pPr>
            <a:endParaRPr lang="en-US" dirty="0" smtClean="0"/>
          </a:p>
          <a:p>
            <a:pPr lvl="1"/>
            <a:r>
              <a:rPr lang="en-US" dirty="0" smtClean="0"/>
              <a:t>IB </a:t>
            </a:r>
            <a:r>
              <a:rPr lang="en-US" dirty="0"/>
              <a:t>students can handle the writing aspects of a liberal arts education (many classes have a number of essays and texts that students have to have good writing </a:t>
            </a:r>
            <a:r>
              <a:rPr lang="en-US" dirty="0" smtClean="0"/>
              <a:t>skills.</a:t>
            </a:r>
          </a:p>
          <a:p>
            <a:pPr marL="288000" lvl="1" indent="0">
              <a:buNone/>
            </a:pPr>
            <a:endParaRPr lang="en-US" dirty="0" smtClean="0"/>
          </a:p>
          <a:p>
            <a:pPr lvl="1"/>
            <a:r>
              <a:rPr lang="en-US" dirty="0" smtClean="0"/>
              <a:t>Research/senior </a:t>
            </a:r>
            <a:r>
              <a:rPr lang="en-US" dirty="0"/>
              <a:t>capstone projects...students have that experience in their IB coursework, and can add to it as they enter </a:t>
            </a:r>
            <a:r>
              <a:rPr lang="en-US" dirty="0" smtClean="0"/>
              <a:t>college/university</a:t>
            </a:r>
          </a:p>
          <a:p>
            <a:pPr marL="288000" lvl="1" indent="0">
              <a:buNone/>
            </a:pPr>
            <a:endParaRPr lang="en-US" dirty="0" smtClean="0"/>
          </a:p>
          <a:p>
            <a:pPr lvl="1"/>
            <a:r>
              <a:rPr lang="en-US" dirty="0" smtClean="0"/>
              <a:t>Experiential </a:t>
            </a:r>
            <a:r>
              <a:rPr lang="en-US" dirty="0"/>
              <a:t>Learning aspects (study abroad, internships/cooperative programs, community service connections)</a:t>
            </a:r>
          </a:p>
          <a:p>
            <a:pPr marL="0" indent="0">
              <a:buNone/>
            </a:pPr>
            <a:r>
              <a:rPr lang="en-US" dirty="0"/>
              <a:t/>
            </a:r>
            <a:br>
              <a:rPr lang="en-US" dirty="0"/>
            </a:br>
            <a:endParaRPr lang="en-US" dirty="0"/>
          </a:p>
        </p:txBody>
      </p:sp>
      <p:pic>
        <p:nvPicPr>
          <p:cNvPr id="4" name="Picture 4" descr="St. Mary's Logo - Horizontal - Na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280" y="1374516"/>
            <a:ext cx="4289800" cy="64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51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Session Panelists</a:t>
            </a:r>
            <a:br>
              <a:rPr lang="en-US" dirty="0" smtClean="0">
                <a:solidFill>
                  <a:srgbClr val="00B0F0"/>
                </a:solidFill>
              </a:rPr>
            </a:br>
            <a:endParaRPr lang="en-US" dirty="0">
              <a:solidFill>
                <a:srgbClr val="00B0F0"/>
              </a:solidFill>
            </a:endParaRPr>
          </a:p>
        </p:txBody>
      </p:sp>
      <p:sp>
        <p:nvSpPr>
          <p:cNvPr id="3" name="TextBox 2"/>
          <p:cNvSpPr txBox="1"/>
          <p:nvPr/>
        </p:nvSpPr>
        <p:spPr>
          <a:xfrm>
            <a:off x="1633283" y="1986454"/>
            <a:ext cx="8923282" cy="526297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Kirk Brennan</a:t>
            </a:r>
            <a:r>
              <a:rPr lang="en-US" sz="2400" dirty="0"/>
              <a:t>, University of Southern California, </a:t>
            </a:r>
            <a:r>
              <a:rPr lang="en-US" sz="2400" dirty="0" smtClean="0"/>
              <a:t>Director </a:t>
            </a:r>
            <a:r>
              <a:rPr lang="en-US" sz="2400" dirty="0"/>
              <a:t>of Undergraduate Admission</a:t>
            </a:r>
          </a:p>
          <a:p>
            <a:endParaRPr lang="en-US" sz="2400" dirty="0"/>
          </a:p>
          <a:p>
            <a:pPr marL="285750" indent="-285750">
              <a:buFont typeface="Arial" panose="020B0604020202020204" pitchFamily="34" charset="0"/>
              <a:buChar char="•"/>
            </a:pPr>
            <a:r>
              <a:rPr lang="en-US" sz="2400" b="1" dirty="0" err="1" smtClean="0"/>
              <a:t>JoBeth</a:t>
            </a:r>
            <a:r>
              <a:rPr lang="en-US" sz="2400" b="1" dirty="0" smtClean="0"/>
              <a:t> Brudner</a:t>
            </a:r>
            <a:r>
              <a:rPr lang="en-US" sz="2400" dirty="0" smtClean="0"/>
              <a:t>, Linden Tours,</a:t>
            </a:r>
            <a:r>
              <a:rPr lang="en-US" sz="2400" dirty="0"/>
              <a:t> Managing </a:t>
            </a:r>
            <a:r>
              <a:rPr lang="en-US" sz="2400" dirty="0" smtClean="0"/>
              <a:t>Director</a:t>
            </a:r>
          </a:p>
          <a:p>
            <a:endParaRPr lang="en-US" sz="2400" dirty="0"/>
          </a:p>
          <a:p>
            <a:pPr marL="285750" indent="-285750">
              <a:buFont typeface="Arial" panose="020B0604020202020204" pitchFamily="34" charset="0"/>
              <a:buChar char="•"/>
            </a:pPr>
            <a:r>
              <a:rPr lang="en-US" sz="2400" b="1" dirty="0" smtClean="0"/>
              <a:t>Jeffrey Smith</a:t>
            </a:r>
            <a:r>
              <a:rPr lang="en-US" sz="2400" dirty="0"/>
              <a:t>, St. Mary’s College of Maryland, Associate Director of Admissions </a:t>
            </a:r>
          </a:p>
          <a:p>
            <a:endParaRPr lang="en-US" sz="2400" dirty="0"/>
          </a:p>
          <a:p>
            <a:pPr marL="285750" indent="-285750">
              <a:buFont typeface="Arial" panose="020B0604020202020204" pitchFamily="34" charset="0"/>
              <a:buChar char="•"/>
            </a:pPr>
            <a:r>
              <a:rPr lang="en-US" sz="2400" b="1" dirty="0" smtClean="0"/>
              <a:t>Kara </a:t>
            </a:r>
            <a:r>
              <a:rPr lang="en-US" sz="2400" b="1" dirty="0"/>
              <a:t>Turner</a:t>
            </a:r>
            <a:r>
              <a:rPr lang="en-US" sz="2400" dirty="0"/>
              <a:t>, Morgan State University, Associate Provost for Enrollment Management and Student Academic Support Services </a:t>
            </a:r>
            <a:endParaRPr lang="en-US" sz="2400" dirty="0" smtClean="0"/>
          </a:p>
          <a:p>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794694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Universities</a:t>
            </a:r>
            <a:endParaRPr lang="en-US" dirty="0"/>
          </a:p>
        </p:txBody>
      </p:sp>
      <p:sp>
        <p:nvSpPr>
          <p:cNvPr id="4" name="Subtitle 2"/>
          <p:cNvSpPr>
            <a:spLocks noGrp="1"/>
          </p:cNvSpPr>
          <p:nvPr>
            <p:ph idx="1"/>
          </p:nvPr>
        </p:nvSpPr>
        <p:spPr/>
        <p:txBody>
          <a:bodyPr>
            <a:normAutofit fontScale="92500" lnSpcReduction="20000"/>
          </a:bodyPr>
          <a:lstStyle/>
          <a:p>
            <a:pPr marL="285750" indent="-285750" algn="l">
              <a:buFont typeface="Arial" panose="020B0604020202020204" pitchFamily="34" charset="0"/>
              <a:buChar char="•"/>
            </a:pPr>
            <a:r>
              <a:rPr lang="en-US" b="1" dirty="0"/>
              <a:t>Public universities</a:t>
            </a:r>
            <a:r>
              <a:rPr lang="en-US" dirty="0"/>
              <a:t> are local and state-funded institutions and are usually large in </a:t>
            </a:r>
            <a:r>
              <a:rPr lang="en-US" dirty="0" smtClean="0"/>
              <a:t>size.</a:t>
            </a:r>
          </a:p>
          <a:p>
            <a:pPr algn="l"/>
            <a:endParaRPr lang="en-US" dirty="0"/>
          </a:p>
          <a:p>
            <a:pPr marL="285750" indent="-285750" algn="l">
              <a:buFont typeface="Arial" panose="020B0604020202020204" pitchFamily="34" charset="0"/>
              <a:buChar char="•"/>
            </a:pPr>
            <a:r>
              <a:rPr lang="en-US" b="1" dirty="0"/>
              <a:t>Private universities are</a:t>
            </a:r>
            <a:r>
              <a:rPr lang="en-US" dirty="0"/>
              <a:t> supported by tuition fees and private donations. They typically have a smaller student body, and are more expensive to attend</a:t>
            </a:r>
            <a:r>
              <a:rPr lang="en-US" dirty="0" smtClean="0"/>
              <a:t>.</a:t>
            </a:r>
          </a:p>
          <a:p>
            <a:pPr algn="l"/>
            <a:endParaRPr lang="en-US" dirty="0"/>
          </a:p>
          <a:p>
            <a:pPr marL="285750" indent="-285750" algn="l">
              <a:buFont typeface="Arial" panose="020B0604020202020204" pitchFamily="34" charset="0"/>
              <a:buChar char="•"/>
            </a:pPr>
            <a:r>
              <a:rPr lang="en-US" b="1" dirty="0"/>
              <a:t>Two-year colleges</a:t>
            </a:r>
            <a:r>
              <a:rPr lang="en-US" dirty="0"/>
              <a:t> offer programs up to two years that end with a certificate or an associate degree. Included are community colleges, vocational-technical colleges and career colleges</a:t>
            </a:r>
            <a:r>
              <a:rPr lang="en-US" dirty="0" smtClean="0"/>
              <a:t>.</a:t>
            </a:r>
          </a:p>
          <a:p>
            <a:pPr algn="l"/>
            <a:endParaRPr lang="en-US" dirty="0"/>
          </a:p>
          <a:p>
            <a:pPr marL="285750" indent="-285750" algn="l">
              <a:buFont typeface="Arial" panose="020B0604020202020204" pitchFamily="34" charset="0"/>
              <a:buChar char="•"/>
            </a:pPr>
            <a:r>
              <a:rPr lang="en-US" b="1" dirty="0"/>
              <a:t>Four-year colleges</a:t>
            </a:r>
            <a:r>
              <a:rPr lang="en-US" dirty="0"/>
              <a:t> offer four-year degree programs that lead to a bachelor's degree. Included are universities and liberal arts colleges</a:t>
            </a:r>
            <a:r>
              <a:rPr lang="en-US" dirty="0" smtClean="0"/>
              <a:t>.</a:t>
            </a:r>
          </a:p>
          <a:p>
            <a:pPr algn="l"/>
            <a:endParaRPr lang="en-US" dirty="0"/>
          </a:p>
          <a:p>
            <a:pPr marL="285750" indent="-285750" algn="l">
              <a:buFont typeface="Arial" panose="020B0604020202020204" pitchFamily="34" charset="0"/>
              <a:buChar char="•"/>
            </a:pPr>
            <a:r>
              <a:rPr lang="en-US" b="1" dirty="0"/>
              <a:t>Liberal arts </a:t>
            </a:r>
            <a:r>
              <a:rPr lang="en-US" b="1" dirty="0" smtClean="0"/>
              <a:t>colleges</a:t>
            </a:r>
            <a:r>
              <a:rPr lang="en-US" dirty="0" smtClean="0"/>
              <a:t>. </a:t>
            </a:r>
            <a:r>
              <a:rPr lang="en-US" dirty="0"/>
              <a:t>Students take a wide variety of courses in the arts, humanities, languages and the social and physical sciences before majoring in a specific field. </a:t>
            </a:r>
            <a:r>
              <a:rPr lang="en-US" dirty="0" smtClean="0"/>
              <a:t>The </a:t>
            </a:r>
            <a:r>
              <a:rPr lang="en-US" dirty="0"/>
              <a:t>faculty’s main purpose is on undergraduate teaching rather than research, and the student population is small.</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1972957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90" y="306936"/>
            <a:ext cx="8692166" cy="1039726"/>
          </a:xfrm>
        </p:spPr>
        <p:txBody>
          <a:bodyPr/>
          <a:lstStyle/>
          <a:p>
            <a:r>
              <a:rPr lang="en-US" b="1" dirty="0" smtClean="0">
                <a:solidFill>
                  <a:srgbClr val="00B0F0"/>
                </a:solidFill>
              </a:rPr>
              <a:t>Types of Universities in the USA</a:t>
            </a:r>
            <a:endParaRPr lang="en-US" b="1" dirty="0">
              <a:solidFill>
                <a:srgbClr val="00B0F0"/>
              </a:solidFill>
            </a:endParaRPr>
          </a:p>
        </p:txBody>
      </p:sp>
      <p:sp>
        <p:nvSpPr>
          <p:cNvPr id="3" name="Content Placeholder 2"/>
          <p:cNvSpPr>
            <a:spLocks noGrp="1"/>
          </p:cNvSpPr>
          <p:nvPr>
            <p:ph idx="1"/>
          </p:nvPr>
        </p:nvSpPr>
        <p:spPr>
          <a:xfrm>
            <a:off x="915473" y="1063327"/>
            <a:ext cx="10515600" cy="5336771"/>
          </a:xfrm>
        </p:spPr>
        <p:txBody>
          <a:bodyPr>
            <a:noAutofit/>
          </a:bodyPr>
          <a:lstStyle/>
          <a:p>
            <a:r>
              <a:rPr lang="en-US" sz="2000" b="1" dirty="0"/>
              <a:t>Ivy League:</a:t>
            </a:r>
            <a:r>
              <a:rPr lang="en-US" sz="2000" dirty="0"/>
              <a:t>  </a:t>
            </a:r>
            <a:r>
              <a:rPr lang="en-US" sz="2000" dirty="0" smtClean="0"/>
              <a:t>the </a:t>
            </a:r>
            <a:r>
              <a:rPr lang="en-US" sz="2000" dirty="0"/>
              <a:t>Ivy League includes some of the oldest universities in the US, and these are considered to be some of the most prestigious and competitive for admissions; acceptance less than 10% of their applicant pool.  </a:t>
            </a:r>
            <a:endParaRPr lang="en-US" sz="2000" dirty="0" smtClean="0"/>
          </a:p>
          <a:p>
            <a:pPr marL="0" indent="0">
              <a:buNone/>
            </a:pPr>
            <a:endParaRPr lang="en-US" sz="2000" dirty="0" smtClean="0"/>
          </a:p>
          <a:p>
            <a:r>
              <a:rPr lang="en-US" sz="2000" b="1" dirty="0" smtClean="0"/>
              <a:t>Public </a:t>
            </a:r>
            <a:r>
              <a:rPr lang="en-US" sz="2000" b="1" dirty="0"/>
              <a:t>Ivy </a:t>
            </a:r>
            <a:r>
              <a:rPr lang="en-US" sz="2000" dirty="0"/>
              <a:t>describes a group of approximately 30 public universities in the US.  These universities have the reputation of being academically rigorous and as prestigious as the Ivies but at a lower cost. </a:t>
            </a:r>
            <a:endParaRPr lang="en-US" sz="2000" dirty="0" smtClean="0"/>
          </a:p>
          <a:p>
            <a:pPr marL="0" indent="0">
              <a:buNone/>
            </a:pPr>
            <a:endParaRPr lang="en-US" sz="2000" dirty="0"/>
          </a:p>
          <a:p>
            <a:r>
              <a:rPr lang="en-US" sz="2000" b="1" dirty="0"/>
              <a:t>For – profit colleges</a:t>
            </a:r>
            <a:r>
              <a:rPr lang="en-US" sz="2000" dirty="0"/>
              <a:t> are businesses that offer degree programs which generally prepare students for a special career. They usually have higher costs</a:t>
            </a:r>
            <a:r>
              <a:rPr lang="en-US" sz="2000" dirty="0" smtClean="0"/>
              <a:t>.</a:t>
            </a:r>
          </a:p>
          <a:p>
            <a:pPr marL="0" indent="0">
              <a:buNone/>
            </a:pPr>
            <a:endParaRPr lang="en-US" sz="2000" dirty="0"/>
          </a:p>
          <a:p>
            <a:r>
              <a:rPr lang="en-US" sz="2000" b="1" dirty="0"/>
              <a:t>Institutes of Technology</a:t>
            </a:r>
            <a:r>
              <a:rPr lang="en-US" sz="2000" dirty="0"/>
              <a:t> are schools that provides four year programs in science and technology. Some have graduate programs.</a:t>
            </a:r>
          </a:p>
          <a:p>
            <a:pPr lvl="1"/>
            <a:r>
              <a:rPr lang="en-US" sz="2000" dirty="0"/>
              <a:t>Colleges with a </a:t>
            </a:r>
            <a:r>
              <a:rPr lang="en-US" sz="2000" b="1" dirty="0"/>
              <a:t>special focus or interest</a:t>
            </a:r>
            <a:r>
              <a:rPr lang="en-US" sz="2000" dirty="0"/>
              <a:t> include:</a:t>
            </a:r>
          </a:p>
          <a:p>
            <a:pPr lvl="1"/>
            <a:r>
              <a:rPr lang="en-US" sz="2000" dirty="0"/>
              <a:t>Arts colleges – art schools and conservatories of music, schools of dramatic arts</a:t>
            </a:r>
          </a:p>
          <a:p>
            <a:pPr lvl="1"/>
            <a:r>
              <a:rPr lang="en-US" sz="2000" dirty="0"/>
              <a:t>Single-sex colleges- women’s </a:t>
            </a:r>
            <a:r>
              <a:rPr lang="en-US" sz="2000" dirty="0" smtClean="0"/>
              <a:t>colleges</a:t>
            </a:r>
          </a:p>
          <a:p>
            <a:pPr lvl="1"/>
            <a:r>
              <a:rPr lang="en-US" sz="2000" dirty="0"/>
              <a:t>Religiously affiliated colleges- </a:t>
            </a:r>
          </a:p>
          <a:p>
            <a:pPr lvl="1"/>
            <a:r>
              <a:rPr lang="en-US" sz="2000" dirty="0" smtClean="0"/>
              <a:t>Specialized-mission </a:t>
            </a:r>
            <a:r>
              <a:rPr lang="en-US" sz="2000" dirty="0"/>
              <a:t>colleges - HBCU</a:t>
            </a:r>
          </a:p>
        </p:txBody>
      </p:sp>
    </p:spTree>
    <p:extLst>
      <p:ext uri="{BB962C8B-B14F-4D97-AF65-F5344CB8AC3E}">
        <p14:creationId xmlns:p14="http://schemas.microsoft.com/office/powerpoint/2010/main" val="3400354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358" y="1189373"/>
            <a:ext cx="10515600" cy="865159"/>
          </a:xfrm>
        </p:spPr>
        <p:txBody>
          <a:bodyPr/>
          <a:lstStyle/>
          <a:p>
            <a:r>
              <a:rPr lang="en-US" b="1" dirty="0" smtClean="0">
                <a:solidFill>
                  <a:srgbClr val="00B0F0"/>
                </a:solidFill>
              </a:rPr>
              <a:t>Admissions Approaches</a:t>
            </a:r>
            <a:endParaRPr lang="en-US" b="1" dirty="0">
              <a:solidFill>
                <a:srgbClr val="00B0F0"/>
              </a:solidFill>
            </a:endParaRPr>
          </a:p>
        </p:txBody>
      </p:sp>
      <p:sp>
        <p:nvSpPr>
          <p:cNvPr id="3" name="Content Placeholder 2"/>
          <p:cNvSpPr>
            <a:spLocks noGrp="1"/>
          </p:cNvSpPr>
          <p:nvPr>
            <p:ph idx="1"/>
          </p:nvPr>
        </p:nvSpPr>
        <p:spPr>
          <a:xfrm>
            <a:off x="928352" y="2427551"/>
            <a:ext cx="10515600" cy="5063058"/>
          </a:xfrm>
        </p:spPr>
        <p:txBody>
          <a:bodyPr>
            <a:normAutofit/>
          </a:bodyPr>
          <a:lstStyle/>
          <a:p>
            <a:pPr marL="0" indent="0">
              <a:buNone/>
            </a:pPr>
            <a:r>
              <a:rPr lang="en-US" b="1" dirty="0" smtClean="0"/>
              <a:t>Formula</a:t>
            </a:r>
            <a:r>
              <a:rPr lang="en-US" dirty="0" smtClean="0"/>
              <a:t> ( numeric) : includes high school GPA, rank and test scores</a:t>
            </a:r>
          </a:p>
          <a:p>
            <a:pPr marL="0" indent="0">
              <a:buNone/>
            </a:pPr>
            <a:r>
              <a:rPr lang="en-US" b="1" dirty="0" smtClean="0"/>
              <a:t>Comprehensive</a:t>
            </a:r>
            <a:r>
              <a:rPr lang="en-US" dirty="0" smtClean="0"/>
              <a:t> (holistic) : reviews the entire file, includes the complete application numeric items and essays, recommendations and other information.</a:t>
            </a:r>
          </a:p>
          <a:p>
            <a:pPr marL="0" indent="0">
              <a:buNone/>
            </a:pPr>
            <a:endParaRPr lang="en-US" dirty="0" smtClean="0"/>
          </a:p>
          <a:p>
            <a:pPr marL="0" indent="0">
              <a:buNone/>
            </a:pPr>
            <a:r>
              <a:rPr lang="en-US" b="1" dirty="0" smtClean="0"/>
              <a:t>Factors considered in Holistic review</a:t>
            </a:r>
            <a:r>
              <a:rPr lang="en-US" dirty="0" smtClean="0"/>
              <a:t>: </a:t>
            </a:r>
          </a:p>
          <a:p>
            <a:pPr marL="0" indent="0">
              <a:buNone/>
            </a:pPr>
            <a:r>
              <a:rPr lang="en-US" dirty="0"/>
              <a:t>	</a:t>
            </a:r>
            <a:r>
              <a:rPr lang="en-US" dirty="0" smtClean="0"/>
              <a:t>Academic achievement, Quality and Potential- Caliber of High School, course load and evaluative Measures</a:t>
            </a:r>
          </a:p>
          <a:p>
            <a:pPr marL="0" indent="0">
              <a:buNone/>
            </a:pPr>
            <a:r>
              <a:rPr lang="en-US" dirty="0"/>
              <a:t>	</a:t>
            </a:r>
            <a:r>
              <a:rPr lang="en-US" dirty="0" smtClean="0"/>
              <a:t>Non academic characteristics- geography, personal background and qualities, extracurricular activities, leadership and service, other</a:t>
            </a:r>
          </a:p>
          <a:p>
            <a:pPr marL="0" indent="0">
              <a:buNone/>
            </a:pPr>
            <a:endParaRPr lang="en-US" dirty="0" smtClean="0"/>
          </a:p>
          <a:p>
            <a:pPr marL="0" indent="0" algn="r">
              <a:buNone/>
            </a:pPr>
            <a:r>
              <a:rPr lang="en-US" sz="800" i="1" dirty="0" smtClean="0"/>
              <a:t>Source: http://www.collegeboard.com/prod_downloads/press/adm_decision_making.pdf</a:t>
            </a:r>
            <a:endParaRPr lang="en-US" sz="800" i="1" dirty="0"/>
          </a:p>
        </p:txBody>
      </p:sp>
    </p:spTree>
    <p:extLst>
      <p:ext uri="{BB962C8B-B14F-4D97-AF65-F5344CB8AC3E}">
        <p14:creationId xmlns:p14="http://schemas.microsoft.com/office/powerpoint/2010/main" val="1987163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683" y="388384"/>
            <a:ext cx="9949117" cy="968841"/>
          </a:xfrm>
        </p:spPr>
        <p:txBody>
          <a:bodyPr>
            <a:normAutofit fontScale="90000"/>
          </a:bodyPr>
          <a:lstStyle/>
          <a:p>
            <a:r>
              <a:rPr lang="en-US" b="1" dirty="0" smtClean="0">
                <a:solidFill>
                  <a:srgbClr val="00B0F0"/>
                </a:solidFill>
              </a:rPr>
              <a:t>Different levels of importance to the </a:t>
            </a:r>
            <a:br>
              <a:rPr lang="en-US" b="1" dirty="0" smtClean="0">
                <a:solidFill>
                  <a:srgbClr val="00B0F0"/>
                </a:solidFill>
              </a:rPr>
            </a:br>
            <a:r>
              <a:rPr lang="en-US" b="1" dirty="0" smtClean="0">
                <a:solidFill>
                  <a:srgbClr val="00B0F0"/>
                </a:solidFill>
              </a:rPr>
              <a:t>Factors in The Admissions Decision</a:t>
            </a:r>
            <a:endParaRPr lang="en-US" sz="900" i="1" dirty="0">
              <a:solidFill>
                <a:srgbClr val="00B0F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5335903"/>
              </p:ext>
            </p:extLst>
          </p:nvPr>
        </p:nvGraphicFramePr>
        <p:xfrm>
          <a:off x="812442" y="1503629"/>
          <a:ext cx="10515600" cy="4788574"/>
        </p:xfrm>
        <a:graphic>
          <a:graphicData uri="http://schemas.openxmlformats.org/drawingml/2006/table">
            <a:tbl>
              <a:tblPr firstRow="1" firstCol="1" bandRow="1">
                <a:tableStyleId>{5C22544A-7EE6-4342-B048-85BDC9FD1C3A}</a:tableStyleId>
              </a:tblPr>
              <a:tblGrid>
                <a:gridCol w="2103120"/>
                <a:gridCol w="2103120"/>
                <a:gridCol w="2103120"/>
                <a:gridCol w="2103120"/>
                <a:gridCol w="2103120"/>
              </a:tblGrid>
              <a:tr h="463871">
                <a:tc>
                  <a:txBody>
                    <a:bodyPr/>
                    <a:lstStyle/>
                    <a:p>
                      <a:pPr marL="0" marR="0">
                        <a:lnSpc>
                          <a:spcPct val="107000"/>
                        </a:lnSpc>
                        <a:spcBef>
                          <a:spcPts val="0"/>
                        </a:spcBef>
                        <a:spcAft>
                          <a:spcPts val="0"/>
                        </a:spcAft>
                      </a:pPr>
                      <a:r>
                        <a:rPr lang="en-US" sz="1200" dirty="0">
                          <a:effectLst/>
                        </a:rPr>
                        <a:t>​ Factor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800"/>
                        </a:spcAft>
                      </a:pPr>
                      <a:r>
                        <a:rPr lang="en-US" sz="1200">
                          <a:effectLst/>
                        </a:rPr>
                        <a:t>​Considerable</a:t>
                      </a:r>
                      <a:br>
                        <a:rPr lang="en-US" sz="1200">
                          <a:effectLst/>
                        </a:rPr>
                      </a:br>
                      <a:r>
                        <a:rPr lang="en-US" sz="1200">
                          <a:effectLst/>
                        </a:rPr>
                        <a:t>importance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​Moderate</a:t>
                      </a:r>
                      <a:br>
                        <a:rPr lang="en-US" sz="1200">
                          <a:effectLst/>
                        </a:rPr>
                      </a:br>
                      <a:r>
                        <a:rPr lang="en-US" sz="1200">
                          <a:effectLst/>
                        </a:rPr>
                        <a:t>Importance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​Limited</a:t>
                      </a:r>
                      <a:br>
                        <a:rPr lang="en-US" sz="1200">
                          <a:effectLst/>
                        </a:rPr>
                      </a:br>
                      <a:r>
                        <a:rPr lang="en-US" sz="1200">
                          <a:effectLst/>
                        </a:rPr>
                        <a:t>Importance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​No</a:t>
                      </a:r>
                      <a:br>
                        <a:rPr lang="en-US" sz="1200">
                          <a:effectLst/>
                        </a:rPr>
                      </a:br>
                      <a:r>
                        <a:rPr lang="en-US" sz="1200">
                          <a:effectLst/>
                        </a:rPr>
                        <a:t>importance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Grades in college prep courses​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​84.3%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Strength of curriculum​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​Admission test scores (SAT, ACT).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​59.2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​Grades in all courses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​51.9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​Essay or writing sample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​Student's demonstrated interest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​25.1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​Counselor recommendation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​Class Rank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​Teacher recommendation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​41.9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​Subject test scores (AP, IB)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​Portfolio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​50.4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​Interview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​42.7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SAT II scores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​62.3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Extracurricular activities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​43.1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38.1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​State graduation exam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​57.1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37947">
                <a:tc>
                  <a:txBody>
                    <a:bodyPr/>
                    <a:lstStyle/>
                    <a:p>
                      <a:pPr marL="0" marR="0">
                        <a:lnSpc>
                          <a:spcPct val="107000"/>
                        </a:lnSpc>
                        <a:spcBef>
                          <a:spcPts val="0"/>
                        </a:spcBef>
                        <a:spcAft>
                          <a:spcPts val="0"/>
                        </a:spcAft>
                      </a:pPr>
                      <a:r>
                        <a:rPr lang="en-US" sz="1200">
                          <a:effectLst/>
                        </a:rPr>
                        <a:t>​Work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17.0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1200">
                          <a:effectLst/>
                        </a:rPr>
                        <a:t>​43.2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200" dirty="0">
                          <a:effectLst/>
                        </a:rPr>
                        <a:t>​</a:t>
                      </a:r>
                      <a:r>
                        <a:rPr lang="en-US" sz="1200" dirty="0" smtClean="0">
                          <a:effectLst/>
                        </a:rPr>
                        <a:t>37.5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bl>
          </a:graphicData>
        </a:graphic>
      </p:graphicFrame>
      <p:sp>
        <p:nvSpPr>
          <p:cNvPr id="3" name="Rectangle 2"/>
          <p:cNvSpPr/>
          <p:nvPr/>
        </p:nvSpPr>
        <p:spPr>
          <a:xfrm rot="10800000" flipH="1" flipV="1">
            <a:off x="9787944" y="6109813"/>
            <a:ext cx="2404056" cy="954107"/>
          </a:xfrm>
          <a:prstGeom prst="rect">
            <a:avLst/>
          </a:prstGeom>
        </p:spPr>
        <p:txBody>
          <a:bodyPr wrap="square">
            <a:spAutoFit/>
          </a:bodyPr>
          <a:lstStyle/>
          <a:p>
            <a:r>
              <a:rPr lang="en-US" sz="1400" i="1" dirty="0">
                <a:solidFill>
                  <a:srgbClr val="00B0F0"/>
                </a:solidFill>
              </a:rPr>
              <a:t>SOURCE: NACAC Admission </a:t>
            </a:r>
            <a:endParaRPr lang="en-US" sz="1400" i="1" dirty="0" smtClean="0">
              <a:solidFill>
                <a:srgbClr val="00B0F0"/>
              </a:solidFill>
            </a:endParaRPr>
          </a:p>
          <a:p>
            <a:r>
              <a:rPr lang="en-US" sz="1400" i="1" dirty="0">
                <a:solidFill>
                  <a:srgbClr val="00B0F0"/>
                </a:solidFill>
              </a:rPr>
              <a:t>Trends Survey, 2011</a:t>
            </a:r>
          </a:p>
          <a:p>
            <a:endParaRPr lang="en-US" sz="1400" dirty="0"/>
          </a:p>
        </p:txBody>
      </p:sp>
    </p:spTree>
    <p:extLst>
      <p:ext uri="{BB962C8B-B14F-4D97-AF65-F5344CB8AC3E}">
        <p14:creationId xmlns:p14="http://schemas.microsoft.com/office/powerpoint/2010/main" val="276030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64020" y="1240972"/>
            <a:ext cx="9949117" cy="977145"/>
          </a:xfrm>
        </p:spPr>
        <p:txBody>
          <a:bodyPr>
            <a:normAutofit/>
          </a:bodyPr>
          <a:lstStyle/>
          <a:p>
            <a:pPr algn="ctr"/>
            <a:r>
              <a:rPr lang="en-US" noProof="0" dirty="0" smtClean="0"/>
              <a:t>Ivory Tower University</a:t>
            </a:r>
            <a:endParaRPr lang="en-US" noProof="0" dirty="0"/>
          </a:p>
        </p:txBody>
      </p:sp>
      <p:sp>
        <p:nvSpPr>
          <p:cNvPr id="5" name="Tijdelijke aanduiding voor inhoud 4"/>
          <p:cNvSpPr>
            <a:spLocks noGrp="1"/>
          </p:cNvSpPr>
          <p:nvPr>
            <p:ph idx="1"/>
          </p:nvPr>
        </p:nvSpPr>
        <p:spPr>
          <a:xfrm>
            <a:off x="2507659" y="1839686"/>
            <a:ext cx="7461838" cy="4288894"/>
          </a:xfrm>
        </p:spPr>
        <p:txBody>
          <a:bodyPr/>
          <a:lstStyle/>
          <a:p>
            <a:pPr marL="0" indent="0" algn="ctr">
              <a:buNone/>
            </a:pPr>
            <a:r>
              <a:rPr lang="nl-NL" dirty="0" smtClean="0"/>
              <a:t>Welcome to Admission Officer Training!</a:t>
            </a:r>
            <a:endParaRPr lang="nl-NL" dirty="0"/>
          </a:p>
        </p:txBody>
      </p:sp>
      <p:pic>
        <p:nvPicPr>
          <p:cNvPr id="2050" name="Picture 2" descr="http://upload.wikimedia.org/wikipedia/commons/a/a9/University_of_Ota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873" y="2364609"/>
            <a:ext cx="5375412" cy="403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83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en-US" noProof="0" dirty="0" smtClean="0"/>
              <a:t>Ivory Tower University</a:t>
            </a:r>
            <a:endParaRPr lang="en-US" noProof="0" dirty="0"/>
          </a:p>
        </p:txBody>
      </p:sp>
      <p:sp>
        <p:nvSpPr>
          <p:cNvPr id="5" name="Tijdelijke aanduiding voor inhoud 4"/>
          <p:cNvSpPr>
            <a:spLocks noGrp="1"/>
          </p:cNvSpPr>
          <p:nvPr>
            <p:ph idx="1"/>
          </p:nvPr>
        </p:nvSpPr>
        <p:spPr>
          <a:xfrm>
            <a:off x="2743200" y="1896872"/>
            <a:ext cx="7461838" cy="4224528"/>
          </a:xfrm>
        </p:spPr>
        <p:txBody>
          <a:bodyPr>
            <a:normAutofit/>
          </a:bodyPr>
          <a:lstStyle/>
          <a:p>
            <a:r>
              <a:rPr lang="nl-NL" sz="3200" b="1" dirty="0" smtClean="0"/>
              <a:t>Highly competitive admission</a:t>
            </a:r>
            <a:endParaRPr lang="nl-NL" sz="3200" dirty="0" smtClean="0"/>
          </a:p>
          <a:p>
            <a:r>
              <a:rPr lang="nl-NL" sz="3200" b="1" dirty="0" smtClean="0"/>
              <a:t>Seek a diverse student body</a:t>
            </a:r>
          </a:p>
          <a:p>
            <a:r>
              <a:rPr lang="nl-NL" sz="3200" b="1" dirty="0" smtClean="0"/>
              <a:t>Consider personal attributes</a:t>
            </a:r>
            <a:r>
              <a:rPr lang="nl-NL" sz="3200" dirty="0" smtClean="0"/>
              <a:t>, </a:t>
            </a:r>
            <a:r>
              <a:rPr lang="nl-NL" sz="2400" dirty="0" smtClean="0"/>
              <a:t>such as:</a:t>
            </a:r>
          </a:p>
          <a:p>
            <a:pPr lvl="1"/>
            <a:r>
              <a:rPr lang="nl-NL" sz="2400" dirty="0" smtClean="0"/>
              <a:t>evidence of impactful leadership</a:t>
            </a:r>
          </a:p>
          <a:p>
            <a:pPr lvl="1"/>
            <a:r>
              <a:rPr lang="nl-NL" sz="2400" dirty="0" smtClean="0"/>
              <a:t>passion for public service</a:t>
            </a:r>
          </a:p>
          <a:p>
            <a:pPr lvl="1"/>
            <a:r>
              <a:rPr lang="nl-NL" sz="2400" dirty="0" smtClean="0"/>
              <a:t>strength of character in overcoming personal hardships</a:t>
            </a:r>
          </a:p>
          <a:p>
            <a:pPr lvl="1"/>
            <a:r>
              <a:rPr lang="nl-NL" sz="2400" dirty="0" smtClean="0"/>
              <a:t>First generation or under-represented students,</a:t>
            </a:r>
          </a:p>
          <a:p>
            <a:pPr lvl="1"/>
            <a:r>
              <a:rPr lang="nl-NL" sz="2400" dirty="0" smtClean="0"/>
              <a:t>etc</a:t>
            </a:r>
          </a:p>
          <a:p>
            <a:endParaRPr lang="nl-NL" sz="2400" dirty="0"/>
          </a:p>
          <a:p>
            <a:endParaRPr lang="nl-NL" sz="2400" dirty="0"/>
          </a:p>
        </p:txBody>
      </p:sp>
    </p:spTree>
    <p:extLst>
      <p:ext uri="{BB962C8B-B14F-4D97-AF65-F5344CB8AC3E}">
        <p14:creationId xmlns:p14="http://schemas.microsoft.com/office/powerpoint/2010/main" val="3528720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BA_2014_EN_Basis">
  <a:themeElements>
    <a:clrScheme name="IBA_Color">
      <a:dk1>
        <a:srgbClr val="004B8D"/>
      </a:dk1>
      <a:lt1>
        <a:sysClr val="window" lastClr="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A-16-9-En" id="{E5B74A7B-DADE-5C4E-A5BC-DC7F349043DB}" vid="{78DAD44B-81EA-5F44-B789-941FE177B728}"/>
    </a:ext>
  </a:extLst>
</a:theme>
</file>

<file path=ppt/theme/theme3.xml><?xml version="1.0" encoding="utf-8"?>
<a:theme xmlns:a="http://schemas.openxmlformats.org/drawingml/2006/main" name="1_IBA_2014_EN_Basis">
  <a:themeElements>
    <a:clrScheme name="IBA_Color">
      <a:dk1>
        <a:srgbClr val="004B8D"/>
      </a:dk1>
      <a:lt1>
        <a:sysClr val="window" lastClr="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A-16-9-En" id="{E5B74A7B-DADE-5C4E-A5BC-DC7F349043DB}" vid="{78DAD44B-81EA-5F44-B789-941FE177B7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951</Words>
  <Application>Microsoft Office PowerPoint</Application>
  <PresentationFormat>Widescreen</PresentationFormat>
  <Paragraphs>276</Paragraphs>
  <Slides>20</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Calibri Light</vt:lpstr>
      <vt:lpstr>Lucida Grande</vt:lpstr>
      <vt:lpstr>Myriad Pro</vt:lpstr>
      <vt:lpstr>Noto Sans Symbols</vt:lpstr>
      <vt:lpstr>Sorts Mill Goudy</vt:lpstr>
      <vt:lpstr>Times New Roman</vt:lpstr>
      <vt:lpstr>Office Theme</vt:lpstr>
      <vt:lpstr>IBA_2014_EN_Basis</vt:lpstr>
      <vt:lpstr>1_IBA_2014_EN_Basis</vt:lpstr>
      <vt:lpstr>PowerPoint Presentation</vt:lpstr>
      <vt:lpstr>Admissions Case Studies</vt:lpstr>
      <vt:lpstr>Session Panelists </vt:lpstr>
      <vt:lpstr>Types of Universities</vt:lpstr>
      <vt:lpstr>Types of Universities in the USA</vt:lpstr>
      <vt:lpstr>Admissions Approaches</vt:lpstr>
      <vt:lpstr>Different levels of importance to the  Factors in The Admissions Decision</vt:lpstr>
      <vt:lpstr>Ivory Tower University</vt:lpstr>
      <vt:lpstr>Ivory Tower University</vt:lpstr>
      <vt:lpstr>Ivory Tower University</vt:lpstr>
      <vt:lpstr>Ivory Tower University</vt:lpstr>
      <vt:lpstr>Time to read  </vt:lpstr>
      <vt:lpstr>Ivory Tower University</vt:lpstr>
      <vt:lpstr>What would we do?</vt:lpstr>
      <vt:lpstr>Questions?</vt:lpstr>
      <vt:lpstr> MORGAN STATE UNIVERSITY: A SNAPSHOT</vt:lpstr>
      <vt:lpstr>Role of IB in Admissions Process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Universities in the USA</dc:title>
  <dc:creator>Jobeth Brudner</dc:creator>
  <cp:lastModifiedBy>Kirk Brennan</cp:lastModifiedBy>
  <cp:revision>15</cp:revision>
  <dcterms:created xsi:type="dcterms:W3CDTF">2016-06-09T22:53:25Z</dcterms:created>
  <dcterms:modified xsi:type="dcterms:W3CDTF">2016-07-16T16:32:49Z</dcterms:modified>
</cp:coreProperties>
</file>