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99" r:id="rId4"/>
    <p:sldId id="268" r:id="rId5"/>
    <p:sldId id="269" r:id="rId6"/>
    <p:sldId id="267" r:id="rId7"/>
    <p:sldId id="270" r:id="rId8"/>
    <p:sldId id="259" r:id="rId9"/>
    <p:sldId id="292" r:id="rId10"/>
    <p:sldId id="266" r:id="rId11"/>
    <p:sldId id="293" r:id="rId12"/>
    <p:sldId id="304" r:id="rId13"/>
    <p:sldId id="303" r:id="rId14"/>
    <p:sldId id="280" r:id="rId15"/>
    <p:sldId id="272" r:id="rId16"/>
    <p:sldId id="273" r:id="rId17"/>
    <p:sldId id="283" r:id="rId18"/>
    <p:sldId id="276" r:id="rId19"/>
    <p:sldId id="277" r:id="rId20"/>
    <p:sldId id="287" r:id="rId21"/>
    <p:sldId id="285" r:id="rId22"/>
    <p:sldId id="282" r:id="rId23"/>
    <p:sldId id="296" r:id="rId24"/>
    <p:sldId id="297" r:id="rId25"/>
    <p:sldId id="263" r:id="rId26"/>
    <p:sldId id="305" r:id="rId27"/>
    <p:sldId id="307" r:id="rId28"/>
    <p:sldId id="306" r:id="rId29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pos="2880">
          <p15:clr>
            <a:srgbClr val="A4A3A4"/>
          </p15:clr>
        </p15:guide>
        <p15:guide id="6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98" autoAdjust="0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731"/>
        <p:guide orient="horz" pos="1344"/>
        <p:guide orient="horz" pos="1392"/>
        <p:guide orient="horz" pos="3856"/>
        <p:guide pos="288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ECE94-FCE1-4705-85A8-1351C8177C6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AEB685-E120-4862-B636-638B8BED70A4}">
      <dgm:prSet phldrT="[Text]" custT="1"/>
      <dgm:spPr/>
      <dgm:t>
        <a:bodyPr/>
        <a:lstStyle/>
        <a:p>
          <a:pPr algn="l"/>
          <a:r>
            <a:rPr lang="en-GB" sz="2400" b="1" dirty="0"/>
            <a:t>Extending learning for </a:t>
          </a:r>
          <a:r>
            <a:rPr lang="en-GB" sz="2400" b="1" dirty="0" smtClean="0"/>
            <a:t>all</a:t>
          </a:r>
          <a:endParaRPr lang="en-GB" sz="2400" b="1" dirty="0"/>
        </a:p>
      </dgm:t>
    </dgm:pt>
    <dgm:pt modelId="{5C296F98-9328-4030-96E7-895C99A354EE}" type="parTrans" cxnId="{60F378D3-3150-4F6F-95EC-66D228DDD971}">
      <dgm:prSet/>
      <dgm:spPr/>
      <dgm:t>
        <a:bodyPr/>
        <a:lstStyle/>
        <a:p>
          <a:endParaRPr lang="en-GB"/>
        </a:p>
      </dgm:t>
    </dgm:pt>
    <dgm:pt modelId="{59DD0356-C712-4E14-BE16-E9503E294230}" type="sibTrans" cxnId="{60F378D3-3150-4F6F-95EC-66D228DDD971}">
      <dgm:prSet/>
      <dgm:spPr/>
      <dgm:t>
        <a:bodyPr/>
        <a:lstStyle/>
        <a:p>
          <a:endParaRPr lang="en-GB"/>
        </a:p>
      </dgm:t>
    </dgm:pt>
    <dgm:pt modelId="{EED89A58-EF42-49D1-B6D1-9F2E979D9204}">
      <dgm:prSet phldrT="[Text]"/>
      <dgm:spPr/>
      <dgm:t>
        <a:bodyPr/>
        <a:lstStyle/>
        <a:p>
          <a:r>
            <a:rPr lang="en-GB" b="1" dirty="0"/>
            <a:t>Creating optimal learning environments</a:t>
          </a:r>
        </a:p>
      </dgm:t>
    </dgm:pt>
    <dgm:pt modelId="{8C245BFF-0B95-41C4-B1FC-94A5D4300F5F}" type="parTrans" cxnId="{98DE1906-C673-42B0-A30C-E2818C77DAB0}">
      <dgm:prSet/>
      <dgm:spPr/>
      <dgm:t>
        <a:bodyPr/>
        <a:lstStyle/>
        <a:p>
          <a:endParaRPr lang="en-GB"/>
        </a:p>
      </dgm:t>
    </dgm:pt>
    <dgm:pt modelId="{06E6BF6A-E79A-421E-890D-836D2C8DCD83}" type="sibTrans" cxnId="{98DE1906-C673-42B0-A30C-E2818C77DAB0}">
      <dgm:prSet/>
      <dgm:spPr/>
      <dgm:t>
        <a:bodyPr/>
        <a:lstStyle/>
        <a:p>
          <a:endParaRPr lang="en-GB"/>
        </a:p>
      </dgm:t>
    </dgm:pt>
    <dgm:pt modelId="{9C2C3545-6F52-49B7-BA9A-F7433F4996DB}">
      <dgm:prSet phldrT="[Text]"/>
      <dgm:spPr/>
      <dgm:t>
        <a:bodyPr/>
        <a:lstStyle/>
        <a:p>
          <a:r>
            <a:rPr lang="en-GB" b="1" dirty="0">
              <a:solidFill>
                <a:schemeClr val="accent2">
                  <a:lumMod val="40000"/>
                  <a:lumOff val="60000"/>
                </a:schemeClr>
              </a:solidFill>
            </a:rPr>
            <a:t>Teaching to </a:t>
          </a:r>
          <a:r>
            <a:rPr lang="en-GB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variability:</a:t>
          </a:r>
          <a:endParaRPr lang="en-GB" b="1" dirty="0">
            <a:solidFill>
              <a:schemeClr val="accent2">
                <a:lumMod val="40000"/>
                <a:lumOff val="60000"/>
              </a:schemeClr>
            </a:solidFill>
          </a:endParaRPr>
        </a:p>
        <a:p>
          <a:r>
            <a:rPr lang="en-GB" b="1" dirty="0">
              <a:solidFill>
                <a:schemeClr val="accent2">
                  <a:lumMod val="40000"/>
                  <a:lumOff val="60000"/>
                </a:schemeClr>
              </a:solidFill>
            </a:rPr>
            <a:t>Differentiation</a:t>
          </a:r>
        </a:p>
        <a:p>
          <a:r>
            <a:rPr lang="en-GB" b="1" dirty="0">
              <a:solidFill>
                <a:schemeClr val="accent2">
                  <a:lumMod val="40000"/>
                  <a:lumOff val="60000"/>
                </a:schemeClr>
              </a:solidFill>
            </a:rPr>
            <a:t>Universal Design for Learning</a:t>
          </a:r>
        </a:p>
      </dgm:t>
    </dgm:pt>
    <dgm:pt modelId="{F7628917-15E2-4D2C-AD6F-FA683BDB418F}" type="parTrans" cxnId="{303A8B60-AE7C-4E23-B54D-1D217F0D2E74}">
      <dgm:prSet/>
      <dgm:spPr/>
      <dgm:t>
        <a:bodyPr/>
        <a:lstStyle/>
        <a:p>
          <a:endParaRPr lang="en-GB"/>
        </a:p>
      </dgm:t>
    </dgm:pt>
    <dgm:pt modelId="{F32D0924-5B32-4A70-BCB8-0A151CC35F89}" type="sibTrans" cxnId="{303A8B60-AE7C-4E23-B54D-1D217F0D2E74}">
      <dgm:prSet/>
      <dgm:spPr/>
      <dgm:t>
        <a:bodyPr/>
        <a:lstStyle/>
        <a:p>
          <a:endParaRPr lang="en-GB"/>
        </a:p>
      </dgm:t>
    </dgm:pt>
    <dgm:pt modelId="{CF1E5609-3ED9-46F8-9E4E-40063481FA7C}">
      <dgm:prSet/>
      <dgm:spPr/>
      <dgm:t>
        <a:bodyPr/>
        <a:lstStyle/>
        <a:p>
          <a:r>
            <a:rPr lang="en-GB" b="1" dirty="0"/>
            <a:t>Technology</a:t>
          </a:r>
        </a:p>
      </dgm:t>
    </dgm:pt>
    <dgm:pt modelId="{CE7DB1BF-66B2-4875-8D93-BF3C8BA59308}" type="parTrans" cxnId="{72493A59-01A8-4C42-8A14-1D8CFC4E46B5}">
      <dgm:prSet/>
      <dgm:spPr/>
      <dgm:t>
        <a:bodyPr/>
        <a:lstStyle/>
        <a:p>
          <a:endParaRPr lang="en-GB"/>
        </a:p>
      </dgm:t>
    </dgm:pt>
    <dgm:pt modelId="{784F5418-A779-431C-BFE7-A3AE0516FB36}" type="sibTrans" cxnId="{72493A59-01A8-4C42-8A14-1D8CFC4E46B5}">
      <dgm:prSet/>
      <dgm:spPr/>
      <dgm:t>
        <a:bodyPr/>
        <a:lstStyle/>
        <a:p>
          <a:endParaRPr lang="en-GB"/>
        </a:p>
      </dgm:t>
    </dgm:pt>
    <dgm:pt modelId="{BAFA0965-964C-477A-96D7-6B9D80E62289}">
      <dgm:prSet/>
      <dgm:spPr/>
      <dgm:t>
        <a:bodyPr/>
        <a:lstStyle/>
        <a:p>
          <a:r>
            <a:rPr lang="en-GB" b="1" dirty="0"/>
            <a:t>Collaboration</a:t>
          </a:r>
        </a:p>
      </dgm:t>
    </dgm:pt>
    <dgm:pt modelId="{0FEFD6D8-C6C7-4C07-BF54-3EE33154FD14}" type="parTrans" cxnId="{F573B005-EABA-441D-B77C-D6CA04BFE913}">
      <dgm:prSet/>
      <dgm:spPr/>
      <dgm:t>
        <a:bodyPr/>
        <a:lstStyle/>
        <a:p>
          <a:endParaRPr lang="en-GB"/>
        </a:p>
      </dgm:t>
    </dgm:pt>
    <dgm:pt modelId="{C5C85B0A-4F1F-4551-B64E-B50AF811B67A}" type="sibTrans" cxnId="{F573B005-EABA-441D-B77C-D6CA04BFE913}">
      <dgm:prSet/>
      <dgm:spPr/>
      <dgm:t>
        <a:bodyPr/>
        <a:lstStyle/>
        <a:p>
          <a:endParaRPr lang="en-GB"/>
        </a:p>
      </dgm:t>
    </dgm:pt>
    <dgm:pt modelId="{F9EE2B3E-7902-4536-A89C-3E6632BA8B65}">
      <dgm:prSet/>
      <dgm:spPr/>
      <dgm:t>
        <a:bodyPr/>
        <a:lstStyle/>
        <a:p>
          <a:r>
            <a:rPr lang="en-GB" b="1" dirty="0"/>
            <a:t>IB approaches to learning ATL</a:t>
          </a:r>
        </a:p>
      </dgm:t>
    </dgm:pt>
    <dgm:pt modelId="{3DBFFBE8-C77C-40B4-A4EA-055E86ADF027}" type="parTrans" cxnId="{EAFF2C94-4DEA-4C46-8C34-452889B718C8}">
      <dgm:prSet/>
      <dgm:spPr/>
      <dgm:t>
        <a:bodyPr/>
        <a:lstStyle/>
        <a:p>
          <a:endParaRPr lang="en-GB"/>
        </a:p>
      </dgm:t>
    </dgm:pt>
    <dgm:pt modelId="{D3663CEC-FF60-402F-8A74-8B02B16C9382}" type="sibTrans" cxnId="{EAFF2C94-4DEA-4C46-8C34-452889B718C8}">
      <dgm:prSet/>
      <dgm:spPr/>
      <dgm:t>
        <a:bodyPr/>
        <a:lstStyle/>
        <a:p>
          <a:endParaRPr lang="en-GB"/>
        </a:p>
      </dgm:t>
    </dgm:pt>
    <dgm:pt modelId="{D3D56078-04C2-4C91-AF36-9AABE91BB448}">
      <dgm:prSet/>
      <dgm:spPr/>
      <dgm:t>
        <a:bodyPr/>
        <a:lstStyle/>
        <a:p>
          <a:r>
            <a:rPr lang="en-GB" b="1" dirty="0"/>
            <a:t>Assessment</a:t>
          </a:r>
        </a:p>
      </dgm:t>
    </dgm:pt>
    <dgm:pt modelId="{79E6E5B2-9320-4EE0-A9C6-EC574ED4D407}" type="parTrans" cxnId="{078CA8E4-400C-4A34-B352-D88FA306EC39}">
      <dgm:prSet/>
      <dgm:spPr/>
      <dgm:t>
        <a:bodyPr/>
        <a:lstStyle/>
        <a:p>
          <a:endParaRPr lang="en-GB"/>
        </a:p>
      </dgm:t>
    </dgm:pt>
    <dgm:pt modelId="{B5BCE63E-9FCF-4B63-B6DE-99A96F4D4C87}" type="sibTrans" cxnId="{078CA8E4-400C-4A34-B352-D88FA306EC39}">
      <dgm:prSet/>
      <dgm:spPr/>
      <dgm:t>
        <a:bodyPr/>
        <a:lstStyle/>
        <a:p>
          <a:endParaRPr lang="en-GB"/>
        </a:p>
      </dgm:t>
    </dgm:pt>
    <dgm:pt modelId="{FDD18E09-685B-4F71-AECE-F34FE54B652B}" type="pres">
      <dgm:prSet presAssocID="{43DECE94-FCE1-4705-85A8-1351C8177C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C57B17-CB48-4E7C-804C-E17CF532DA97}" type="pres">
      <dgm:prSet presAssocID="{D7AEB685-E120-4862-B636-638B8BED70A4}" presName="roof" presStyleLbl="dkBgShp" presStyleIdx="0" presStyleCnt="2" custScaleY="182387" custLinFactNeighborY="16331"/>
      <dgm:spPr/>
      <dgm:t>
        <a:bodyPr/>
        <a:lstStyle/>
        <a:p>
          <a:endParaRPr lang="en-GB"/>
        </a:p>
      </dgm:t>
    </dgm:pt>
    <dgm:pt modelId="{7A150078-4E75-4AB0-93BD-88C06ACFA8CE}" type="pres">
      <dgm:prSet presAssocID="{D7AEB685-E120-4862-B636-638B8BED70A4}" presName="pillars" presStyleCnt="0"/>
      <dgm:spPr/>
      <dgm:t>
        <a:bodyPr/>
        <a:lstStyle/>
        <a:p>
          <a:endParaRPr lang="en-GB"/>
        </a:p>
      </dgm:t>
    </dgm:pt>
    <dgm:pt modelId="{322F775C-47A8-453A-A2E6-138B8072F470}" type="pres">
      <dgm:prSet presAssocID="{D7AEB685-E120-4862-B636-638B8BED70A4}" presName="pillar1" presStyleLbl="node1" presStyleIdx="0" presStyleCnt="6" custScaleX="102819" custScaleY="992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ACC999-85A2-49F8-BB78-195F9E2D49ED}" type="pres">
      <dgm:prSet presAssocID="{CF1E5609-3ED9-46F8-9E4E-40063481FA7C}" presName="pillarX" presStyleLbl="node1" presStyleIdx="1" presStyleCnt="6" custScaleX="106332" custScaleY="992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1DFD3-46D4-49CC-88AC-A414717A5EE5}" type="pres">
      <dgm:prSet presAssocID="{BAFA0965-964C-477A-96D7-6B9D80E62289}" presName="pillarX" presStyleLbl="node1" presStyleIdx="2" presStyleCnt="6" custScaleX="110501" custScaleY="99262" custLinFactX="10716" custLinFactNeighborX="100000" custLinFactNeighborY="-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3364B4-9EE2-4277-9C17-7B9BED38FF5C}" type="pres">
      <dgm:prSet presAssocID="{F9EE2B3E-7902-4536-A89C-3E6632BA8B65}" presName="pillarX" presStyleLbl="node1" presStyleIdx="3" presStyleCnt="6" custScaleX="108188" custScaleY="99262" custLinFactX="-8946" custLinFactNeighborX="-100000" custLinFactNeighborY="-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E3217-5BF3-413D-8F4B-C80451160196}" type="pres">
      <dgm:prSet presAssocID="{D3D56078-04C2-4C91-AF36-9AABE91BB448}" presName="pillarX" presStyleLbl="node1" presStyleIdx="4" presStyleCnt="6" custScaleX="97353" custScaleY="992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560A0D-4095-4540-BC12-7C5BFEAC6754}" type="pres">
      <dgm:prSet presAssocID="{9C2C3545-6F52-49B7-BA9A-F7433F4996DB}" presName="pillarX" presStyleLbl="node1" presStyleIdx="5" presStyleCnt="6" custScaleX="99772" custScaleY="992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E47E0-45A7-4C56-AFCE-296964A35EB4}" type="pres">
      <dgm:prSet presAssocID="{D7AEB685-E120-4862-B636-638B8BED70A4}" presName="base" presStyleLbl="dkBgShp" presStyleIdx="1" presStyleCnt="2" custScaleY="230359" custLinFactNeighborY="-70545"/>
      <dgm:spPr/>
      <dgm:t>
        <a:bodyPr/>
        <a:lstStyle/>
        <a:p>
          <a:endParaRPr lang="en-GB"/>
        </a:p>
      </dgm:t>
    </dgm:pt>
  </dgm:ptLst>
  <dgm:cxnLst>
    <dgm:cxn modelId="{48968923-A5C9-46E6-BDB2-B9EBC2BDC603}" type="presOf" srcId="{9C2C3545-6F52-49B7-BA9A-F7433F4996DB}" destId="{4C560A0D-4095-4540-BC12-7C5BFEAC6754}" srcOrd="0" destOrd="0" presId="urn:microsoft.com/office/officeart/2005/8/layout/hList3"/>
    <dgm:cxn modelId="{D67FC1AD-BBC7-4096-BEE8-95400F30525A}" type="presOf" srcId="{BAFA0965-964C-477A-96D7-6B9D80E62289}" destId="{1341DFD3-46D4-49CC-88AC-A414717A5EE5}" srcOrd="0" destOrd="0" presId="urn:microsoft.com/office/officeart/2005/8/layout/hList3"/>
    <dgm:cxn modelId="{F573B005-EABA-441D-B77C-D6CA04BFE913}" srcId="{D7AEB685-E120-4862-B636-638B8BED70A4}" destId="{BAFA0965-964C-477A-96D7-6B9D80E62289}" srcOrd="2" destOrd="0" parTransId="{0FEFD6D8-C6C7-4C07-BF54-3EE33154FD14}" sibTransId="{C5C85B0A-4F1F-4551-B64E-B50AF811B67A}"/>
    <dgm:cxn modelId="{60F378D3-3150-4F6F-95EC-66D228DDD971}" srcId="{43DECE94-FCE1-4705-85A8-1351C8177C6B}" destId="{D7AEB685-E120-4862-B636-638B8BED70A4}" srcOrd="0" destOrd="0" parTransId="{5C296F98-9328-4030-96E7-895C99A354EE}" sibTransId="{59DD0356-C712-4E14-BE16-E9503E294230}"/>
    <dgm:cxn modelId="{078CA8E4-400C-4A34-B352-D88FA306EC39}" srcId="{D7AEB685-E120-4862-B636-638B8BED70A4}" destId="{D3D56078-04C2-4C91-AF36-9AABE91BB448}" srcOrd="4" destOrd="0" parTransId="{79E6E5B2-9320-4EE0-A9C6-EC574ED4D407}" sibTransId="{B5BCE63E-9FCF-4B63-B6DE-99A96F4D4C87}"/>
    <dgm:cxn modelId="{303A8B60-AE7C-4E23-B54D-1D217F0D2E74}" srcId="{D7AEB685-E120-4862-B636-638B8BED70A4}" destId="{9C2C3545-6F52-49B7-BA9A-F7433F4996DB}" srcOrd="5" destOrd="0" parTransId="{F7628917-15E2-4D2C-AD6F-FA683BDB418F}" sibTransId="{F32D0924-5B32-4A70-BCB8-0A151CC35F89}"/>
    <dgm:cxn modelId="{48D9ADC2-3EFD-47E0-9531-A8633360779E}" type="presOf" srcId="{D3D56078-04C2-4C91-AF36-9AABE91BB448}" destId="{551E3217-5BF3-413D-8F4B-C80451160196}" srcOrd="0" destOrd="0" presId="urn:microsoft.com/office/officeart/2005/8/layout/hList3"/>
    <dgm:cxn modelId="{CF6488CE-B426-4674-A4F4-262102ACADE8}" type="presOf" srcId="{EED89A58-EF42-49D1-B6D1-9F2E979D9204}" destId="{322F775C-47A8-453A-A2E6-138B8072F470}" srcOrd="0" destOrd="0" presId="urn:microsoft.com/office/officeart/2005/8/layout/hList3"/>
    <dgm:cxn modelId="{CD482ACB-4683-462D-818D-09A6AB5E017D}" type="presOf" srcId="{F9EE2B3E-7902-4536-A89C-3E6632BA8B65}" destId="{0B3364B4-9EE2-4277-9C17-7B9BED38FF5C}" srcOrd="0" destOrd="0" presId="urn:microsoft.com/office/officeart/2005/8/layout/hList3"/>
    <dgm:cxn modelId="{98DE1906-C673-42B0-A30C-E2818C77DAB0}" srcId="{D7AEB685-E120-4862-B636-638B8BED70A4}" destId="{EED89A58-EF42-49D1-B6D1-9F2E979D9204}" srcOrd="0" destOrd="0" parTransId="{8C245BFF-0B95-41C4-B1FC-94A5D4300F5F}" sibTransId="{06E6BF6A-E79A-421E-890D-836D2C8DCD83}"/>
    <dgm:cxn modelId="{235D4410-1B21-4723-B1F6-571DEDD0B5B1}" type="presOf" srcId="{CF1E5609-3ED9-46F8-9E4E-40063481FA7C}" destId="{A8ACC999-85A2-49F8-BB78-195F9E2D49ED}" srcOrd="0" destOrd="0" presId="urn:microsoft.com/office/officeart/2005/8/layout/hList3"/>
    <dgm:cxn modelId="{EAFF2C94-4DEA-4C46-8C34-452889B718C8}" srcId="{D7AEB685-E120-4862-B636-638B8BED70A4}" destId="{F9EE2B3E-7902-4536-A89C-3E6632BA8B65}" srcOrd="3" destOrd="0" parTransId="{3DBFFBE8-C77C-40B4-A4EA-055E86ADF027}" sibTransId="{D3663CEC-FF60-402F-8A74-8B02B16C9382}"/>
    <dgm:cxn modelId="{B2710494-CD43-49A6-9E7C-6CDB27D4A8DC}" type="presOf" srcId="{D7AEB685-E120-4862-B636-638B8BED70A4}" destId="{2EC57B17-CB48-4E7C-804C-E17CF532DA97}" srcOrd="0" destOrd="0" presId="urn:microsoft.com/office/officeart/2005/8/layout/hList3"/>
    <dgm:cxn modelId="{00700D7F-EDC2-4E7F-A98E-37C04C43C66C}" type="presOf" srcId="{43DECE94-FCE1-4705-85A8-1351C8177C6B}" destId="{FDD18E09-685B-4F71-AECE-F34FE54B652B}" srcOrd="0" destOrd="0" presId="urn:microsoft.com/office/officeart/2005/8/layout/hList3"/>
    <dgm:cxn modelId="{72493A59-01A8-4C42-8A14-1D8CFC4E46B5}" srcId="{D7AEB685-E120-4862-B636-638B8BED70A4}" destId="{CF1E5609-3ED9-46F8-9E4E-40063481FA7C}" srcOrd="1" destOrd="0" parTransId="{CE7DB1BF-66B2-4875-8D93-BF3C8BA59308}" sibTransId="{784F5418-A779-431C-BFE7-A3AE0516FB36}"/>
    <dgm:cxn modelId="{34D3F3A3-6F96-4742-99F4-EB4F690F3198}" type="presParOf" srcId="{FDD18E09-685B-4F71-AECE-F34FE54B652B}" destId="{2EC57B17-CB48-4E7C-804C-E17CF532DA97}" srcOrd="0" destOrd="0" presId="urn:microsoft.com/office/officeart/2005/8/layout/hList3"/>
    <dgm:cxn modelId="{F6C8805B-6D73-4FA9-9EE6-D27BF2984855}" type="presParOf" srcId="{FDD18E09-685B-4F71-AECE-F34FE54B652B}" destId="{7A150078-4E75-4AB0-93BD-88C06ACFA8CE}" srcOrd="1" destOrd="0" presId="urn:microsoft.com/office/officeart/2005/8/layout/hList3"/>
    <dgm:cxn modelId="{15B6E557-74FD-4693-84DC-057FF763B769}" type="presParOf" srcId="{7A150078-4E75-4AB0-93BD-88C06ACFA8CE}" destId="{322F775C-47A8-453A-A2E6-138B8072F470}" srcOrd="0" destOrd="0" presId="urn:microsoft.com/office/officeart/2005/8/layout/hList3"/>
    <dgm:cxn modelId="{9C704B63-3167-41DA-B450-D6F3157D5389}" type="presParOf" srcId="{7A150078-4E75-4AB0-93BD-88C06ACFA8CE}" destId="{A8ACC999-85A2-49F8-BB78-195F9E2D49ED}" srcOrd="1" destOrd="0" presId="urn:microsoft.com/office/officeart/2005/8/layout/hList3"/>
    <dgm:cxn modelId="{2FF213A4-E9C5-48CF-BDB9-7082926641A8}" type="presParOf" srcId="{7A150078-4E75-4AB0-93BD-88C06ACFA8CE}" destId="{1341DFD3-46D4-49CC-88AC-A414717A5EE5}" srcOrd="2" destOrd="0" presId="urn:microsoft.com/office/officeart/2005/8/layout/hList3"/>
    <dgm:cxn modelId="{A44A7071-8A5E-4009-B7AA-2BCB96DCCA1F}" type="presParOf" srcId="{7A150078-4E75-4AB0-93BD-88C06ACFA8CE}" destId="{0B3364B4-9EE2-4277-9C17-7B9BED38FF5C}" srcOrd="3" destOrd="0" presId="urn:microsoft.com/office/officeart/2005/8/layout/hList3"/>
    <dgm:cxn modelId="{56B2DB80-F4FD-4578-A5BA-D2D05A23A97D}" type="presParOf" srcId="{7A150078-4E75-4AB0-93BD-88C06ACFA8CE}" destId="{551E3217-5BF3-413D-8F4B-C80451160196}" srcOrd="4" destOrd="0" presId="urn:microsoft.com/office/officeart/2005/8/layout/hList3"/>
    <dgm:cxn modelId="{947CEE4D-EBC0-4C27-9239-3868E1DDCFC8}" type="presParOf" srcId="{7A150078-4E75-4AB0-93BD-88C06ACFA8CE}" destId="{4C560A0D-4095-4540-BC12-7C5BFEAC6754}" srcOrd="5" destOrd="0" presId="urn:microsoft.com/office/officeart/2005/8/layout/hList3"/>
    <dgm:cxn modelId="{CFD28CB1-EEA0-4546-967B-D8B96FD15950}" type="presParOf" srcId="{FDD18E09-685B-4F71-AECE-F34FE54B652B}" destId="{D0EE47E0-45A7-4C56-AFCE-296964A35E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55613-7C2D-4F52-B4CA-683314030BD4}" type="datetimeFigureOut">
              <a:rPr lang="en-GB" smtClean="0"/>
              <a:t>16/07/2016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09AAE-5EF0-4EC5-86EE-185C19BCF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EB705-AE42-4AF3-979A-C1524D1B2A5D}" type="datetimeFigureOut">
              <a:rPr lang="en-GB" smtClean="0"/>
              <a:t>16/07/2016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4674-4D32-46AD-AD81-62841C672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6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Graphic</a:t>
            </a:r>
            <a:r>
              <a:rPr lang="en-GB" baseline="0" dirty="0" smtClean="0"/>
              <a:t> taken from </a:t>
            </a:r>
            <a:r>
              <a:rPr lang="en-GB" i="1" baseline="0" dirty="0" smtClean="0"/>
              <a:t>Learning diversity and inclusion in IB programmes </a:t>
            </a:r>
            <a:r>
              <a:rPr lang="en-GB" baseline="0" dirty="0" smtClean="0"/>
              <a:t>(2016)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170" marR="0" indent="-18717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1100" dirty="0" smtClean="0"/>
              <a:t>Tomlinson, C.A, Cunningham Eidsen, C. </a:t>
            </a:r>
            <a:r>
              <a:rPr lang="en-GB" sz="1100" i="1" dirty="0" smtClean="0"/>
              <a:t>Differentiation in Practice: A resource guide for differentiating curriculum. </a:t>
            </a:r>
            <a:r>
              <a:rPr lang="en-GB" sz="1100" dirty="0" smtClean="0"/>
              <a:t>Alexandria, USA. ASCD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8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170" marR="0" indent="-18717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1100" dirty="0" smtClean="0"/>
              <a:t>Meyer, A., Rose, D.H., Gordon, D. 2014 </a:t>
            </a:r>
            <a:r>
              <a:rPr lang="en-GB" sz="1100" i="1" dirty="0" smtClean="0"/>
              <a:t>Universal Design for Learning: theory and practice. </a:t>
            </a:r>
            <a:r>
              <a:rPr lang="en-GB" sz="1100" dirty="0" smtClean="0"/>
              <a:t>Wakefield, USA. CAST, Inc.</a:t>
            </a:r>
          </a:p>
          <a:p>
            <a:pPr marL="0" indent="0">
              <a:buNone/>
            </a:pPr>
            <a:r>
              <a:rPr lang="en-GB" dirty="0" smtClean="0"/>
              <a:t>www.cast.org – Harvard -  open source materials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8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2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55646" y="6629930"/>
            <a:ext cx="1068334" cy="22807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noProof="0" smtClean="0"/>
              <a:pPr/>
              <a:t>7/16/2016</a:t>
            </a:fld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23980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319999"/>
            <a:ext cx="54720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19200" y="1886737"/>
            <a:ext cx="5472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3599" y="4960136"/>
            <a:ext cx="18432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92102" y="1309688"/>
            <a:ext cx="7989189" cy="436778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 marL="1028850" indent="-337899">
              <a:defRPr sz="1723">
                <a:latin typeface="Myriad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51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327" y="3203572"/>
            <a:ext cx="8211787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327" y="4792134"/>
            <a:ext cx="8211787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068334" cy="228070"/>
          </a:xfrm>
        </p:spPr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8334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062" y="2184400"/>
            <a:ext cx="6447738" cy="1727200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9062" y="3911600"/>
            <a:ext cx="6447738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24962" y="2209799"/>
            <a:ext cx="3677238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2209799"/>
            <a:ext cx="3675600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24962" y="2849561"/>
            <a:ext cx="3675600" cy="3276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11200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1200" y="2849561"/>
            <a:ext cx="3675600" cy="327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283183"/>
            <a:ext cx="3225800" cy="104933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283183"/>
            <a:ext cx="4114800" cy="4965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0" y="2332519"/>
            <a:ext cx="3225800" cy="3916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4962" y="1238390"/>
            <a:ext cx="7461838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89481"/>
            <a:ext cx="7461838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12066" y="576264"/>
            <a:ext cx="1068334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noProof="0" smtClean="0"/>
              <a:pPr/>
              <a:t>7/16/2016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9062" y="6475941"/>
            <a:ext cx="36114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lcenter.org/sites/udlcenter.org/files/updateguidelines2_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bo.org/research/programme-development-research/continuum-studies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lcenter.org/aboutudl/take_a_tour_ud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dlcenter.org/aboutudl/take_a_tour_udl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dleditions.cast.org/" TargetMode="External"/><Relationship Id="rId2" Type="http://schemas.openxmlformats.org/officeDocument/2006/relationships/hyperlink" Target="http://bookbuilder.cas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solveit.cast.org/home" TargetMode="External"/><Relationship Id="rId5" Type="http://schemas.openxmlformats.org/officeDocument/2006/relationships/hyperlink" Target="http://sciencewriter.cast.org/" TargetMode="External"/><Relationship Id="rId4" Type="http://schemas.openxmlformats.org/officeDocument/2006/relationships/hyperlink" Target="http://aem.cast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lcenter.org/aboutudl/take_a_tour_udl" TargetMode="External"/><Relationship Id="rId2" Type="http://schemas.openxmlformats.org/officeDocument/2006/relationships/hyperlink" Target="http://udltheorypractice.cast.org/login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bDvKnY0g6e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95" y="1249251"/>
            <a:ext cx="7846097" cy="656821"/>
          </a:xfrm>
        </p:spPr>
        <p:txBody>
          <a:bodyPr/>
          <a:lstStyle/>
          <a:p>
            <a:r>
              <a:rPr lang="en-GB" dirty="0" smtClean="0"/>
              <a:t>Teaching to variability: UDL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16" y="2073498"/>
            <a:ext cx="8105084" cy="4040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Universal Design for Learning – UDL</a:t>
            </a:r>
          </a:p>
          <a:p>
            <a:pPr marL="0" indent="0">
              <a:buNone/>
            </a:pPr>
            <a:r>
              <a:rPr lang="en-GB" sz="2176" dirty="0"/>
              <a:t>The UDL </a:t>
            </a:r>
            <a:r>
              <a:rPr lang="en-GB" sz="2176" dirty="0" smtClean="0"/>
              <a:t>framework is cohesive, flexible and concerns curriculum content, expected learner variability and the learning environment.</a:t>
            </a: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endParaRPr lang="en-GB" sz="2176" dirty="0"/>
          </a:p>
          <a:p>
            <a:pPr marL="0" indent="0">
              <a:buNone/>
            </a:pPr>
            <a:r>
              <a:rPr lang="en-GB" sz="2176" dirty="0"/>
              <a:t>							</a:t>
            </a:r>
          </a:p>
          <a:p>
            <a:pPr marL="0" indent="0">
              <a:buNone/>
            </a:pPr>
            <a:r>
              <a:rPr lang="en-GB" sz="2176" dirty="0"/>
              <a:t>							</a:t>
            </a:r>
            <a:r>
              <a:rPr lang="en-GB" sz="1600" dirty="0"/>
              <a:t>(www.cast.org)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10</a:t>
            </a:fld>
            <a:endParaRPr lang="en-US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033"/>
              </p:ext>
            </p:extLst>
          </p:nvPr>
        </p:nvGraphicFramePr>
        <p:xfrm>
          <a:off x="735195" y="3052292"/>
          <a:ext cx="6479242" cy="269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309"/>
                <a:gridCol w="2080309"/>
                <a:gridCol w="2127414"/>
                <a:gridCol w="191210"/>
              </a:tblGrid>
              <a:tr h="5885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Neural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Networks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Educators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provide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Learners</a:t>
                      </a: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become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</a:tr>
              <a:tr h="65388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Diverse recognition networks</a:t>
                      </a:r>
                      <a:endParaRPr lang="en-GB" sz="1600" b="1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Multiple means of representation</a:t>
                      </a:r>
                      <a:endParaRPr lang="en-GB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Resourceful,</a:t>
                      </a:r>
                      <a:r>
                        <a:rPr lang="en-GB" sz="1600" baseline="0" dirty="0" smtClean="0"/>
                        <a:t> knowledgeable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2905" marR="82905" marT="41452" marB="41452"/>
                </a:tc>
              </a:tr>
              <a:tr h="67167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Diverse strategic networks</a:t>
                      </a:r>
                      <a:endParaRPr lang="en-GB" sz="1600" b="1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Multiple means of action and expression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Strategic, goal directed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2905" marR="82905" marT="41452" marB="41452"/>
                </a:tc>
              </a:tr>
              <a:tr h="64006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Diverse</a:t>
                      </a:r>
                      <a:r>
                        <a:rPr lang="en-GB" sz="1600" b="1" baseline="0" dirty="0" smtClean="0"/>
                        <a:t> affective networks</a:t>
                      </a:r>
                      <a:endParaRPr lang="en-GB" sz="1600" b="1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Multiple means of engagement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Purposeful, motivated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2905" marR="82905" marT="41452" marB="414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6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7" y="1132373"/>
            <a:ext cx="8037443" cy="4446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UDL guidelines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42" t="13616" r="21021" b="7171"/>
          <a:stretch/>
        </p:blipFill>
        <p:spPr>
          <a:xfrm>
            <a:off x="649357" y="1921565"/>
            <a:ext cx="7474226" cy="4240696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30" y="1577010"/>
            <a:ext cx="6779340" cy="3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2" y="1249250"/>
            <a:ext cx="8017098" cy="540913"/>
          </a:xfrm>
        </p:spPr>
        <p:txBody>
          <a:bodyPr/>
          <a:lstStyle/>
          <a:p>
            <a:r>
              <a:rPr lang="en-GB" dirty="0" smtClean="0"/>
              <a:t>UDL and the Learner Profile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040481"/>
              </p:ext>
            </p:extLst>
          </p:nvPr>
        </p:nvGraphicFramePr>
        <p:xfrm>
          <a:off x="669702" y="1790165"/>
          <a:ext cx="8017098" cy="4478160"/>
        </p:xfrm>
        <a:graphic>
          <a:graphicData uri="http://schemas.openxmlformats.org/drawingml/2006/table">
            <a:tbl>
              <a:tblPr firstRow="1" firstCol="1" bandRow="1"/>
              <a:tblGrid>
                <a:gridCol w="4001720"/>
                <a:gridCol w="4015378"/>
              </a:tblGrid>
              <a:tr h="81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UDL Principles and related Expert Learner </a:t>
                      </a:r>
                      <a:r>
                        <a:rPr lang="en-GB" sz="1600" b="1" dirty="0" smtClean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characteristics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IB Learner Profile IB </a:t>
                      </a:r>
                      <a:r>
                        <a:rPr lang="en-GB" sz="1600" b="1" dirty="0" smtClean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Characteristics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TimesNewRomanPSM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(Communicators, Principled,</a:t>
                      </a:r>
                      <a:r>
                        <a:rPr lang="en-GB" sz="1600" b="0" baseline="0" dirty="0" smtClean="0">
                          <a:effectLst/>
                          <a:latin typeface="TimesNewRomanPSM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Open-minded, Caring, Risk-takers, Balanced, Reflective)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resourceful, knowledgeable learners</a:t>
                      </a:r>
                      <a:endParaRPr lang="en-GB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(UDL Principle 1: Representation)</a:t>
                      </a:r>
                      <a:endParaRPr lang="en-GB" sz="1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Inquirers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Knowledgeable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Thinkers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strategic, goal-directed learners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</a:t>
                      </a:r>
                      <a:r>
                        <a:rPr lang="en-GB" sz="1600" b="1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UDL Principle 2: Action and Expression)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5828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UDL Principle 3: Engagement</a:t>
                      </a:r>
                      <a:endParaRPr lang="en-GB" sz="1600" dirty="0">
                        <a:solidFill>
                          <a:srgbClr val="0058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5828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purposeful, motivated learners</a:t>
                      </a:r>
                      <a:endParaRPr lang="en-GB" sz="1600" dirty="0">
                        <a:solidFill>
                          <a:srgbClr val="0058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5828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(UDL Principle 2: Action and Expression)</a:t>
                      </a:r>
                      <a:endParaRPr lang="en-GB" sz="1600" b="1" dirty="0">
                        <a:solidFill>
                          <a:srgbClr val="0058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1238391"/>
            <a:ext cx="7939825" cy="616168"/>
          </a:xfrm>
        </p:spPr>
        <p:txBody>
          <a:bodyPr/>
          <a:lstStyle/>
          <a:p>
            <a:r>
              <a:rPr lang="en-GB" dirty="0" smtClean="0"/>
              <a:t>AND?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75863"/>
              </p:ext>
            </p:extLst>
          </p:nvPr>
        </p:nvGraphicFramePr>
        <p:xfrm>
          <a:off x="837126" y="1983347"/>
          <a:ext cx="7740203" cy="3885476"/>
        </p:xfrm>
        <a:graphic>
          <a:graphicData uri="http://schemas.openxmlformats.org/drawingml/2006/table">
            <a:tbl>
              <a:tblPr firstRow="1" firstCol="1" bandRow="1"/>
              <a:tblGrid>
                <a:gridCol w="4043967"/>
                <a:gridCol w="3696236"/>
              </a:tblGrid>
              <a:tr h="528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UDL Principles and related Expert Learner characteristics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IB Learner Profile IB Characteristics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resourceful, knowledgeable learners</a:t>
                      </a:r>
                      <a:endParaRPr lang="en-GB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(UDL Principle 1: Representation)</a:t>
                      </a:r>
                      <a:endParaRPr lang="en-GB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Inquirers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Knowledgeable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Thinkers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strategic, goal-directed learners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(UDL Principle 2: Action and Expression)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Communicators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Reflective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Open-minded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863D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UDL Principle 3: Engagement</a:t>
                      </a:r>
                      <a:endParaRPr lang="en-GB" sz="1600" dirty="0">
                        <a:solidFill>
                          <a:srgbClr val="00863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863D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To develop purposeful, motivated learners</a:t>
                      </a:r>
                      <a:endParaRPr lang="en-GB" sz="1600" dirty="0">
                        <a:solidFill>
                          <a:srgbClr val="00863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863D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(UDL Principle 2: Action and Expression)</a:t>
                      </a:r>
                      <a:endParaRPr lang="en-GB" sz="1600" dirty="0">
                        <a:solidFill>
                          <a:srgbClr val="00863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Principled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Caring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Balanced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Risk-takers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5" y="1238391"/>
            <a:ext cx="7823915" cy="564652"/>
          </a:xfrm>
        </p:spPr>
        <p:txBody>
          <a:bodyPr>
            <a:normAutofit/>
          </a:bodyPr>
          <a:lstStyle/>
          <a:p>
            <a:r>
              <a:rPr lang="en-GB" dirty="0" smtClean="0"/>
              <a:t>Action: UDL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9668" y="1918953"/>
            <a:ext cx="3677238" cy="4207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Options for learners to: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Self-regulate?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Sustain </a:t>
            </a:r>
            <a:r>
              <a:rPr lang="en-GB" dirty="0">
                <a:solidFill>
                  <a:srgbClr val="00B050"/>
                </a:solidFill>
              </a:rPr>
              <a:t>effort and motivation?</a:t>
            </a:r>
          </a:p>
          <a:p>
            <a:r>
              <a:rPr lang="en-GB" dirty="0">
                <a:solidFill>
                  <a:srgbClr val="00B050"/>
                </a:solidFill>
              </a:rPr>
              <a:t>Remain engaged and interested</a:t>
            </a:r>
            <a:r>
              <a:rPr lang="en-GB" dirty="0" smtClean="0">
                <a:solidFill>
                  <a:srgbClr val="00B050"/>
                </a:solidFill>
              </a:rPr>
              <a:t>?</a:t>
            </a:r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Reach higher levels of comprehension and understanding?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Understand used symbols and expressions?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Perceive what needs to be learned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GB" dirty="0"/>
          </a:p>
          <a:p>
            <a:r>
              <a:rPr lang="en-GB" dirty="0"/>
              <a:t>Act strategically?</a:t>
            </a:r>
          </a:p>
          <a:p>
            <a:r>
              <a:rPr lang="en-GB" dirty="0"/>
              <a:t>Express themselves fluently?</a:t>
            </a:r>
          </a:p>
          <a:p>
            <a:r>
              <a:rPr lang="en-GB" dirty="0"/>
              <a:t>Respond physically?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5" y="1918954"/>
            <a:ext cx="4031087" cy="3889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Talk to a neighbour</a:t>
            </a:r>
            <a:endParaRPr lang="en-GB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Would the UDL guidelines increase learning opportunities for you and your students?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700" dirty="0"/>
              <a:t>CAST (2011). </a:t>
            </a:r>
            <a:r>
              <a:rPr lang="en-GB" sz="1700" i="1" dirty="0"/>
              <a:t>Universal Design for Learning Guidelines version 2.0.</a:t>
            </a:r>
            <a:r>
              <a:rPr lang="en-GB" sz="1700" dirty="0"/>
              <a:t> Wakefield, MA: Author.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867437"/>
            <a:ext cx="7989189" cy="381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UDL and Inclusive Practices in IB Schools Worldwide</a:t>
            </a:r>
            <a:endParaRPr lang="en-US" sz="2400" b="1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US" u="sng" dirty="0">
                <a:hlinkClick r:id="rId2"/>
              </a:rPr>
              <a:t>http://ibo.org/research/programme-development-research/continuum-studies/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Purpose </a:t>
            </a:r>
          </a:p>
          <a:p>
            <a:pPr marL="0" indent="0">
              <a:buNone/>
            </a:pPr>
            <a:r>
              <a:rPr lang="en-US" dirty="0" smtClean="0"/>
              <a:t>To examine </a:t>
            </a:r>
            <a:r>
              <a:rPr lang="en-US" dirty="0"/>
              <a:t>how inclusive practices and UDL are used in IB schools worldwide, focusing on the following areas: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UDL and inclusive practices are currently being implemented at the classroom and schoolwide level in IB schools worldwide and what specific factors impact this </a:t>
            </a:r>
            <a:r>
              <a:rPr lang="en-US" dirty="0" smtClean="0"/>
              <a:t>implementation</a:t>
            </a:r>
          </a:p>
          <a:p>
            <a:pPr marL="457200" indent="-457200">
              <a:buAutoNum type="alphaLcParenBoth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inclusive practices IB educators are using align with the UDL </a:t>
            </a:r>
            <a:r>
              <a:rPr lang="en-US" dirty="0" smtClean="0"/>
              <a:t>framework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238390"/>
            <a:ext cx="8094698" cy="6290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IB commissioned research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944710"/>
            <a:ext cx="7989189" cy="4237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esearch questions:</a:t>
            </a:r>
          </a:p>
          <a:p>
            <a:pPr lvl="0"/>
            <a:r>
              <a:rPr lang="en-US" dirty="0"/>
              <a:t>What are the key findings in the literature base about UDL implementation in K-12 settings</a:t>
            </a:r>
            <a:r>
              <a:rPr lang="en-US" dirty="0" smtClean="0"/>
              <a:t>?</a:t>
            </a:r>
          </a:p>
          <a:p>
            <a:r>
              <a:rPr lang="en-US" dirty="0"/>
              <a:t>How is UDL currently implemented in IB schools?</a:t>
            </a:r>
            <a:endParaRPr lang="en-GB" dirty="0"/>
          </a:p>
          <a:p>
            <a:r>
              <a:rPr lang="en-US" dirty="0"/>
              <a:t>How does UDL support the IB goal of promoting inclusive education?</a:t>
            </a:r>
            <a:endParaRPr lang="en-GB" dirty="0"/>
          </a:p>
          <a:p>
            <a:pPr lvl="0"/>
            <a:endParaRPr lang="en-GB" dirty="0" smtClean="0"/>
          </a:p>
          <a:p>
            <a:pPr marL="0" indent="0">
              <a:buNone/>
            </a:pPr>
            <a:r>
              <a:rPr lang="en-US" b="1" dirty="0" smtClean="0"/>
              <a:t>Research Methods</a:t>
            </a:r>
          </a:p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ualitative </a:t>
            </a:r>
            <a:r>
              <a:rPr lang="en-US" dirty="0"/>
              <a:t>research </a:t>
            </a:r>
            <a:r>
              <a:rPr lang="en-US" dirty="0" smtClean="0"/>
              <a:t>design:</a:t>
            </a:r>
          </a:p>
          <a:p>
            <a:r>
              <a:rPr lang="en-US" dirty="0"/>
              <a:t>D</a:t>
            </a:r>
            <a:r>
              <a:rPr lang="en-US" dirty="0" smtClean="0"/>
              <a:t>ocument analysis.</a:t>
            </a:r>
          </a:p>
          <a:p>
            <a:r>
              <a:rPr lang="en-US" dirty="0"/>
              <a:t>L</a:t>
            </a:r>
            <a:r>
              <a:rPr lang="en-US" dirty="0" smtClean="0"/>
              <a:t>iterature review.  </a:t>
            </a:r>
          </a:p>
          <a:p>
            <a:r>
              <a:rPr lang="en-US" dirty="0"/>
              <a:t>L</a:t>
            </a:r>
            <a:r>
              <a:rPr lang="en-US" dirty="0" smtClean="0"/>
              <a:t>arge-scale survey.</a:t>
            </a:r>
          </a:p>
          <a:p>
            <a:r>
              <a:rPr lang="en-US" dirty="0" smtClean="0"/>
              <a:t>Interviews </a:t>
            </a:r>
            <a:r>
              <a:rPr lang="en-US" dirty="0"/>
              <a:t>of selected participants &gt;</a:t>
            </a:r>
            <a:r>
              <a:rPr lang="en-US" dirty="0" smtClean="0"/>
              <a:t>  </a:t>
            </a:r>
            <a:r>
              <a:rPr lang="en-US" b="1" dirty="0" smtClean="0"/>
              <a:t>case </a:t>
            </a:r>
            <a:r>
              <a:rPr lang="en-US" b="1" dirty="0"/>
              <a:t>stories </a:t>
            </a:r>
            <a:r>
              <a:rPr lang="en-US" dirty="0"/>
              <a:t>on a set of </a:t>
            </a:r>
            <a:r>
              <a:rPr lang="en-US" dirty="0" smtClean="0"/>
              <a:t>schools.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238390"/>
            <a:ext cx="8094698" cy="603289"/>
          </a:xfrm>
        </p:spPr>
        <p:txBody>
          <a:bodyPr>
            <a:normAutofit/>
          </a:bodyPr>
          <a:lstStyle/>
          <a:p>
            <a:r>
              <a:rPr lang="en-US" dirty="0"/>
              <a:t>Research </a:t>
            </a:r>
            <a:r>
              <a:rPr lang="en-US" dirty="0" smtClean="0"/>
              <a:t>Questions</a:t>
            </a:r>
            <a:r>
              <a:rPr lang="en-GB" dirty="0" smtClean="0"/>
              <a:t> and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944710"/>
            <a:ext cx="7989189" cy="373275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IB Philosophy </a:t>
            </a:r>
            <a:r>
              <a:rPr lang="en-GB" sz="2400" dirty="0"/>
              <a:t>and practices are well-aligned with the guiding tenets of UDL. </a:t>
            </a:r>
            <a:endParaRPr lang="en-GB" sz="2400" dirty="0" smtClean="0"/>
          </a:p>
          <a:p>
            <a:r>
              <a:rPr lang="en-GB" sz="2400" dirty="0" smtClean="0"/>
              <a:t>IB guidelines emphasize </a:t>
            </a:r>
            <a:r>
              <a:rPr lang="en-GB" sz="2400" dirty="0"/>
              <a:t>the need to consider student diversity at various levels, from school philosophy </a:t>
            </a:r>
            <a:r>
              <a:rPr lang="en-GB" sz="2400" dirty="0" smtClean="0"/>
              <a:t>to organization </a:t>
            </a:r>
            <a:r>
              <a:rPr lang="en-GB" sz="2400" dirty="0"/>
              <a:t>to instructional practices.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IB focus on reducing barriers and providing </a:t>
            </a:r>
            <a:r>
              <a:rPr lang="en-GB" sz="2400" dirty="0" smtClean="0"/>
              <a:t>teaching and </a:t>
            </a:r>
            <a:r>
              <a:rPr lang="en-GB" sz="2400" dirty="0"/>
              <a:t>learning approaches that support and engage all learners is consistent with UDL’s </a:t>
            </a:r>
            <a:r>
              <a:rPr lang="en-GB" sz="2400" dirty="0" smtClean="0"/>
              <a:t>central premise </a:t>
            </a:r>
            <a:r>
              <a:rPr lang="en-GB" sz="2400" dirty="0"/>
              <a:t>of addressing learner variability by proactively designing instruction for all learners.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238391"/>
            <a:ext cx="7461838" cy="526016"/>
          </a:xfrm>
        </p:spPr>
        <p:txBody>
          <a:bodyPr>
            <a:normAutofit/>
          </a:bodyPr>
          <a:lstStyle/>
          <a:p>
            <a:r>
              <a:rPr lang="en-GB" dirty="0" smtClean="0"/>
              <a:t>General research findings </a:t>
            </a:r>
            <a:r>
              <a:rPr lang="en-GB" sz="1800" dirty="0" smtClean="0"/>
              <a:t>jp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122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7611" y="1880317"/>
            <a:ext cx="7989189" cy="4582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UDL framework:</a:t>
            </a:r>
          </a:p>
          <a:p>
            <a:r>
              <a:rPr lang="en-US" dirty="0" smtClean="0"/>
              <a:t>Open-ended. </a:t>
            </a:r>
          </a:p>
          <a:p>
            <a:r>
              <a:rPr lang="en-US" dirty="0" smtClean="0"/>
              <a:t>Flexible.</a:t>
            </a:r>
          </a:p>
          <a:p>
            <a:r>
              <a:rPr lang="en-US" dirty="0" smtClean="0"/>
              <a:t>Not prescriptive.</a:t>
            </a:r>
          </a:p>
          <a:p>
            <a:r>
              <a:rPr lang="en-US" dirty="0" smtClean="0"/>
              <a:t>Many ideas and options for use.</a:t>
            </a:r>
          </a:p>
          <a:p>
            <a:r>
              <a:rPr lang="en-US" dirty="0"/>
              <a:t>Anyone can </a:t>
            </a:r>
            <a:r>
              <a:rPr lang="en-US" dirty="0" smtClean="0"/>
              <a:t>use.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Challenge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verwhelming </a:t>
            </a:r>
            <a:r>
              <a:rPr lang="en-US" dirty="0"/>
              <a:t>for some because there is no clearly defined path </a:t>
            </a:r>
            <a:r>
              <a:rPr lang="en-US" dirty="0" smtClean="0"/>
              <a:t>for use.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Solutions</a:t>
            </a:r>
            <a:endParaRPr lang="en-US" b="1" dirty="0"/>
          </a:p>
          <a:p>
            <a:r>
              <a:rPr lang="en-US" dirty="0"/>
              <a:t>C</a:t>
            </a:r>
            <a:r>
              <a:rPr lang="en-US" dirty="0" smtClean="0"/>
              <a:t>oncrete </a:t>
            </a:r>
            <a:r>
              <a:rPr lang="en-US" dirty="0"/>
              <a:t>ideas and strategies for how to operationalize </a:t>
            </a:r>
            <a:r>
              <a:rPr lang="en-US" dirty="0" smtClean="0"/>
              <a:t>UDL.</a:t>
            </a:r>
          </a:p>
          <a:p>
            <a:r>
              <a:rPr lang="en-US" dirty="0"/>
              <a:t>P</a:t>
            </a:r>
            <a:r>
              <a:rPr lang="en-US" dirty="0" smtClean="0"/>
              <a:t>rofessional </a:t>
            </a:r>
            <a:r>
              <a:rPr lang="en-US" dirty="0"/>
              <a:t>development </a:t>
            </a:r>
            <a:r>
              <a:rPr lang="en-US" dirty="0" smtClean="0"/>
              <a:t>workshops. </a:t>
            </a:r>
          </a:p>
          <a:p>
            <a:r>
              <a:rPr lang="en-US" dirty="0"/>
              <a:t>O</a:t>
            </a:r>
            <a:r>
              <a:rPr lang="en-US" dirty="0" smtClean="0"/>
              <a:t>nline courses.</a:t>
            </a:r>
          </a:p>
          <a:p>
            <a:r>
              <a:rPr lang="en-US" dirty="0"/>
              <a:t>P</a:t>
            </a:r>
            <a:r>
              <a:rPr lang="en-US" dirty="0" smtClean="0"/>
              <a:t>rofessional </a:t>
            </a:r>
            <a:r>
              <a:rPr lang="en-US" dirty="0"/>
              <a:t>learning communities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11" y="1262130"/>
            <a:ext cx="8175933" cy="618186"/>
          </a:xfrm>
        </p:spPr>
        <p:txBody>
          <a:bodyPr>
            <a:noAutofit/>
          </a:bodyPr>
          <a:lstStyle/>
          <a:p>
            <a:r>
              <a:rPr lang="en-GB" sz="2800" dirty="0" smtClean="0"/>
              <a:t>UDL – challenges and solutions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65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764407"/>
            <a:ext cx="7989189" cy="448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Challenge</a:t>
            </a:r>
          </a:p>
          <a:p>
            <a:pPr marL="0" indent="0">
              <a:buNone/>
            </a:pPr>
            <a:r>
              <a:rPr lang="en-US" b="1" dirty="0" smtClean="0"/>
              <a:t>Time for </a:t>
            </a:r>
            <a:r>
              <a:rPr lang="en-US" dirty="0"/>
              <a:t>p</a:t>
            </a:r>
            <a:r>
              <a:rPr lang="en-US" dirty="0" smtClean="0"/>
              <a:t>reparation and collaboration. </a:t>
            </a:r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olutions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ecommendations </a:t>
            </a:r>
            <a:r>
              <a:rPr lang="en-US" dirty="0"/>
              <a:t>for undertaking UDL-based </a:t>
            </a:r>
            <a:r>
              <a:rPr lang="en-US" dirty="0" smtClean="0"/>
              <a:t>redesign (Dymond 2006).</a:t>
            </a:r>
            <a:endParaRPr lang="en-GB" dirty="0"/>
          </a:p>
          <a:p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realistic timeframe—start small and give stakeholders time to </a:t>
            </a:r>
            <a:r>
              <a:rPr lang="en-US" dirty="0" smtClean="0"/>
              <a:t>adjust.</a:t>
            </a:r>
          </a:p>
          <a:p>
            <a:r>
              <a:rPr lang="en-US" dirty="0"/>
              <a:t>I</a:t>
            </a:r>
            <a:r>
              <a:rPr lang="en-US" dirty="0" smtClean="0"/>
              <a:t>nvolve </a:t>
            </a:r>
            <a:r>
              <a:rPr lang="en-US" dirty="0"/>
              <a:t>all stakeholders in the </a:t>
            </a:r>
            <a:r>
              <a:rPr lang="en-US" dirty="0" smtClean="0"/>
              <a:t>process. 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lesson plans to develop and communicate UDL </a:t>
            </a:r>
            <a:r>
              <a:rPr lang="en-US" dirty="0" smtClean="0"/>
              <a:t>changes. 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that appropriate supports are </a:t>
            </a:r>
            <a:r>
              <a:rPr lang="en-US" dirty="0" smtClean="0"/>
              <a:t>available.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structure to support students—they may need to be taught how to work in the more student-centric UDL </a:t>
            </a:r>
            <a:r>
              <a:rPr lang="en-US" dirty="0" smtClean="0"/>
              <a:t>classroom. 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the impact of the </a:t>
            </a:r>
            <a:r>
              <a:rPr lang="en-US" dirty="0" smtClean="0"/>
              <a:t>redesign - </a:t>
            </a:r>
            <a:r>
              <a:rPr lang="en-US" dirty="0"/>
              <a:t>collect </a:t>
            </a:r>
            <a:r>
              <a:rPr lang="en-US" dirty="0" smtClean="0"/>
              <a:t>data, refine </a:t>
            </a:r>
            <a:r>
              <a:rPr lang="en-US" dirty="0"/>
              <a:t>the process of UDL-based </a:t>
            </a:r>
            <a:r>
              <a:rPr lang="en-US" dirty="0" smtClean="0"/>
              <a:t>design.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238391"/>
            <a:ext cx="8229925" cy="526016"/>
          </a:xfrm>
        </p:spPr>
        <p:txBody>
          <a:bodyPr>
            <a:normAutofit/>
          </a:bodyPr>
          <a:lstStyle/>
          <a:p>
            <a:r>
              <a:rPr lang="en-GB" sz="2800" dirty="0"/>
              <a:t>UDL </a:t>
            </a:r>
            <a:r>
              <a:rPr lang="en-GB" sz="2800" dirty="0" smtClean="0"/>
              <a:t>– </a:t>
            </a:r>
            <a:r>
              <a:rPr lang="en-GB" sz="2800" dirty="0"/>
              <a:t>challenges and </a:t>
            </a:r>
            <a:r>
              <a:rPr lang="en-GB" sz="2800" dirty="0" smtClean="0"/>
              <a:t>solutions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67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 Universal Design for Learning (UDL) to respond to learner diversity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log </a:t>
            </a:r>
            <a:r>
              <a:rPr lang="en-US" dirty="0"/>
              <a:t>into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www.udlcenter.org/aboutudl/take_a_tour_udl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noProof="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540327" y="4792133"/>
            <a:ext cx="8211787" cy="1351089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Jayne Pletser – curriculum manager for inclusive education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918952"/>
            <a:ext cx="7989189" cy="375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</a:t>
            </a:r>
            <a:r>
              <a:rPr lang="en-GB" b="1" dirty="0" smtClean="0"/>
              <a:t>acilitating factors</a:t>
            </a:r>
            <a:endParaRPr lang="en-GB" dirty="0" smtClean="0"/>
          </a:p>
          <a:p>
            <a:r>
              <a:rPr lang="en-GB" dirty="0" smtClean="0"/>
              <a:t>IB philosophy.</a:t>
            </a:r>
          </a:p>
          <a:p>
            <a:r>
              <a:rPr lang="en-GB" dirty="0"/>
              <a:t>A</a:t>
            </a:r>
            <a:r>
              <a:rPr lang="en-GB" dirty="0" smtClean="0"/>
              <a:t>dministrative support.</a:t>
            </a:r>
          </a:p>
          <a:p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support </a:t>
            </a:r>
            <a:r>
              <a:rPr lang="en-GB" dirty="0" smtClean="0"/>
              <a:t>teams.</a:t>
            </a:r>
          </a:p>
          <a:p>
            <a:r>
              <a:rPr lang="en-GB" dirty="0" smtClean="0"/>
              <a:t>Professional</a:t>
            </a:r>
            <a:r>
              <a:rPr lang="en-GB" dirty="0"/>
              <a:t> </a:t>
            </a:r>
            <a:r>
              <a:rPr lang="en-GB" dirty="0" smtClean="0"/>
              <a:t>development opportunities.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b="1" dirty="0" smtClean="0"/>
              <a:t>arriers</a:t>
            </a:r>
          </a:p>
          <a:p>
            <a:r>
              <a:rPr lang="en-GB" dirty="0" smtClean="0"/>
              <a:t>Standardized format </a:t>
            </a:r>
            <a:r>
              <a:rPr lang="en-GB" dirty="0"/>
              <a:t>of external </a:t>
            </a:r>
            <a:r>
              <a:rPr lang="en-GB" dirty="0" smtClean="0"/>
              <a:t>exams/assessments.</a:t>
            </a:r>
          </a:p>
          <a:p>
            <a:r>
              <a:rPr lang="en-GB" dirty="0"/>
              <a:t>A</a:t>
            </a:r>
            <a:r>
              <a:rPr lang="en-GB" dirty="0" smtClean="0"/>
              <a:t>ttitudes </a:t>
            </a:r>
            <a:r>
              <a:rPr lang="en-GB" dirty="0"/>
              <a:t>about rigor and selectivity on the part </a:t>
            </a:r>
            <a:r>
              <a:rPr lang="en-GB" dirty="0" smtClean="0"/>
              <a:t>of</a:t>
            </a:r>
            <a:r>
              <a:rPr lang="en-GB" dirty="0"/>
              <a:t> </a:t>
            </a:r>
            <a:r>
              <a:rPr lang="en-GB" dirty="0" smtClean="0"/>
              <a:t>some </a:t>
            </a:r>
            <a:r>
              <a:rPr lang="en-GB" dirty="0"/>
              <a:t>teachers and </a:t>
            </a:r>
            <a:r>
              <a:rPr lang="en-GB" dirty="0" smtClean="0"/>
              <a:t>parents.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3" y="1262130"/>
            <a:ext cx="8094698" cy="476518"/>
          </a:xfrm>
        </p:spPr>
        <p:txBody>
          <a:bodyPr>
            <a:normAutofit/>
          </a:bodyPr>
          <a:lstStyle/>
          <a:p>
            <a:r>
              <a:rPr lang="en-GB" sz="2800" dirty="0"/>
              <a:t>I</a:t>
            </a:r>
            <a:r>
              <a:rPr lang="en-GB" sz="2800" dirty="0" smtClean="0"/>
              <a:t>mplementation of UDL and IB practices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2047742"/>
            <a:ext cx="7989189" cy="3629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Q</a:t>
            </a:r>
            <a:r>
              <a:rPr lang="en-GB" b="1" dirty="0" smtClean="0"/>
              <a:t>ualitative </a:t>
            </a:r>
            <a:r>
              <a:rPr lang="en-GB" b="1" dirty="0"/>
              <a:t>action </a:t>
            </a:r>
            <a:r>
              <a:rPr lang="en-GB" b="1" dirty="0" smtClean="0"/>
              <a:t>study: </a:t>
            </a:r>
          </a:p>
          <a:p>
            <a:pPr marL="0" indent="0">
              <a:buNone/>
            </a:pPr>
            <a:r>
              <a:rPr lang="en-GB" dirty="0" smtClean="0"/>
              <a:t>101 </a:t>
            </a:r>
            <a:r>
              <a:rPr lang="en-GB" dirty="0"/>
              <a:t>high school </a:t>
            </a:r>
            <a:r>
              <a:rPr lang="en-GB" dirty="0" smtClean="0"/>
              <a:t>students. </a:t>
            </a:r>
          </a:p>
          <a:p>
            <a:r>
              <a:rPr lang="en-GB" dirty="0" smtClean="0"/>
              <a:t>68 </a:t>
            </a:r>
            <a:r>
              <a:rPr lang="en-GB" dirty="0"/>
              <a:t>without </a:t>
            </a:r>
            <a:r>
              <a:rPr lang="en-GB" dirty="0" smtClean="0"/>
              <a:t>disabilities. </a:t>
            </a:r>
          </a:p>
          <a:p>
            <a:r>
              <a:rPr lang="en-GB" dirty="0" smtClean="0"/>
              <a:t>25 </a:t>
            </a:r>
            <a:r>
              <a:rPr lang="en-GB" dirty="0"/>
              <a:t>with </a:t>
            </a:r>
            <a:r>
              <a:rPr lang="en-GB" dirty="0" smtClean="0"/>
              <a:t>mild disabilities.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8 </a:t>
            </a:r>
            <a:r>
              <a:rPr lang="en-GB" dirty="0"/>
              <a:t>with severe cognitive </a:t>
            </a:r>
            <a:r>
              <a:rPr lang="en-GB" dirty="0" smtClean="0"/>
              <a:t>disabilities. </a:t>
            </a:r>
          </a:p>
          <a:p>
            <a:pPr marL="0" indent="0">
              <a:buNone/>
            </a:pPr>
            <a:r>
              <a:rPr lang="en-GB" dirty="0" smtClean="0"/>
              <a:t>Adaptations </a:t>
            </a:r>
            <a:r>
              <a:rPr lang="en-GB" dirty="0"/>
              <a:t>to instructional delivery, materials, curriculum, and </a:t>
            </a:r>
            <a:r>
              <a:rPr lang="en-GB" dirty="0" smtClean="0"/>
              <a:t>assessments.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rovided </a:t>
            </a:r>
            <a:r>
              <a:rPr lang="en-GB" dirty="0"/>
              <a:t>flexible options for student participation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Course </a:t>
            </a:r>
            <a:r>
              <a:rPr lang="en-GB" dirty="0" smtClean="0"/>
              <a:t>redesign carried out by </a:t>
            </a:r>
            <a:r>
              <a:rPr lang="en-GB" dirty="0"/>
              <a:t>a team of university researchers, a </a:t>
            </a:r>
            <a:r>
              <a:rPr lang="en-GB" dirty="0" smtClean="0"/>
              <a:t>special education </a:t>
            </a:r>
            <a:r>
              <a:rPr lang="en-GB" dirty="0"/>
              <a:t>teacher, a general education teacher, and a </a:t>
            </a:r>
            <a:r>
              <a:rPr lang="en-GB" dirty="0" smtClean="0"/>
              <a:t>co-teacher.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(</a:t>
            </a:r>
            <a:r>
              <a:rPr lang="en-GB" sz="1500" dirty="0" smtClean="0"/>
              <a:t>Dymond</a:t>
            </a:r>
            <a:r>
              <a:rPr lang="en-GB" sz="1500" dirty="0"/>
              <a:t>, Renzaglia Rosenstein, Chun, Banks, Niswander, and Gilson (2006)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238391"/>
            <a:ext cx="8094698" cy="526016"/>
          </a:xfrm>
        </p:spPr>
        <p:txBody>
          <a:bodyPr>
            <a:normAutofit/>
          </a:bodyPr>
          <a:lstStyle/>
          <a:p>
            <a:r>
              <a:rPr lang="en-GB" dirty="0" smtClean="0"/>
              <a:t>Action study – UDL science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4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02" y="1674254"/>
            <a:ext cx="7989189" cy="4816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Findings:</a:t>
            </a:r>
          </a:p>
          <a:p>
            <a:r>
              <a:rPr lang="en-GB" sz="1800" dirty="0" smtClean="0"/>
              <a:t>All students participated.</a:t>
            </a:r>
          </a:p>
          <a:p>
            <a:r>
              <a:rPr lang="en-GB" sz="1800" dirty="0"/>
              <a:t>B</a:t>
            </a:r>
            <a:r>
              <a:rPr lang="en-GB" sz="1800" dirty="0" smtClean="0"/>
              <a:t>eneficial </a:t>
            </a:r>
            <a:r>
              <a:rPr lang="en-GB" sz="1800" dirty="0"/>
              <a:t>for students with and without </a:t>
            </a:r>
            <a:r>
              <a:rPr lang="en-GB" sz="1800" dirty="0" smtClean="0"/>
              <a:t>disabilities. </a:t>
            </a:r>
          </a:p>
          <a:p>
            <a:r>
              <a:rPr lang="en-GB" sz="1800" dirty="0" smtClean="0"/>
              <a:t>Students </a:t>
            </a:r>
            <a:r>
              <a:rPr lang="en-GB" sz="1800" dirty="0"/>
              <a:t>enjoyed using the varied instructional </a:t>
            </a:r>
            <a:r>
              <a:rPr lang="en-GB" sz="1800" dirty="0" smtClean="0"/>
              <a:t>materials available </a:t>
            </a:r>
            <a:r>
              <a:rPr lang="en-GB" sz="1800" dirty="0"/>
              <a:t>for </a:t>
            </a:r>
            <a:r>
              <a:rPr lang="en-GB" sz="1800" dirty="0" smtClean="0"/>
              <a:t>activities e.g. the </a:t>
            </a:r>
            <a:r>
              <a:rPr lang="en-GB" sz="1800" dirty="0"/>
              <a:t>digital graphic </a:t>
            </a:r>
            <a:r>
              <a:rPr lang="en-GB" sz="1800" dirty="0" smtClean="0"/>
              <a:t>organizer. </a:t>
            </a:r>
          </a:p>
          <a:p>
            <a:r>
              <a:rPr lang="en-GB" sz="1800" dirty="0"/>
              <a:t>M</a:t>
            </a:r>
            <a:r>
              <a:rPr lang="en-GB" sz="1800" dirty="0" smtClean="0"/>
              <a:t>aterials provided </a:t>
            </a:r>
            <a:r>
              <a:rPr lang="en-GB" sz="1800" dirty="0"/>
              <a:t>adaptations and organizational supports to complete</a:t>
            </a:r>
          </a:p>
          <a:p>
            <a:pPr marL="0" indent="0">
              <a:buNone/>
            </a:pPr>
            <a:r>
              <a:rPr lang="en-GB" sz="1800" dirty="0" smtClean="0"/>
              <a:t>Assignments. </a:t>
            </a:r>
          </a:p>
          <a:p>
            <a:r>
              <a:rPr lang="en-GB" sz="1800" dirty="0"/>
              <a:t>F</a:t>
            </a:r>
            <a:r>
              <a:rPr lang="en-GB" sz="1800" dirty="0" smtClean="0"/>
              <a:t>lexible </a:t>
            </a:r>
            <a:r>
              <a:rPr lang="en-GB" sz="1800" dirty="0"/>
              <a:t>and strategic student grouping formats were effective for </a:t>
            </a:r>
            <a:r>
              <a:rPr lang="en-GB" sz="1800" dirty="0" smtClean="0"/>
              <a:t>improving work </a:t>
            </a:r>
            <a:r>
              <a:rPr lang="en-GB" sz="1800" dirty="0"/>
              <a:t>completion, student </a:t>
            </a:r>
            <a:r>
              <a:rPr lang="en-GB" sz="1800" dirty="0" smtClean="0"/>
              <a:t>engagement and student interaction.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2" y="1191819"/>
            <a:ext cx="8094698" cy="482436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study – UDL science course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22596"/>
              </p:ext>
            </p:extLst>
          </p:nvPr>
        </p:nvGraphicFramePr>
        <p:xfrm>
          <a:off x="592102" y="4288666"/>
          <a:ext cx="8255683" cy="2098783"/>
        </p:xfrm>
        <a:graphic>
          <a:graphicData uri="http://schemas.openxmlformats.org/drawingml/2006/table">
            <a:tbl>
              <a:tblPr firstRow="1" firstCol="1" bandRow="1"/>
              <a:tblGrid>
                <a:gridCol w="4352382"/>
                <a:gridCol w="3903301"/>
              </a:tblGrid>
              <a:tr h="445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with severe cognitive disabilities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without severe cognitive disabilities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Improved social interaction with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peers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Enjoyed attending classes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Made progress on IEP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goals 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Improved classroom participation 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Improved personal responsibility 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Improved work completion, grades, and end-of-year test scores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 more about UDL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 TOUR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http://www.udlcenter.org/aboutudl/take_a_tour_udl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Navigate </a:t>
            </a:r>
            <a:r>
              <a:rPr lang="en-GB" dirty="0"/>
              <a:t>questions and </a:t>
            </a:r>
            <a:r>
              <a:rPr lang="en-GB" dirty="0" smtClean="0"/>
              <a:t>resources. </a:t>
            </a:r>
            <a:endParaRPr lang="en-GB" dirty="0"/>
          </a:p>
          <a:p>
            <a:r>
              <a:rPr lang="en-GB" dirty="0"/>
              <a:t>Build background knowledge of the UDL </a:t>
            </a:r>
            <a:r>
              <a:rPr lang="en-GB" dirty="0" smtClean="0"/>
              <a:t>framework. </a:t>
            </a:r>
            <a:endParaRPr lang="en-GB" dirty="0"/>
          </a:p>
          <a:p>
            <a:r>
              <a:rPr lang="en-GB" dirty="0"/>
              <a:t>Learn how to apply UDL to your instructional </a:t>
            </a:r>
            <a:r>
              <a:rPr lang="en-GB" dirty="0" smtClean="0"/>
              <a:t>practice. </a:t>
            </a:r>
            <a:endParaRPr lang="en-GB" dirty="0"/>
          </a:p>
          <a:p>
            <a:r>
              <a:rPr lang="en-GB" dirty="0"/>
              <a:t>Connect UDL and other frameworks or </a:t>
            </a:r>
            <a:r>
              <a:rPr lang="en-GB" dirty="0" smtClean="0"/>
              <a:t>initiatives.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6161" t="9581" r="37405" b="14839"/>
          <a:stretch/>
        </p:blipFill>
        <p:spPr bwMode="auto">
          <a:xfrm>
            <a:off x="5011738" y="1970468"/>
            <a:ext cx="3675062" cy="415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34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62" y="1238391"/>
            <a:ext cx="7461838" cy="706320"/>
          </a:xfrm>
        </p:spPr>
        <p:txBody>
          <a:bodyPr/>
          <a:lstStyle/>
          <a:p>
            <a:r>
              <a:rPr lang="en-GB" dirty="0" smtClean="0"/>
              <a:t>UDL Tour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1603" t="11056" r="35971" b="8226"/>
          <a:stretch/>
        </p:blipFill>
        <p:spPr bwMode="auto">
          <a:xfrm>
            <a:off x="1225550" y="1687131"/>
            <a:ext cx="3676650" cy="4726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0982" t="8107" r="37002" b="8226"/>
          <a:stretch/>
        </p:blipFill>
        <p:spPr bwMode="auto">
          <a:xfrm>
            <a:off x="5011738" y="759855"/>
            <a:ext cx="3675062" cy="5366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5" y="1107583"/>
            <a:ext cx="7720885" cy="721218"/>
          </a:xfrm>
        </p:spPr>
        <p:txBody>
          <a:bodyPr/>
          <a:lstStyle/>
          <a:p>
            <a:r>
              <a:rPr lang="en-GB" dirty="0" smtClean="0"/>
              <a:t>UDL resources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72501"/>
              </p:ext>
            </p:extLst>
          </p:nvPr>
        </p:nvGraphicFramePr>
        <p:xfrm>
          <a:off x="772732" y="1635617"/>
          <a:ext cx="7914068" cy="4949877"/>
        </p:xfrm>
        <a:graphic>
          <a:graphicData uri="http://schemas.openxmlformats.org/drawingml/2006/table">
            <a:tbl>
              <a:tblPr firstRow="1" firstCol="1" bandRow="1"/>
              <a:tblGrid>
                <a:gridCol w="2298231"/>
                <a:gridCol w="5615837"/>
              </a:tblGrid>
              <a:tr h="141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Resource/Link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Center on Applied Special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Technology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http://www.cast.org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Information and resources about UDL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National Center on UDL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http://www.udlcenter.org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A clearinghouse of resources including videos, articles, and reports.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UDL Theory and Practice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http://udltheorypractice.cast.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org/login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Book, available both online (free) and in hard copy. Online version with multimodal features and videos describing how educators apply UDL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UDL BookBuilder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solidFill>
                            <a:srgbClr val="0563C1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  <a:hlinkClick r:id="rId2"/>
                        </a:rPr>
                        <a:t>http://bookbuilder.cast.org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Create interactive books with students - upload pictures and audio and use built-in assistive technology supports.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UDL Editions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solidFill>
                            <a:srgbClr val="0563C1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  <a:hlinkClick r:id="rId3"/>
                        </a:rPr>
                        <a:t>http://udleditions.cast.org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Digital reading environment - tools to help students read, listen to, and comprehend stories.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Text Help features: text-to-speech, scanning, highlighting, and a glossary. Interactive agents present comprehension questions during reading.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Accessible Educational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Materials (AEM)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solidFill>
                            <a:srgbClr val="0563C1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  <a:hlinkClick r:id="rId4"/>
                        </a:rPr>
                        <a:t>http://aem.cast.org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Learn more about accessible materials: resources for educators, parents, students, publishers, and accessible media producers.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Access the AIM Navigator and AEM Explorer to determine what digital text tools are most useful for students.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CAST Science Writer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solidFill>
                            <a:srgbClr val="0563C1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  <a:hlinkClick r:id="rId5"/>
                        </a:rPr>
                        <a:t>http://sciencewriter.cast.org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Interactive website supports students in writing lab and class reports. Multimodal tools to support the writing process (drafting, revising, editing).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iSolveIt Math Puzzles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>
                          <a:solidFill>
                            <a:srgbClr val="0563C1"/>
                          </a:solidFill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  <a:hlinkClick r:id="rId6"/>
                        </a:rPr>
                        <a:t>http://isolveit.cast.org/home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iSolveIt</a:t>
                      </a:r>
                      <a:r>
                        <a:rPr lang="en-GB" sz="11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 is a mobile digital learning environment. Supports the development of logical thinking and reasoning skills; essential competencies of algebra and mathematics.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Collection of tablet-based puzzles designed using the principles of UDL.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NewRomanPS-BoldMT"/>
                          <a:ea typeface="Calibri" panose="020F0502020204030204" pitchFamily="34" charset="0"/>
                          <a:cs typeface="TimesNewRomanPS-BoldMT"/>
                        </a:rPr>
                        <a:t>Parent’s Guide to UDL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www.cpacinc.org/wpcontent/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uploads/2009/12/ParentsGuidetoUDL.pdf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NewRomanPSMT"/>
                          <a:ea typeface="Calibri" panose="020F0502020204030204" pitchFamily="34" charset="0"/>
                          <a:cs typeface="TimesNewRomanPSMT"/>
                        </a:rPr>
                        <a:t>14-page parent’s guide to UDL - an overview of UDL with examples of how educators can create instructional environments using UDL principles.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72" marR="40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1238390"/>
            <a:ext cx="7798158" cy="551773"/>
          </a:xfrm>
        </p:spPr>
        <p:txBody>
          <a:bodyPr/>
          <a:lstStyle/>
          <a:p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1800083"/>
            <a:ext cx="7708006" cy="4252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Login </a:t>
            </a:r>
            <a:r>
              <a:rPr lang="en-GB" b="1" dirty="0" smtClean="0"/>
              <a:t>in </a:t>
            </a:r>
            <a:r>
              <a:rPr lang="en-GB" dirty="0" smtClean="0"/>
              <a:t>to view the interactive book </a:t>
            </a:r>
            <a:r>
              <a:rPr lang="en-GB" b="1" dirty="0" smtClean="0">
                <a:hlinkClick r:id="rId2"/>
              </a:rPr>
              <a:t>http</a:t>
            </a:r>
            <a:r>
              <a:rPr lang="en-GB" b="1" dirty="0">
                <a:hlinkClick r:id="rId2"/>
              </a:rPr>
              <a:t>://udltheorypractice.cast.org/login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With a neighbour or alone choose 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Take</a:t>
            </a:r>
            <a:r>
              <a:rPr lang="en-GB" dirty="0" smtClean="0"/>
              <a:t> the UDL tour @ </a:t>
            </a:r>
            <a:r>
              <a:rPr lang="en-GB" dirty="0">
                <a:hlinkClick r:id="rId3"/>
              </a:rPr>
              <a:t>http://www.udlcenter.org/aboutudl/take_a_tour_udl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Discuss</a:t>
            </a:r>
          </a:p>
          <a:p>
            <a:pPr marL="0" indent="0">
              <a:buNone/>
            </a:pPr>
            <a:r>
              <a:rPr lang="en-GB" dirty="0" smtClean="0"/>
              <a:t>What would be the benefit of using these materials in your school?</a:t>
            </a:r>
          </a:p>
          <a:p>
            <a:pPr marL="0" indent="0">
              <a:buNone/>
            </a:pPr>
            <a:r>
              <a:rPr lang="en-GB" dirty="0" smtClean="0"/>
              <a:t>How would you use them?</a:t>
            </a:r>
          </a:p>
          <a:p>
            <a:pPr marL="0" indent="0">
              <a:buNone/>
            </a:pPr>
            <a:r>
              <a:rPr lang="en-GB" dirty="0" smtClean="0"/>
              <a:t>Who would benefit from their use?</a:t>
            </a:r>
          </a:p>
          <a:p>
            <a:pPr marL="0" indent="0">
              <a:buNone/>
            </a:pPr>
            <a:r>
              <a:rPr lang="en-GB" b="1" dirty="0" smtClean="0"/>
              <a:t>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Explore </a:t>
            </a:r>
            <a:r>
              <a:rPr lang="en-GB" dirty="0" smtClean="0"/>
              <a:t>the UDL resources (handout)</a:t>
            </a:r>
          </a:p>
          <a:p>
            <a:pPr marL="0" indent="0">
              <a:buNone/>
            </a:pPr>
            <a:r>
              <a:rPr lang="en-GB" dirty="0" smtClean="0"/>
              <a:t>Which resource would be the most useful to you at this moment?</a:t>
            </a:r>
          </a:p>
          <a:p>
            <a:pPr marL="0" indent="0">
              <a:buNone/>
            </a:pPr>
            <a:r>
              <a:rPr lang="en-GB" dirty="0" smtClean="0"/>
              <a:t>Which of your students would benefit from which resource?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4410" y="1787695"/>
            <a:ext cx="7989190" cy="4458559"/>
          </a:xfrm>
        </p:spPr>
        <p:txBody>
          <a:bodyPr>
            <a:normAutofit fontScale="92500" lnSpcReduction="10000"/>
          </a:bodyPr>
          <a:lstStyle/>
          <a:p>
            <a:r>
              <a:rPr lang="en-GB" sz="1632" dirty="0" smtClean="0"/>
              <a:t>Armstrong</a:t>
            </a:r>
            <a:r>
              <a:rPr lang="en-GB" sz="1632" dirty="0"/>
              <a:t>, T. (2011) </a:t>
            </a:r>
            <a:r>
              <a:rPr lang="en-GB" sz="1632" i="1" dirty="0"/>
              <a:t>The Power of Neurodiversity: Unleashing the Advantages of Your Differently Wired Brain</a:t>
            </a:r>
            <a:r>
              <a:rPr lang="en-GB" sz="1632" dirty="0"/>
              <a:t>. United States: Perseus Books Group</a:t>
            </a:r>
            <a:r>
              <a:rPr lang="en-GB" sz="1632" dirty="0" smtClean="0"/>
              <a:t>.</a:t>
            </a:r>
          </a:p>
          <a:p>
            <a:r>
              <a:rPr lang="en-GB" sz="1600" dirty="0"/>
              <a:t>Dymond, S. K., Renzaglia, A., Rosenstein, A., Chun, E. J., Banks, R. A., Niswander, V., &amp; Gibson, C. L. (2006). Using a participatory action research approach to create a universally designed inclusive high school science course: A case study. </a:t>
            </a:r>
            <a:r>
              <a:rPr lang="en-GB" sz="1600" i="1" dirty="0"/>
              <a:t>Research &amp; Practice for Persons with Severe Disabilities, 31, </a:t>
            </a:r>
            <a:r>
              <a:rPr lang="en-GB" sz="1600" dirty="0"/>
              <a:t>293-308</a:t>
            </a:r>
            <a:r>
              <a:rPr lang="en-GB" sz="1600" dirty="0" smtClean="0"/>
              <a:t>.</a:t>
            </a:r>
            <a:endParaRPr lang="en-GB" sz="1632" dirty="0"/>
          </a:p>
          <a:p>
            <a:r>
              <a:rPr lang="en-GB" sz="1632" dirty="0"/>
              <a:t>Kalambouka, A., Farrell, P., Dyson, A. and Kaplan, I. (2007) ‘The impact of placing pupils with special educational needs in mainstream schools on the achievement of their peers’, </a:t>
            </a:r>
            <a:r>
              <a:rPr lang="en-GB" sz="1632" i="1" dirty="0"/>
              <a:t>Educational Research</a:t>
            </a:r>
            <a:r>
              <a:rPr lang="en-GB" sz="1632" dirty="0"/>
              <a:t>, 49(4), pp. 365–382. doi: </a:t>
            </a:r>
            <a:r>
              <a:rPr lang="en-GB" sz="1632" dirty="0" smtClean="0"/>
              <a:t>10.1080/00131880701717222.</a:t>
            </a:r>
            <a:endParaRPr lang="en-GB" sz="1632" dirty="0"/>
          </a:p>
          <a:p>
            <a:r>
              <a:rPr lang="en-GB" sz="1632" dirty="0"/>
              <a:t>Meyer, A., Rose, D.H., Gordon, D. 2014 </a:t>
            </a:r>
            <a:r>
              <a:rPr lang="en-GB" sz="1632" i="1" dirty="0"/>
              <a:t>Universal Design for Learning: theory and practice. </a:t>
            </a:r>
            <a:r>
              <a:rPr lang="en-GB" sz="1632" dirty="0"/>
              <a:t>Wakefield, USA. CAST, Inc.</a:t>
            </a:r>
          </a:p>
          <a:p>
            <a:r>
              <a:rPr lang="en-GB" sz="1632" dirty="0"/>
              <a:t>Mitchell, D. (2013) </a:t>
            </a:r>
            <a:r>
              <a:rPr lang="en-GB" sz="1632" i="1" dirty="0"/>
              <a:t>What Really Works in Special and Inclusive Education: Using Evidence-Based Teaching Strategies</a:t>
            </a:r>
            <a:r>
              <a:rPr lang="en-GB" sz="1632" dirty="0"/>
              <a:t>. United </a:t>
            </a:r>
            <a:r>
              <a:rPr lang="en-GB" sz="1632" dirty="0" smtClean="0"/>
              <a:t>Kingdom.</a:t>
            </a:r>
            <a:endParaRPr lang="en-GB" sz="1632" dirty="0"/>
          </a:p>
          <a:p>
            <a:r>
              <a:rPr lang="en-GB" sz="1632" dirty="0" smtClean="0"/>
              <a:t>Slee</a:t>
            </a:r>
            <a:r>
              <a:rPr lang="en-GB" sz="1632" dirty="0"/>
              <a:t>, R., 2011 The Irregular School: Exclusion, schooling and inclusive education. Oxon, UK. Routledge.</a:t>
            </a:r>
          </a:p>
          <a:p>
            <a:r>
              <a:rPr lang="en-GB" sz="1632" dirty="0"/>
              <a:t>Tomlinson, C.A, Cunningham Eidsen, C. </a:t>
            </a:r>
            <a:r>
              <a:rPr lang="en-GB" sz="1632" i="1" dirty="0"/>
              <a:t>Differentiation in Practice: A resource guide for differentiating curriculum. </a:t>
            </a:r>
            <a:r>
              <a:rPr lang="en-GB" sz="1632" dirty="0"/>
              <a:t>Alexandria, USA. </a:t>
            </a:r>
            <a:r>
              <a:rPr lang="en-GB" sz="1632" dirty="0" smtClean="0"/>
              <a:t>ASCD. </a:t>
            </a:r>
            <a:endParaRPr lang="en-GB" sz="1632" dirty="0"/>
          </a:p>
          <a:p>
            <a:pPr marL="0" indent="0">
              <a:buNone/>
            </a:pPr>
            <a:r>
              <a:rPr lang="en-GB" sz="1632" b="1" dirty="0" smtClean="0"/>
              <a:t>IB resources</a:t>
            </a:r>
          </a:p>
          <a:p>
            <a:pPr marL="0" indent="0">
              <a:buNone/>
            </a:pPr>
            <a:r>
              <a:rPr lang="en-GB" sz="1632" dirty="0" smtClean="0"/>
              <a:t>Learning diversity and inclusion in IB programmes (2016).</a:t>
            </a:r>
          </a:p>
          <a:p>
            <a:pPr marL="0" indent="0">
              <a:buNone/>
            </a:pPr>
            <a:r>
              <a:rPr lang="en-GB" sz="1632" dirty="0" smtClean="0"/>
              <a:t>The IB guide to inclusive education: a resource for whole school development (2015).</a:t>
            </a:r>
          </a:p>
          <a:p>
            <a:pPr marL="0" indent="0">
              <a:buNone/>
            </a:pPr>
            <a:r>
              <a:rPr lang="en-GB" sz="1632" dirty="0" smtClean="0"/>
              <a:t>Meeting student learning diversity in the classrooms (2013).</a:t>
            </a:r>
          </a:p>
          <a:p>
            <a:pPr marL="0" indent="0">
              <a:buNone/>
            </a:pPr>
            <a:endParaRPr lang="en-GB" sz="1632" b="1" dirty="0"/>
          </a:p>
          <a:p>
            <a:endParaRPr lang="en-GB" sz="1632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103" y="1262129"/>
            <a:ext cx="7989190" cy="528033"/>
          </a:xfrm>
        </p:spPr>
        <p:txBody>
          <a:bodyPr/>
          <a:lstStyle/>
          <a:p>
            <a:r>
              <a:rPr lang="en-GB" dirty="0" smtClean="0"/>
              <a:t>References and suggested reading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5459" y="1238250"/>
            <a:ext cx="8448541" cy="968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Jayne Pletser </a:t>
            </a:r>
            <a:br>
              <a:rPr lang="en-GB" dirty="0" smtClean="0"/>
            </a:br>
            <a:r>
              <a:rPr lang="en-GB" sz="2700" dirty="0" smtClean="0"/>
              <a:t>jayne.pletserdent@ibo.org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96" y="1238390"/>
            <a:ext cx="8103704" cy="968841"/>
          </a:xfrm>
        </p:spPr>
        <p:txBody>
          <a:bodyPr/>
          <a:lstStyle/>
          <a:p>
            <a:r>
              <a:rPr lang="en-GB" dirty="0" smtClean="0"/>
              <a:t>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2207231"/>
            <a:ext cx="8103704" cy="398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this session we will consider:</a:t>
            </a:r>
          </a:p>
          <a:p>
            <a:endParaRPr lang="en-GB" sz="2400" dirty="0"/>
          </a:p>
          <a:p>
            <a:r>
              <a:rPr lang="en-GB" sz="2400" dirty="0" smtClean="0"/>
              <a:t>IB Inclusion and teaching to learner variability.</a:t>
            </a:r>
          </a:p>
          <a:p>
            <a:r>
              <a:rPr lang="en-GB" sz="2400" dirty="0" smtClean="0"/>
              <a:t>UDL – overview and guidelines.</a:t>
            </a:r>
          </a:p>
          <a:p>
            <a:r>
              <a:rPr lang="en-GB" sz="2400" dirty="0" smtClean="0"/>
              <a:t>Research - UDL and inclusive practices in IB schools world wide. </a:t>
            </a:r>
          </a:p>
          <a:p>
            <a:r>
              <a:rPr lang="en-GB" sz="2400" dirty="0" smtClean="0"/>
              <a:t>Practical session – exploring UDL.</a:t>
            </a:r>
          </a:p>
          <a:p>
            <a:r>
              <a:rPr lang="en-GB" sz="2400" dirty="0" smtClean="0"/>
              <a:t>References </a:t>
            </a:r>
            <a:r>
              <a:rPr lang="en-GB" sz="2400" dirty="0"/>
              <a:t>and suggested </a:t>
            </a:r>
            <a:r>
              <a:rPr lang="en-GB" sz="2400" dirty="0" smtClean="0"/>
              <a:t>reading</a:t>
            </a:r>
            <a:r>
              <a:rPr lang="en-GB" sz="2400" dirty="0"/>
              <a:t>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813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40" y="1391239"/>
            <a:ext cx="8142814" cy="978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Responding to learner diversity: removing barriers to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017" y="3008243"/>
            <a:ext cx="7354644" cy="266851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sz="2800" dirty="0"/>
              <a:t>Inclusion is an </a:t>
            </a:r>
            <a:r>
              <a:rPr lang="en-GB" sz="2800" b="1" dirty="0"/>
              <a:t>ongoing process </a:t>
            </a:r>
            <a:r>
              <a:rPr lang="en-GB" sz="2800" dirty="0"/>
              <a:t>that aims to increase </a:t>
            </a:r>
            <a:r>
              <a:rPr lang="en-GB" sz="2800" b="1" dirty="0"/>
              <a:t>access and engagement </a:t>
            </a:r>
            <a:r>
              <a:rPr lang="en-GB" sz="2800" dirty="0"/>
              <a:t>in learning for all students by i</a:t>
            </a:r>
            <a:r>
              <a:rPr lang="en-GB" sz="2800" b="1" dirty="0"/>
              <a:t>dentifying and removing barriers</a:t>
            </a:r>
            <a:r>
              <a:rPr lang="en-GB" sz="2800" dirty="0"/>
              <a:t>.</a:t>
            </a:r>
          </a:p>
          <a:p>
            <a:pPr marL="0" indent="0">
              <a:buClrTx/>
              <a:buNone/>
            </a:pPr>
            <a:r>
              <a:rPr lang="en-GB" sz="2800" dirty="0"/>
              <a:t>				</a:t>
            </a:r>
            <a:r>
              <a:rPr lang="en-GB" sz="2176" dirty="0"/>
              <a:t>(IBO, 2010)</a:t>
            </a:r>
          </a:p>
          <a:p>
            <a:pPr marL="0" indent="0">
              <a:buClrTx/>
              <a:buNone/>
            </a:pPr>
            <a:r>
              <a:rPr lang="en-GB" sz="3200" b="1" dirty="0">
                <a:latin typeface="French Script MT" panose="03020402040607040605" pitchFamily="66" charset="0"/>
              </a:rPr>
              <a:t> 	</a:t>
            </a:r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26018" y="2216233"/>
            <a:ext cx="7459488" cy="35322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4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4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4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2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16567" y="2480207"/>
            <a:ext cx="7180538" cy="488491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42434"/>
            <a:ext cx="7205679" cy="8535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the barriers to learning?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2" y="2295941"/>
            <a:ext cx="7759521" cy="40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104" y="1238391"/>
            <a:ext cx="8050696" cy="577158"/>
          </a:xfrm>
        </p:spPr>
        <p:txBody>
          <a:bodyPr>
            <a:normAutofit/>
          </a:bodyPr>
          <a:lstStyle/>
          <a:p>
            <a:r>
              <a:rPr lang="en-GB" dirty="0" smtClean="0"/>
              <a:t>Removing barriers to learning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24962" y="1961323"/>
            <a:ext cx="7461838" cy="423000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1400" dirty="0" smtClean="0"/>
              <a:t>					(Learning diversity and inclusion in IB programmes,2016)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366"/>
            <a:ext cx="167494" cy="3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05" tIns="41452" rIns="82905" bIns="414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32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4255514"/>
              </p:ext>
            </p:extLst>
          </p:nvPr>
        </p:nvGraphicFramePr>
        <p:xfrm>
          <a:off x="503583" y="1961324"/>
          <a:ext cx="8083826" cy="363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425646"/>
            <a:ext cx="167494" cy="3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05" tIns="41452" rIns="82905" bIns="4145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15502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Teaching to variability: 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1931831"/>
            <a:ext cx="7461838" cy="42594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Differentiation – concerns curriculum content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13" dirty="0"/>
              <a:t>							</a:t>
            </a:r>
          </a:p>
          <a:p>
            <a:pPr marL="0" indent="0">
              <a:buNone/>
            </a:pPr>
            <a:r>
              <a:rPr lang="en-GB" sz="1813" dirty="0"/>
              <a:t>							</a:t>
            </a:r>
            <a:endParaRPr lang="en-GB" sz="1813" dirty="0" smtClean="0"/>
          </a:p>
          <a:p>
            <a:pPr marL="0" indent="0">
              <a:buNone/>
            </a:pPr>
            <a:endParaRPr lang="en-GB" sz="1813" dirty="0"/>
          </a:p>
          <a:p>
            <a:pPr marL="0" indent="0">
              <a:buNone/>
            </a:pPr>
            <a:r>
              <a:rPr lang="en-GB" sz="1813" dirty="0" smtClean="0"/>
              <a:t>									</a:t>
            </a:r>
          </a:p>
          <a:p>
            <a:pPr marL="0" indent="0">
              <a:buNone/>
            </a:pPr>
            <a:r>
              <a:rPr lang="en-GB" sz="1813" dirty="0"/>
              <a:t>	</a:t>
            </a:r>
            <a:r>
              <a:rPr lang="en-GB" sz="1813" dirty="0" smtClean="0"/>
              <a:t>								(Tomlinson</a:t>
            </a:r>
            <a:r>
              <a:rPr lang="en-GB" sz="1813" dirty="0"/>
              <a:t>, 2003)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7</a:t>
            </a:fld>
            <a:endParaRPr lang="en-US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80529"/>
              </p:ext>
            </p:extLst>
          </p:nvPr>
        </p:nvGraphicFramePr>
        <p:xfrm>
          <a:off x="1856027" y="2331077"/>
          <a:ext cx="5802611" cy="321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478"/>
                <a:gridCol w="4439133"/>
              </a:tblGrid>
              <a:tr h="126802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Content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What should a student come to know, understand and be able to do?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will the student gain access to knowledge, skills and understanding?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905" marR="82905" marT="41452" marB="41452"/>
                </a:tc>
              </a:tr>
              <a:tr h="975848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Process</a:t>
                      </a:r>
                      <a:endParaRPr lang="en-GB" sz="1600" b="1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</a:t>
                      </a:r>
                      <a:r>
                        <a:rPr lang="en-GB" sz="1600" baseline="0" dirty="0" smtClean="0"/>
                        <a:t> activities will be used to help students make sense of the knowledge, understanding and skills?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</a:tr>
              <a:tr h="975848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Product</a:t>
                      </a:r>
                      <a:endParaRPr lang="en-GB" sz="1600" b="1" dirty="0"/>
                    </a:p>
                  </a:txBody>
                  <a:tcPr marL="82905" marR="82905" marT="41452" marB="4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 products will provide evidence of what the student knows, understands and is able to do?</a:t>
                      </a:r>
                      <a:endParaRPr lang="en-GB" sz="1600" dirty="0"/>
                    </a:p>
                  </a:txBody>
                  <a:tcPr marL="82905" marR="82905" marT="41452" marB="414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8626" y="1391478"/>
            <a:ext cx="7918174" cy="715618"/>
          </a:xfrm>
        </p:spPr>
        <p:txBody>
          <a:bodyPr/>
          <a:lstStyle/>
          <a:p>
            <a:r>
              <a:rPr lang="en-GB" dirty="0" smtClean="0"/>
              <a:t>UDL at a glance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914400" y="2107096"/>
            <a:ext cx="7772400" cy="3304691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youtu.be/bDvKnY0g6e4</a:t>
            </a:r>
            <a:endParaRPr lang="en-GB" dirty="0" smtClean="0"/>
          </a:p>
          <a:p>
            <a:endParaRPr lang="en-GB" dirty="0" smtClean="0"/>
          </a:p>
          <a:p>
            <a:endParaRPr lang="nl-NL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9473" t="17448" r="37348" b="36854"/>
          <a:stretch/>
        </p:blipFill>
        <p:spPr bwMode="auto">
          <a:xfrm>
            <a:off x="2120349" y="2531165"/>
            <a:ext cx="4625008" cy="306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52" y="1122481"/>
            <a:ext cx="7461838" cy="616168"/>
          </a:xfrm>
        </p:spPr>
        <p:txBody>
          <a:bodyPr/>
          <a:lstStyle/>
          <a:p>
            <a:r>
              <a:rPr lang="en-GB" dirty="0" smtClean="0"/>
              <a:t>Action: options for learners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2" y="1738649"/>
            <a:ext cx="7461838" cy="445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Think about a recently differentiated lesson</a:t>
            </a:r>
          </a:p>
          <a:p>
            <a:pPr marL="0" indent="0">
              <a:buNone/>
            </a:pPr>
            <a:r>
              <a:rPr lang="en-GB" b="1" dirty="0" smtClean="0"/>
              <a:t>Did the lesson provide options for learners to: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Self-regulate?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Sustain effort and motivation?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Remain engaged and interested?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Reach higher levels of comprehension and understanding?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Understand used symbols and expressions?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Perceive what needs to be learned?</a:t>
            </a:r>
          </a:p>
          <a:p>
            <a:endParaRPr lang="en-GB" dirty="0" smtClean="0"/>
          </a:p>
          <a:p>
            <a:r>
              <a:rPr lang="en-GB" dirty="0" smtClean="0"/>
              <a:t>Act strategically?</a:t>
            </a:r>
          </a:p>
          <a:p>
            <a:r>
              <a:rPr lang="en-GB" dirty="0" smtClean="0"/>
              <a:t>Express themselves fluently?</a:t>
            </a:r>
          </a:p>
          <a:p>
            <a:r>
              <a:rPr lang="en-GB" dirty="0" smtClean="0"/>
              <a:t>Respond physically?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Talk to a neighbour(s)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Talk to your neighbour(s)</a:t>
            </a:r>
          </a:p>
        </p:txBody>
      </p:sp>
    </p:spTree>
    <p:extLst>
      <p:ext uri="{BB962C8B-B14F-4D97-AF65-F5344CB8AC3E}">
        <p14:creationId xmlns:p14="http://schemas.microsoft.com/office/powerpoint/2010/main" val="29587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A_2014_EN_Basis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A-4-3-En" id="{ABA52A82-6A11-134C-8329-4C645BB4FA2C}" vid="{0E6E258F-F62E-EE46-AC49-EDCBE1B2C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IBA-4-3-En</Template>
  <TotalTime>3288</TotalTime>
  <Words>2011</Words>
  <Application>Microsoft Office PowerPoint</Application>
  <PresentationFormat>On-screen Show (4:3)</PresentationFormat>
  <Paragraphs>353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French Script MT</vt:lpstr>
      <vt:lpstr>Lucida Grande</vt:lpstr>
      <vt:lpstr>Myriad Pro</vt:lpstr>
      <vt:lpstr>Symbol</vt:lpstr>
      <vt:lpstr>Times New Roman</vt:lpstr>
      <vt:lpstr>TimesNewRomanPS-BoldMT</vt:lpstr>
      <vt:lpstr>TimesNewRomanPSMT</vt:lpstr>
      <vt:lpstr>Wingdings</vt:lpstr>
      <vt:lpstr>IBA_2014_EN_Basis</vt:lpstr>
      <vt:lpstr>PowerPoint Presentation</vt:lpstr>
      <vt:lpstr>Discover Universal Design for Learning (UDL) to respond to learner diversity  Please log into http://www.udlcenter.org/aboutudl/take_a_tour_udl </vt:lpstr>
      <vt:lpstr>This session</vt:lpstr>
      <vt:lpstr>Responding to learner diversity: removing barriers to learning</vt:lpstr>
      <vt:lpstr>What are the barriers to learning?</vt:lpstr>
      <vt:lpstr>Removing barriers to learning</vt:lpstr>
      <vt:lpstr>Teaching to variability: differentiation</vt:lpstr>
      <vt:lpstr>UDL at a glance</vt:lpstr>
      <vt:lpstr>Action: options for learners</vt:lpstr>
      <vt:lpstr>Teaching to variability: UDL</vt:lpstr>
      <vt:lpstr>UDL guidelines </vt:lpstr>
      <vt:lpstr>UDL and the Learner Profile</vt:lpstr>
      <vt:lpstr>AND?</vt:lpstr>
      <vt:lpstr>Action: UDL guidelines</vt:lpstr>
      <vt:lpstr>IB commissioned research </vt:lpstr>
      <vt:lpstr>Research Questions and Methods</vt:lpstr>
      <vt:lpstr>General research findings jp</vt:lpstr>
      <vt:lpstr>UDL – challenges and solutions</vt:lpstr>
      <vt:lpstr>UDL – challenges and solutions</vt:lpstr>
      <vt:lpstr>Implementation of UDL and IB practices</vt:lpstr>
      <vt:lpstr>Action study – UDL science course</vt:lpstr>
      <vt:lpstr>Action study – UDL science course</vt:lpstr>
      <vt:lpstr>Learn more about UDL</vt:lpstr>
      <vt:lpstr>UDL Tour</vt:lpstr>
      <vt:lpstr>UDL resources</vt:lpstr>
      <vt:lpstr>Action</vt:lpstr>
      <vt:lpstr>References and suggested reading</vt:lpstr>
      <vt:lpstr> Thank you!    Jayne Pletser  jayne.pletserdent@ibo.org  </vt:lpstr>
    </vt:vector>
  </TitlesOfParts>
  <Manager/>
  <Company>International Baccalaureate Organization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Jayne Pletser-Dent</dc:creator>
  <cp:keywords/>
  <dc:description>Template version 1 - February 2014_x000d_Design: D...studio_x000d_Template: Ton Persoon</dc:description>
  <cp:lastModifiedBy>Jayne Pletser-Dent</cp:lastModifiedBy>
  <cp:revision>103</cp:revision>
  <cp:lastPrinted>2016-07-08T10:59:48Z</cp:lastPrinted>
  <dcterms:created xsi:type="dcterms:W3CDTF">2016-06-06T12:12:47Z</dcterms:created>
  <dcterms:modified xsi:type="dcterms:W3CDTF">2016-07-16T16:42:24Z</dcterms:modified>
  <cp:category/>
</cp:coreProperties>
</file>