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5"/>
  </p:notesMasterIdLst>
  <p:sldIdLst>
    <p:sldId id="264" r:id="rId6"/>
    <p:sldId id="268" r:id="rId7"/>
    <p:sldId id="256" r:id="rId8"/>
    <p:sldId id="257" r:id="rId9"/>
    <p:sldId id="262" r:id="rId10"/>
    <p:sldId id="267" r:id="rId11"/>
    <p:sldId id="261" r:id="rId12"/>
    <p:sldId id="259" r:id="rId13"/>
    <p:sldId id="260" r:id="rId14"/>
  </p:sldIdLst>
  <p:sldSz cx="9144000" cy="6858000" type="screen4x3"/>
  <p:notesSz cx="6875463" cy="100028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Griffin" initials="LG" lastIdx="33" clrIdx="0">
    <p:extLst>
      <p:ext uri="{19B8F6BF-5375-455C-9EA6-DF929625EA0E}">
        <p15:presenceInfo xmlns:p15="http://schemas.microsoft.com/office/powerpoint/2012/main" userId="S-1-5-21-703635130-1065615494-3046667154-25085" providerId="AD"/>
      </p:ext>
    </p:extLst>
  </p:cmAuthor>
  <p:cmAuthor id="2" name="Sarah Brown" initials="SB" lastIdx="21" clrIdx="1">
    <p:extLst>
      <p:ext uri="{19B8F6BF-5375-455C-9EA6-DF929625EA0E}">
        <p15:presenceInfo xmlns:p15="http://schemas.microsoft.com/office/powerpoint/2012/main" userId="S0033FFF99E67B68@LIVE.COM" providerId="AD"/>
      </p:ext>
    </p:extLst>
  </p:cmAuthor>
  <p:cmAuthor id="3" name="Sally Squirrell" initials="SS" lastIdx="6" clrIdx="2">
    <p:extLst>
      <p:ext uri="{19B8F6BF-5375-455C-9EA6-DF929625EA0E}">
        <p15:presenceInfo xmlns:p15="http://schemas.microsoft.com/office/powerpoint/2012/main" userId="S-1-5-21-703635130-1065615494-3046667154-165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BCC"/>
    <a:srgbClr val="004B8D"/>
    <a:srgbClr val="FFCCCC"/>
    <a:srgbClr val="FFCC99"/>
    <a:srgbClr val="93DEF5"/>
    <a:srgbClr val="B2E7F8"/>
    <a:srgbClr val="004C8D"/>
    <a:srgbClr val="1AB7EA"/>
    <a:srgbClr val="6ED3F2"/>
    <a:srgbClr val="4507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9"/>
    <p:restoredTop sz="93725" autoAdjust="0"/>
  </p:normalViewPr>
  <p:slideViewPr>
    <p:cSldViewPr snapToGrid="0">
      <p:cViewPr varScale="1">
        <p:scale>
          <a:sx n="91" d="100"/>
          <a:sy n="91" d="100"/>
        </p:scale>
        <p:origin x="108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00A4F3-42B0-49B5-AFCE-541C8D105C41}" type="doc">
      <dgm:prSet loTypeId="urn:microsoft.com/office/officeart/2005/8/layout/hProcess9" loCatId="process" qsTypeId="urn:microsoft.com/office/officeart/2005/8/quickstyle/simple1" qsCatId="simple" csTypeId="urn:microsoft.com/office/officeart/2005/8/colors/accent1_2" csCatId="accent1" phldr="1"/>
      <dgm:spPr/>
    </dgm:pt>
    <dgm:pt modelId="{C7CA83E2-C66F-4D07-A42B-F36099E142FD}">
      <dgm:prSet phldrT="[Text]" phldr="1"/>
      <dgm:spPr>
        <a:solidFill>
          <a:schemeClr val="accent3">
            <a:lumMod val="40000"/>
            <a:lumOff val="60000"/>
          </a:schemeClr>
        </a:solidFill>
      </dgm:spPr>
      <dgm:t>
        <a:bodyPr/>
        <a:lstStyle/>
        <a:p>
          <a:endParaRPr lang="en-US" dirty="0"/>
        </a:p>
      </dgm:t>
    </dgm:pt>
    <dgm:pt modelId="{04B4E5CD-C0A6-43D8-B458-14FA855DF5C8}" type="parTrans" cxnId="{96DE47C7-1585-4858-BF3C-B79BD6D1F576}">
      <dgm:prSet/>
      <dgm:spPr/>
      <dgm:t>
        <a:bodyPr/>
        <a:lstStyle/>
        <a:p>
          <a:endParaRPr lang="en-US"/>
        </a:p>
      </dgm:t>
    </dgm:pt>
    <dgm:pt modelId="{EDAF88EA-1F28-4C55-A820-83D56F00575E}" type="sibTrans" cxnId="{96DE47C7-1585-4858-BF3C-B79BD6D1F576}">
      <dgm:prSet/>
      <dgm:spPr/>
      <dgm:t>
        <a:bodyPr/>
        <a:lstStyle/>
        <a:p>
          <a:endParaRPr lang="en-US"/>
        </a:p>
      </dgm:t>
    </dgm:pt>
    <dgm:pt modelId="{87A935DD-B736-434B-9E62-807E530123B7}">
      <dgm:prSet phldrT="[Text]" phldr="1"/>
      <dgm:spPr>
        <a:solidFill>
          <a:schemeClr val="accent3">
            <a:lumMod val="40000"/>
            <a:lumOff val="60000"/>
          </a:schemeClr>
        </a:solidFill>
      </dgm:spPr>
      <dgm:t>
        <a:bodyPr/>
        <a:lstStyle/>
        <a:p>
          <a:endParaRPr lang="en-US" dirty="0"/>
        </a:p>
      </dgm:t>
    </dgm:pt>
    <dgm:pt modelId="{E092DEAC-01CD-4489-A5D2-6D3836672C43}" type="parTrans" cxnId="{982D423D-C1D2-4F84-8A28-4AE890C02044}">
      <dgm:prSet/>
      <dgm:spPr/>
      <dgm:t>
        <a:bodyPr/>
        <a:lstStyle/>
        <a:p>
          <a:endParaRPr lang="en-US"/>
        </a:p>
      </dgm:t>
    </dgm:pt>
    <dgm:pt modelId="{7BECFC50-00CD-4755-A64A-45D571D9ACAB}" type="sibTrans" cxnId="{982D423D-C1D2-4F84-8A28-4AE890C02044}">
      <dgm:prSet/>
      <dgm:spPr/>
      <dgm:t>
        <a:bodyPr/>
        <a:lstStyle/>
        <a:p>
          <a:endParaRPr lang="en-US"/>
        </a:p>
      </dgm:t>
    </dgm:pt>
    <dgm:pt modelId="{B28D3675-E638-4AF3-AD6F-11200982C5B0}">
      <dgm:prSet phldrT="[Text]" phldr="1"/>
      <dgm:spPr>
        <a:solidFill>
          <a:schemeClr val="accent3">
            <a:lumMod val="40000"/>
            <a:lumOff val="60000"/>
          </a:schemeClr>
        </a:solidFill>
      </dgm:spPr>
      <dgm:t>
        <a:bodyPr/>
        <a:lstStyle/>
        <a:p>
          <a:endParaRPr lang="en-US" dirty="0"/>
        </a:p>
      </dgm:t>
    </dgm:pt>
    <dgm:pt modelId="{93947FFC-6431-4FFF-90A1-6D719EE0BDAD}" type="parTrans" cxnId="{284E1BE3-59E5-4432-A838-89CD18AFEE9D}">
      <dgm:prSet/>
      <dgm:spPr/>
      <dgm:t>
        <a:bodyPr/>
        <a:lstStyle/>
        <a:p>
          <a:endParaRPr lang="en-US"/>
        </a:p>
      </dgm:t>
    </dgm:pt>
    <dgm:pt modelId="{530687E1-4649-4DCA-B4D9-3B9289F2C4B7}" type="sibTrans" cxnId="{284E1BE3-59E5-4432-A838-89CD18AFEE9D}">
      <dgm:prSet/>
      <dgm:spPr/>
      <dgm:t>
        <a:bodyPr/>
        <a:lstStyle/>
        <a:p>
          <a:endParaRPr lang="en-US"/>
        </a:p>
      </dgm:t>
    </dgm:pt>
    <dgm:pt modelId="{27FC8317-3613-4A91-9100-0D02BB715292}">
      <dgm:prSet/>
      <dgm:spPr>
        <a:solidFill>
          <a:schemeClr val="accent3">
            <a:lumMod val="40000"/>
            <a:lumOff val="60000"/>
          </a:schemeClr>
        </a:solidFill>
      </dgm:spPr>
      <dgm:t>
        <a:bodyPr/>
        <a:lstStyle/>
        <a:p>
          <a:endParaRPr lang="en-US"/>
        </a:p>
      </dgm:t>
    </dgm:pt>
    <dgm:pt modelId="{60373474-9231-4CDC-9795-6D8D999A617B}" type="parTrans" cxnId="{7C226EBB-F361-478A-BE66-ECE98EA79EA7}">
      <dgm:prSet/>
      <dgm:spPr/>
      <dgm:t>
        <a:bodyPr/>
        <a:lstStyle/>
        <a:p>
          <a:endParaRPr lang="en-US"/>
        </a:p>
      </dgm:t>
    </dgm:pt>
    <dgm:pt modelId="{F7A7C8DA-49DC-48B6-B642-AAC13EB163BA}" type="sibTrans" cxnId="{7C226EBB-F361-478A-BE66-ECE98EA79EA7}">
      <dgm:prSet/>
      <dgm:spPr/>
      <dgm:t>
        <a:bodyPr/>
        <a:lstStyle/>
        <a:p>
          <a:endParaRPr lang="en-US"/>
        </a:p>
      </dgm:t>
    </dgm:pt>
    <dgm:pt modelId="{474D7B9A-001F-4AE5-AFE8-128D94A3EDFE}">
      <dgm:prSet/>
      <dgm:spPr>
        <a:solidFill>
          <a:schemeClr val="accent3">
            <a:lumMod val="40000"/>
            <a:lumOff val="60000"/>
          </a:schemeClr>
        </a:solidFill>
      </dgm:spPr>
      <dgm:t>
        <a:bodyPr/>
        <a:lstStyle/>
        <a:p>
          <a:endParaRPr lang="en-US"/>
        </a:p>
      </dgm:t>
    </dgm:pt>
    <dgm:pt modelId="{58BFFA18-E6FA-44B7-86EF-FC18F7F9C41B}" type="parTrans" cxnId="{B973AFB4-FE4D-4147-BFC6-4E31965E0E24}">
      <dgm:prSet/>
      <dgm:spPr/>
      <dgm:t>
        <a:bodyPr/>
        <a:lstStyle/>
        <a:p>
          <a:endParaRPr lang="en-US"/>
        </a:p>
      </dgm:t>
    </dgm:pt>
    <dgm:pt modelId="{10DBB602-2FBF-4679-BDC8-69234C5087A5}" type="sibTrans" cxnId="{B973AFB4-FE4D-4147-BFC6-4E31965E0E24}">
      <dgm:prSet/>
      <dgm:spPr/>
      <dgm:t>
        <a:bodyPr/>
        <a:lstStyle/>
        <a:p>
          <a:endParaRPr lang="en-US"/>
        </a:p>
      </dgm:t>
    </dgm:pt>
    <dgm:pt modelId="{F0C79899-5DFF-44AA-ADD9-38074E85BAA6}">
      <dgm:prSet/>
      <dgm:spPr>
        <a:solidFill>
          <a:schemeClr val="accent3">
            <a:lumMod val="40000"/>
            <a:lumOff val="60000"/>
          </a:schemeClr>
        </a:solidFill>
      </dgm:spPr>
      <dgm:t>
        <a:bodyPr/>
        <a:lstStyle/>
        <a:p>
          <a:endParaRPr lang="en-US"/>
        </a:p>
      </dgm:t>
    </dgm:pt>
    <dgm:pt modelId="{EA257634-F992-4420-A760-57EA73D81BB0}" type="parTrans" cxnId="{4F08178F-3031-4ADB-A987-2DA905E4E4E4}">
      <dgm:prSet/>
      <dgm:spPr/>
      <dgm:t>
        <a:bodyPr/>
        <a:lstStyle/>
        <a:p>
          <a:endParaRPr lang="en-US"/>
        </a:p>
      </dgm:t>
    </dgm:pt>
    <dgm:pt modelId="{A36CE2E7-FB6E-41B7-A764-68B3D34FC094}" type="sibTrans" cxnId="{4F08178F-3031-4ADB-A987-2DA905E4E4E4}">
      <dgm:prSet/>
      <dgm:spPr/>
      <dgm:t>
        <a:bodyPr/>
        <a:lstStyle/>
        <a:p>
          <a:endParaRPr lang="en-US"/>
        </a:p>
      </dgm:t>
    </dgm:pt>
    <dgm:pt modelId="{FD40BCF9-92E3-4F85-9F19-7BD991157C94}" type="pres">
      <dgm:prSet presAssocID="{DF00A4F3-42B0-49B5-AFCE-541C8D105C41}" presName="CompostProcess" presStyleCnt="0">
        <dgm:presLayoutVars>
          <dgm:dir/>
          <dgm:resizeHandles val="exact"/>
        </dgm:presLayoutVars>
      </dgm:prSet>
      <dgm:spPr/>
    </dgm:pt>
    <dgm:pt modelId="{DF8CF877-74B6-4317-A5FF-64042D408DE9}" type="pres">
      <dgm:prSet presAssocID="{DF00A4F3-42B0-49B5-AFCE-541C8D105C41}" presName="arrow" presStyleLbl="bgShp" presStyleIdx="0" presStyleCnt="1" custScaleX="117647" custLinFactNeighborX="3879" custLinFactNeighborY="-23229"/>
      <dgm:spPr>
        <a:solidFill>
          <a:schemeClr val="accent3">
            <a:lumMod val="75000"/>
          </a:schemeClr>
        </a:solidFill>
      </dgm:spPr>
    </dgm:pt>
    <dgm:pt modelId="{F3189527-A107-4647-A477-E80A852D483F}" type="pres">
      <dgm:prSet presAssocID="{DF00A4F3-42B0-49B5-AFCE-541C8D105C41}" presName="linearProcess" presStyleCnt="0"/>
      <dgm:spPr/>
    </dgm:pt>
    <dgm:pt modelId="{4E61F58B-ECD0-4469-B15D-D8EFD63779EE}" type="pres">
      <dgm:prSet presAssocID="{C7CA83E2-C66F-4D07-A42B-F36099E142FD}" presName="textNode" presStyleLbl="node1" presStyleIdx="0" presStyleCnt="6" custScaleX="38737" custScaleY="79414">
        <dgm:presLayoutVars>
          <dgm:bulletEnabled val="1"/>
        </dgm:presLayoutVars>
      </dgm:prSet>
      <dgm:spPr/>
    </dgm:pt>
    <dgm:pt modelId="{6BA2CA65-AF52-4728-A595-4BCAE127698B}" type="pres">
      <dgm:prSet presAssocID="{EDAF88EA-1F28-4C55-A820-83D56F00575E}" presName="sibTrans" presStyleCnt="0"/>
      <dgm:spPr/>
    </dgm:pt>
    <dgm:pt modelId="{E5D3EC8E-8634-47DE-93CF-950E37F8C1B0}" type="pres">
      <dgm:prSet presAssocID="{87A935DD-B736-434B-9E62-807E530123B7}" presName="textNode" presStyleLbl="node1" presStyleIdx="1" presStyleCnt="6" custScaleX="38737" custScaleY="79414">
        <dgm:presLayoutVars>
          <dgm:bulletEnabled val="1"/>
        </dgm:presLayoutVars>
      </dgm:prSet>
      <dgm:spPr/>
    </dgm:pt>
    <dgm:pt modelId="{269D9060-9E51-44DC-BA00-827D71B9D974}" type="pres">
      <dgm:prSet presAssocID="{7BECFC50-00CD-4755-A64A-45D571D9ACAB}" presName="sibTrans" presStyleCnt="0"/>
      <dgm:spPr/>
    </dgm:pt>
    <dgm:pt modelId="{ED52A5DC-98E8-401D-8182-1BCB31C2F44F}" type="pres">
      <dgm:prSet presAssocID="{B28D3675-E638-4AF3-AD6F-11200982C5B0}" presName="textNode" presStyleLbl="node1" presStyleIdx="2" presStyleCnt="6" custScaleX="38737" custScaleY="79414">
        <dgm:presLayoutVars>
          <dgm:bulletEnabled val="1"/>
        </dgm:presLayoutVars>
      </dgm:prSet>
      <dgm:spPr/>
    </dgm:pt>
    <dgm:pt modelId="{637D3A79-92AA-493F-A269-BB9E88622E3E}" type="pres">
      <dgm:prSet presAssocID="{530687E1-4649-4DCA-B4D9-3B9289F2C4B7}" presName="sibTrans" presStyleCnt="0"/>
      <dgm:spPr/>
    </dgm:pt>
    <dgm:pt modelId="{0BFBC287-803F-4CDB-B8EA-84C013471B1C}" type="pres">
      <dgm:prSet presAssocID="{27FC8317-3613-4A91-9100-0D02BB715292}" presName="textNode" presStyleLbl="node1" presStyleIdx="3" presStyleCnt="6" custScaleX="38737" custScaleY="79414">
        <dgm:presLayoutVars>
          <dgm:bulletEnabled val="1"/>
        </dgm:presLayoutVars>
      </dgm:prSet>
      <dgm:spPr/>
    </dgm:pt>
    <dgm:pt modelId="{60080359-D0BB-4FD7-A819-552F9EF27D3B}" type="pres">
      <dgm:prSet presAssocID="{F7A7C8DA-49DC-48B6-B642-AAC13EB163BA}" presName="sibTrans" presStyleCnt="0"/>
      <dgm:spPr/>
    </dgm:pt>
    <dgm:pt modelId="{1A085642-4345-45AD-A638-7597A59D69C3}" type="pres">
      <dgm:prSet presAssocID="{474D7B9A-001F-4AE5-AFE8-128D94A3EDFE}" presName="textNode" presStyleLbl="node1" presStyleIdx="4" presStyleCnt="6" custScaleX="38737" custScaleY="79414">
        <dgm:presLayoutVars>
          <dgm:bulletEnabled val="1"/>
        </dgm:presLayoutVars>
      </dgm:prSet>
      <dgm:spPr/>
    </dgm:pt>
    <dgm:pt modelId="{C5824E38-FBC9-4751-AFF1-A921B8A101B9}" type="pres">
      <dgm:prSet presAssocID="{10DBB602-2FBF-4679-BDC8-69234C5087A5}" presName="sibTrans" presStyleCnt="0"/>
      <dgm:spPr/>
    </dgm:pt>
    <dgm:pt modelId="{F304AE8C-FA88-497C-B96E-9201ADBAEC0F}" type="pres">
      <dgm:prSet presAssocID="{F0C79899-5DFF-44AA-ADD9-38074E85BAA6}" presName="textNode" presStyleLbl="node1" presStyleIdx="5" presStyleCnt="6" custScaleX="38737" custScaleY="79414">
        <dgm:presLayoutVars>
          <dgm:bulletEnabled val="1"/>
        </dgm:presLayoutVars>
      </dgm:prSet>
      <dgm:spPr/>
    </dgm:pt>
  </dgm:ptLst>
  <dgm:cxnLst>
    <dgm:cxn modelId="{E9FF2D09-F9E0-4579-8418-CB0621B68206}" type="presOf" srcId="{474D7B9A-001F-4AE5-AFE8-128D94A3EDFE}" destId="{1A085642-4345-45AD-A638-7597A59D69C3}" srcOrd="0" destOrd="0" presId="urn:microsoft.com/office/officeart/2005/8/layout/hProcess9"/>
    <dgm:cxn modelId="{53C72F1D-5DE2-44C0-B210-E37DDEB24EF1}" type="presOf" srcId="{B28D3675-E638-4AF3-AD6F-11200982C5B0}" destId="{ED52A5DC-98E8-401D-8182-1BCB31C2F44F}" srcOrd="0" destOrd="0" presId="urn:microsoft.com/office/officeart/2005/8/layout/hProcess9"/>
    <dgm:cxn modelId="{7A556D2D-D1D5-40D5-938F-9AA88D50D15B}" type="presOf" srcId="{DF00A4F3-42B0-49B5-AFCE-541C8D105C41}" destId="{FD40BCF9-92E3-4F85-9F19-7BD991157C94}" srcOrd="0" destOrd="0" presId="urn:microsoft.com/office/officeart/2005/8/layout/hProcess9"/>
    <dgm:cxn modelId="{982D423D-C1D2-4F84-8A28-4AE890C02044}" srcId="{DF00A4F3-42B0-49B5-AFCE-541C8D105C41}" destId="{87A935DD-B736-434B-9E62-807E530123B7}" srcOrd="1" destOrd="0" parTransId="{E092DEAC-01CD-4489-A5D2-6D3836672C43}" sibTransId="{7BECFC50-00CD-4755-A64A-45D571D9ACAB}"/>
    <dgm:cxn modelId="{C9DD613E-5136-49D6-8CBD-F30A77B380C1}" type="presOf" srcId="{27FC8317-3613-4A91-9100-0D02BB715292}" destId="{0BFBC287-803F-4CDB-B8EA-84C013471B1C}" srcOrd="0" destOrd="0" presId="urn:microsoft.com/office/officeart/2005/8/layout/hProcess9"/>
    <dgm:cxn modelId="{F78CC086-919C-4648-AD1C-4B4FA19CC3EF}" type="presOf" srcId="{C7CA83E2-C66F-4D07-A42B-F36099E142FD}" destId="{4E61F58B-ECD0-4469-B15D-D8EFD63779EE}" srcOrd="0" destOrd="0" presId="urn:microsoft.com/office/officeart/2005/8/layout/hProcess9"/>
    <dgm:cxn modelId="{4F08178F-3031-4ADB-A987-2DA905E4E4E4}" srcId="{DF00A4F3-42B0-49B5-AFCE-541C8D105C41}" destId="{F0C79899-5DFF-44AA-ADD9-38074E85BAA6}" srcOrd="5" destOrd="0" parTransId="{EA257634-F992-4420-A760-57EA73D81BB0}" sibTransId="{A36CE2E7-FB6E-41B7-A764-68B3D34FC094}"/>
    <dgm:cxn modelId="{62785BA3-0CD5-4891-AC61-5C40D1755518}" type="presOf" srcId="{87A935DD-B736-434B-9E62-807E530123B7}" destId="{E5D3EC8E-8634-47DE-93CF-950E37F8C1B0}" srcOrd="0" destOrd="0" presId="urn:microsoft.com/office/officeart/2005/8/layout/hProcess9"/>
    <dgm:cxn modelId="{A806A3AC-2D85-4454-B7FD-A169A5E1F546}" type="presOf" srcId="{F0C79899-5DFF-44AA-ADD9-38074E85BAA6}" destId="{F304AE8C-FA88-497C-B96E-9201ADBAEC0F}" srcOrd="0" destOrd="0" presId="urn:microsoft.com/office/officeart/2005/8/layout/hProcess9"/>
    <dgm:cxn modelId="{B973AFB4-FE4D-4147-BFC6-4E31965E0E24}" srcId="{DF00A4F3-42B0-49B5-AFCE-541C8D105C41}" destId="{474D7B9A-001F-4AE5-AFE8-128D94A3EDFE}" srcOrd="4" destOrd="0" parTransId="{58BFFA18-E6FA-44B7-86EF-FC18F7F9C41B}" sibTransId="{10DBB602-2FBF-4679-BDC8-69234C5087A5}"/>
    <dgm:cxn modelId="{7C226EBB-F361-478A-BE66-ECE98EA79EA7}" srcId="{DF00A4F3-42B0-49B5-AFCE-541C8D105C41}" destId="{27FC8317-3613-4A91-9100-0D02BB715292}" srcOrd="3" destOrd="0" parTransId="{60373474-9231-4CDC-9795-6D8D999A617B}" sibTransId="{F7A7C8DA-49DC-48B6-B642-AAC13EB163BA}"/>
    <dgm:cxn modelId="{96DE47C7-1585-4858-BF3C-B79BD6D1F576}" srcId="{DF00A4F3-42B0-49B5-AFCE-541C8D105C41}" destId="{C7CA83E2-C66F-4D07-A42B-F36099E142FD}" srcOrd="0" destOrd="0" parTransId="{04B4E5CD-C0A6-43D8-B458-14FA855DF5C8}" sibTransId="{EDAF88EA-1F28-4C55-A820-83D56F00575E}"/>
    <dgm:cxn modelId="{284E1BE3-59E5-4432-A838-89CD18AFEE9D}" srcId="{DF00A4F3-42B0-49B5-AFCE-541C8D105C41}" destId="{B28D3675-E638-4AF3-AD6F-11200982C5B0}" srcOrd="2" destOrd="0" parTransId="{93947FFC-6431-4FFF-90A1-6D719EE0BDAD}" sibTransId="{530687E1-4649-4DCA-B4D9-3B9289F2C4B7}"/>
    <dgm:cxn modelId="{0761B8A8-01CB-4EF3-AA45-C5DF7F5D9EFD}" type="presParOf" srcId="{FD40BCF9-92E3-4F85-9F19-7BD991157C94}" destId="{DF8CF877-74B6-4317-A5FF-64042D408DE9}" srcOrd="0" destOrd="0" presId="urn:microsoft.com/office/officeart/2005/8/layout/hProcess9"/>
    <dgm:cxn modelId="{3A689F4A-38AF-4926-B29F-0B97E9747243}" type="presParOf" srcId="{FD40BCF9-92E3-4F85-9F19-7BD991157C94}" destId="{F3189527-A107-4647-A477-E80A852D483F}" srcOrd="1" destOrd="0" presId="urn:microsoft.com/office/officeart/2005/8/layout/hProcess9"/>
    <dgm:cxn modelId="{B52C2ECF-6BBC-4639-8E12-77555F3E01DF}" type="presParOf" srcId="{F3189527-A107-4647-A477-E80A852D483F}" destId="{4E61F58B-ECD0-4469-B15D-D8EFD63779EE}" srcOrd="0" destOrd="0" presId="urn:microsoft.com/office/officeart/2005/8/layout/hProcess9"/>
    <dgm:cxn modelId="{D0E03921-5B22-4AA6-8C11-2F5D0D73877A}" type="presParOf" srcId="{F3189527-A107-4647-A477-E80A852D483F}" destId="{6BA2CA65-AF52-4728-A595-4BCAE127698B}" srcOrd="1" destOrd="0" presId="urn:microsoft.com/office/officeart/2005/8/layout/hProcess9"/>
    <dgm:cxn modelId="{05ABAAA5-0CF6-474A-9636-B54F132B7F40}" type="presParOf" srcId="{F3189527-A107-4647-A477-E80A852D483F}" destId="{E5D3EC8E-8634-47DE-93CF-950E37F8C1B0}" srcOrd="2" destOrd="0" presId="urn:microsoft.com/office/officeart/2005/8/layout/hProcess9"/>
    <dgm:cxn modelId="{B86C7425-9F20-42E1-B233-E8418E8A652C}" type="presParOf" srcId="{F3189527-A107-4647-A477-E80A852D483F}" destId="{269D9060-9E51-44DC-BA00-827D71B9D974}" srcOrd="3" destOrd="0" presId="urn:microsoft.com/office/officeart/2005/8/layout/hProcess9"/>
    <dgm:cxn modelId="{410CD80F-6485-44E5-8E2E-B483FC1D0010}" type="presParOf" srcId="{F3189527-A107-4647-A477-E80A852D483F}" destId="{ED52A5DC-98E8-401D-8182-1BCB31C2F44F}" srcOrd="4" destOrd="0" presId="urn:microsoft.com/office/officeart/2005/8/layout/hProcess9"/>
    <dgm:cxn modelId="{31C3867D-9CFA-4EA9-9BE0-AFCD478DC476}" type="presParOf" srcId="{F3189527-A107-4647-A477-E80A852D483F}" destId="{637D3A79-92AA-493F-A269-BB9E88622E3E}" srcOrd="5" destOrd="0" presId="urn:microsoft.com/office/officeart/2005/8/layout/hProcess9"/>
    <dgm:cxn modelId="{F49834D5-119E-4696-87C2-F3A5DF4035E5}" type="presParOf" srcId="{F3189527-A107-4647-A477-E80A852D483F}" destId="{0BFBC287-803F-4CDB-B8EA-84C013471B1C}" srcOrd="6" destOrd="0" presId="urn:microsoft.com/office/officeart/2005/8/layout/hProcess9"/>
    <dgm:cxn modelId="{B222FF4D-43C3-47CD-87DA-E0A592ED6294}" type="presParOf" srcId="{F3189527-A107-4647-A477-E80A852D483F}" destId="{60080359-D0BB-4FD7-A819-552F9EF27D3B}" srcOrd="7" destOrd="0" presId="urn:microsoft.com/office/officeart/2005/8/layout/hProcess9"/>
    <dgm:cxn modelId="{E2E04937-6F8D-4C8C-ABE7-AEA4A7464323}" type="presParOf" srcId="{F3189527-A107-4647-A477-E80A852D483F}" destId="{1A085642-4345-45AD-A638-7597A59D69C3}" srcOrd="8" destOrd="0" presId="urn:microsoft.com/office/officeart/2005/8/layout/hProcess9"/>
    <dgm:cxn modelId="{2EE10D67-9BE3-4FF2-80FD-E8024F9B8AAD}" type="presParOf" srcId="{F3189527-A107-4647-A477-E80A852D483F}" destId="{C5824E38-FBC9-4751-AFF1-A921B8A101B9}" srcOrd="9" destOrd="0" presId="urn:microsoft.com/office/officeart/2005/8/layout/hProcess9"/>
    <dgm:cxn modelId="{5D5E2940-B67B-460B-BF64-F3EBA80D93A2}" type="presParOf" srcId="{F3189527-A107-4647-A477-E80A852D483F}" destId="{F304AE8C-FA88-497C-B96E-9201ADBAEC0F}" srcOrd="1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8CF877-74B6-4317-A5FF-64042D408DE9}">
      <dsp:nvSpPr>
        <dsp:cNvPr id="0" name=""/>
        <dsp:cNvSpPr/>
      </dsp:nvSpPr>
      <dsp:spPr>
        <a:xfrm>
          <a:off x="3" y="0"/>
          <a:ext cx="6761485" cy="987631"/>
        </a:xfrm>
        <a:prstGeom prst="rightArrow">
          <a:avLst/>
        </a:prstGeom>
        <a:solidFill>
          <a:schemeClr val="accent3">
            <a:lumMod val="75000"/>
          </a:schemeClr>
        </a:solidFill>
        <a:ln>
          <a:noFill/>
        </a:ln>
        <a:effectLst/>
      </dsp:spPr>
      <dsp:style>
        <a:lnRef idx="0">
          <a:scrgbClr r="0" g="0" b="0"/>
        </a:lnRef>
        <a:fillRef idx="1">
          <a:scrgbClr r="0" g="0" b="0"/>
        </a:fillRef>
        <a:effectRef idx="0">
          <a:scrgbClr r="0" g="0" b="0"/>
        </a:effectRef>
        <a:fontRef idx="minor"/>
      </dsp:style>
    </dsp:sp>
    <dsp:sp modelId="{4E61F58B-ECD0-4469-B15D-D8EFD63779EE}">
      <dsp:nvSpPr>
        <dsp:cNvPr id="0" name=""/>
        <dsp:cNvSpPr/>
      </dsp:nvSpPr>
      <dsp:spPr>
        <a:xfrm>
          <a:off x="178280"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193595" y="352267"/>
        <a:ext cx="755129" cy="283096"/>
      </dsp:txXfrm>
    </dsp:sp>
    <dsp:sp modelId="{E5D3EC8E-8634-47DE-93CF-950E37F8C1B0}">
      <dsp:nvSpPr>
        <dsp:cNvPr id="0" name=""/>
        <dsp:cNvSpPr/>
      </dsp:nvSpPr>
      <dsp:spPr>
        <a:xfrm>
          <a:off x="1302114"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1317429" y="352267"/>
        <a:ext cx="755129" cy="283096"/>
      </dsp:txXfrm>
    </dsp:sp>
    <dsp:sp modelId="{ED52A5DC-98E8-401D-8182-1BCB31C2F44F}">
      <dsp:nvSpPr>
        <dsp:cNvPr id="0" name=""/>
        <dsp:cNvSpPr/>
      </dsp:nvSpPr>
      <dsp:spPr>
        <a:xfrm>
          <a:off x="2425947"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2441262" y="352267"/>
        <a:ext cx="755129" cy="283096"/>
      </dsp:txXfrm>
    </dsp:sp>
    <dsp:sp modelId="{0BFBC287-803F-4CDB-B8EA-84C013471B1C}">
      <dsp:nvSpPr>
        <dsp:cNvPr id="0" name=""/>
        <dsp:cNvSpPr/>
      </dsp:nvSpPr>
      <dsp:spPr>
        <a:xfrm>
          <a:off x="3549781"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3565096" y="352267"/>
        <a:ext cx="755129" cy="283096"/>
      </dsp:txXfrm>
    </dsp:sp>
    <dsp:sp modelId="{1A085642-4345-45AD-A638-7597A59D69C3}">
      <dsp:nvSpPr>
        <dsp:cNvPr id="0" name=""/>
        <dsp:cNvSpPr/>
      </dsp:nvSpPr>
      <dsp:spPr>
        <a:xfrm>
          <a:off x="4673615"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4688930" y="352267"/>
        <a:ext cx="755129" cy="283096"/>
      </dsp:txXfrm>
    </dsp:sp>
    <dsp:sp modelId="{F304AE8C-FA88-497C-B96E-9201ADBAEC0F}">
      <dsp:nvSpPr>
        <dsp:cNvPr id="0" name=""/>
        <dsp:cNvSpPr/>
      </dsp:nvSpPr>
      <dsp:spPr>
        <a:xfrm>
          <a:off x="5797449"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5812764" y="352267"/>
        <a:ext cx="755129" cy="28309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9367" cy="501879"/>
          </a:xfrm>
          <a:prstGeom prst="rect">
            <a:avLst/>
          </a:prstGeom>
        </p:spPr>
        <p:txBody>
          <a:bodyPr vert="horz" lIns="96442" tIns="48221" rIns="96442" bIns="48221" rtlCol="0"/>
          <a:lstStyle>
            <a:lvl1pPr algn="l">
              <a:defRPr sz="1300"/>
            </a:lvl1pPr>
          </a:lstStyle>
          <a:p>
            <a:endParaRPr lang="nl-NL"/>
          </a:p>
        </p:txBody>
      </p:sp>
      <p:sp>
        <p:nvSpPr>
          <p:cNvPr id="3" name="Date Placeholder 2"/>
          <p:cNvSpPr>
            <a:spLocks noGrp="1"/>
          </p:cNvSpPr>
          <p:nvPr>
            <p:ph type="dt" idx="1"/>
          </p:nvPr>
        </p:nvSpPr>
        <p:spPr>
          <a:xfrm>
            <a:off x="3894505" y="0"/>
            <a:ext cx="2979367" cy="501879"/>
          </a:xfrm>
          <a:prstGeom prst="rect">
            <a:avLst/>
          </a:prstGeom>
        </p:spPr>
        <p:txBody>
          <a:bodyPr vert="horz" lIns="96442" tIns="48221" rIns="96442" bIns="48221" rtlCol="0"/>
          <a:lstStyle>
            <a:lvl1pPr algn="r">
              <a:defRPr sz="1300"/>
            </a:lvl1pPr>
          </a:lstStyle>
          <a:p>
            <a:fld id="{8F0D6DD7-AAF4-4AD1-A807-F32911CBDB59}" type="datetimeFigureOut">
              <a:rPr lang="nl-NL" smtClean="0"/>
              <a:t>01-04-2020</a:t>
            </a:fld>
            <a:endParaRPr lang="nl-NL"/>
          </a:p>
        </p:txBody>
      </p:sp>
      <p:sp>
        <p:nvSpPr>
          <p:cNvPr id="4" name="Slide Image Placeholder 3"/>
          <p:cNvSpPr>
            <a:spLocks noGrp="1" noRot="1" noChangeAspect="1"/>
          </p:cNvSpPr>
          <p:nvPr>
            <p:ph type="sldImg" idx="2"/>
          </p:nvPr>
        </p:nvSpPr>
        <p:spPr>
          <a:xfrm>
            <a:off x="1189038" y="1250950"/>
            <a:ext cx="4497387" cy="3375025"/>
          </a:xfrm>
          <a:prstGeom prst="rect">
            <a:avLst/>
          </a:prstGeom>
          <a:noFill/>
          <a:ln w="12700">
            <a:solidFill>
              <a:prstClr val="black"/>
            </a:solidFill>
          </a:ln>
        </p:spPr>
        <p:txBody>
          <a:bodyPr vert="horz" lIns="96442" tIns="48221" rIns="96442" bIns="48221" rtlCol="0" anchor="ctr"/>
          <a:lstStyle/>
          <a:p>
            <a:endParaRPr lang="nl-NL"/>
          </a:p>
        </p:txBody>
      </p:sp>
      <p:sp>
        <p:nvSpPr>
          <p:cNvPr id="5" name="Notes Placeholder 4"/>
          <p:cNvSpPr>
            <a:spLocks noGrp="1"/>
          </p:cNvSpPr>
          <p:nvPr>
            <p:ph type="body" sz="quarter" idx="3"/>
          </p:nvPr>
        </p:nvSpPr>
        <p:spPr>
          <a:xfrm>
            <a:off x="687547" y="4813866"/>
            <a:ext cx="5500370" cy="3938617"/>
          </a:xfrm>
          <a:prstGeom prst="rect">
            <a:avLst/>
          </a:prstGeom>
        </p:spPr>
        <p:txBody>
          <a:bodyPr vert="horz" lIns="96442" tIns="48221" rIns="96442" bIns="4822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Footer Placeholder 5"/>
          <p:cNvSpPr>
            <a:spLocks noGrp="1"/>
          </p:cNvSpPr>
          <p:nvPr>
            <p:ph type="ftr" sz="quarter" idx="4"/>
          </p:nvPr>
        </p:nvSpPr>
        <p:spPr>
          <a:xfrm>
            <a:off x="0" y="9500961"/>
            <a:ext cx="2979367" cy="501878"/>
          </a:xfrm>
          <a:prstGeom prst="rect">
            <a:avLst/>
          </a:prstGeom>
        </p:spPr>
        <p:txBody>
          <a:bodyPr vert="horz" lIns="96442" tIns="48221" rIns="96442" bIns="48221" rtlCol="0" anchor="b"/>
          <a:lstStyle>
            <a:lvl1pPr algn="l">
              <a:defRPr sz="1300"/>
            </a:lvl1pPr>
          </a:lstStyle>
          <a:p>
            <a:endParaRPr lang="nl-NL"/>
          </a:p>
        </p:txBody>
      </p:sp>
      <p:sp>
        <p:nvSpPr>
          <p:cNvPr id="7" name="Slide Number Placeholder 6"/>
          <p:cNvSpPr>
            <a:spLocks noGrp="1"/>
          </p:cNvSpPr>
          <p:nvPr>
            <p:ph type="sldNum" sz="quarter" idx="5"/>
          </p:nvPr>
        </p:nvSpPr>
        <p:spPr>
          <a:xfrm>
            <a:off x="3894505" y="9500961"/>
            <a:ext cx="2979367" cy="501878"/>
          </a:xfrm>
          <a:prstGeom prst="rect">
            <a:avLst/>
          </a:prstGeom>
        </p:spPr>
        <p:txBody>
          <a:bodyPr vert="horz" lIns="96442" tIns="48221" rIns="96442" bIns="48221" rtlCol="0" anchor="b"/>
          <a:lstStyle>
            <a:lvl1pPr algn="r">
              <a:defRPr sz="1300"/>
            </a:lvl1pPr>
          </a:lstStyle>
          <a:p>
            <a:fld id="{DA5C0FF9-4DAC-4611-9542-F11F31DDDDF3}" type="slidenum">
              <a:rPr lang="nl-NL" smtClean="0"/>
              <a:t>‹#›</a:t>
            </a:fld>
            <a:endParaRPr lang="nl-NL"/>
          </a:p>
        </p:txBody>
      </p:sp>
    </p:spTree>
    <p:extLst>
      <p:ext uri="{BB962C8B-B14F-4D97-AF65-F5344CB8AC3E}">
        <p14:creationId xmlns:p14="http://schemas.microsoft.com/office/powerpoint/2010/main" val="1585419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5C0FF9-4DAC-4611-9542-F11F31DDDDF3}" type="slidenum">
              <a:rPr lang="nl-NL" smtClean="0"/>
              <a:t>3</a:t>
            </a:fld>
            <a:endParaRPr lang="nl-NL"/>
          </a:p>
        </p:txBody>
      </p:sp>
    </p:spTree>
    <p:extLst>
      <p:ext uri="{BB962C8B-B14F-4D97-AF65-F5344CB8AC3E}">
        <p14:creationId xmlns:p14="http://schemas.microsoft.com/office/powerpoint/2010/main" val="150282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5C0FF9-4DAC-4611-9542-F11F31DDDDF3}" type="slidenum">
              <a:rPr lang="nl-NL" smtClean="0"/>
              <a:t>4</a:t>
            </a:fld>
            <a:endParaRPr lang="nl-NL"/>
          </a:p>
        </p:txBody>
      </p:sp>
    </p:spTree>
    <p:extLst>
      <p:ext uri="{BB962C8B-B14F-4D97-AF65-F5344CB8AC3E}">
        <p14:creationId xmlns:p14="http://schemas.microsoft.com/office/powerpoint/2010/main" val="26282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5C0FF9-4DAC-4611-9542-F11F31DDDDF3}" type="slidenum">
              <a:rPr lang="nl-NL" smtClean="0"/>
              <a:t>5</a:t>
            </a:fld>
            <a:endParaRPr lang="nl-NL"/>
          </a:p>
        </p:txBody>
      </p:sp>
    </p:spTree>
    <p:extLst>
      <p:ext uri="{BB962C8B-B14F-4D97-AF65-F5344CB8AC3E}">
        <p14:creationId xmlns:p14="http://schemas.microsoft.com/office/powerpoint/2010/main" val="3768912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5C0FF9-4DAC-4611-9542-F11F31DDDDF3}" type="slidenum">
              <a:rPr lang="nl-NL" smtClean="0"/>
              <a:t>6</a:t>
            </a:fld>
            <a:endParaRPr lang="nl-NL"/>
          </a:p>
        </p:txBody>
      </p:sp>
    </p:spTree>
    <p:extLst>
      <p:ext uri="{BB962C8B-B14F-4D97-AF65-F5344CB8AC3E}">
        <p14:creationId xmlns:p14="http://schemas.microsoft.com/office/powerpoint/2010/main" val="3601897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5C0FF9-4DAC-4611-9542-F11F31DDDDF3}" type="slidenum">
              <a:rPr lang="nl-NL" smtClean="0"/>
              <a:t>9</a:t>
            </a:fld>
            <a:endParaRPr lang="nl-NL"/>
          </a:p>
        </p:txBody>
      </p:sp>
    </p:spTree>
    <p:extLst>
      <p:ext uri="{BB962C8B-B14F-4D97-AF65-F5344CB8AC3E}">
        <p14:creationId xmlns:p14="http://schemas.microsoft.com/office/powerpoint/2010/main" val="1089949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031BC2-3824-46E0-AA97-8A56F079B7C9}" type="datetime1">
              <a:rPr lang="nl-NL" smtClean="0"/>
              <a:t>01-04-2020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646891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01857B-E39B-4112-8E67-DC36174E1B4A}" type="datetime1">
              <a:rPr lang="nl-NL" smtClean="0"/>
              <a:t>01-04-2020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739278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39E12D-DAEF-4A83-91EE-CE227A0F3375}" type="datetime1">
              <a:rPr lang="nl-NL" smtClean="0"/>
              <a:t>01-04-2020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364829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3A2ABE-8ACA-427A-8116-A90E0B288BAF}" type="datetime1">
              <a:rPr lang="nl-NL" smtClean="0"/>
              <a:t>01-04-2020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4045401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BB6F3D8-9DED-49FD-BB18-975022832468}" type="datetime1">
              <a:rPr lang="nl-NL" smtClean="0"/>
              <a:t>01-04-2020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535751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3DB647C-26DE-4F43-B0AF-6576C79A0261}" type="datetime1">
              <a:rPr lang="nl-NL" smtClean="0"/>
              <a:t>01-04-2020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7345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A95C9E-E5D6-4D2D-8A76-D292533FD697}" type="datetime1">
              <a:rPr lang="nl-NL" smtClean="0"/>
              <a:t>01-04-2020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44995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FFAB70-FD22-419F-9F01-35C321346FC7}" type="datetime1">
              <a:rPr lang="nl-NL" smtClean="0"/>
              <a:t>01-04-2020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3495480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06A7E-DEA6-4BFD-8360-4FEB7B86AF53}" type="datetime1">
              <a:rPr lang="nl-NL" smtClean="0"/>
              <a:t>01-04-2020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1885578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5BE59EC-5398-4093-9F26-BD47BD805AE6}" type="datetime1">
              <a:rPr lang="nl-NL" smtClean="0"/>
              <a:t>01-04-2020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106328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95352CA-94A6-4C3D-A0E7-F8F9E8D9EE6D}" type="datetime1">
              <a:rPr lang="nl-NL" smtClean="0"/>
              <a:t>01-04-2020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2226529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3212C8-7046-44C5-B239-67F9AEC924F3}" type="datetime1">
              <a:rPr lang="nl-NL" smtClean="0"/>
              <a:t>01-04-2020</a:t>
            </a:fld>
            <a:endParaRPr lang="nl-N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786CCC-1347-47B7-9C98-AE42452EEDFB}" type="slidenum">
              <a:rPr lang="nl-NL" smtClean="0"/>
              <a:t>‹#›</a:t>
            </a:fld>
            <a:endParaRPr lang="nl-NL"/>
          </a:p>
        </p:txBody>
      </p:sp>
    </p:spTree>
    <p:extLst>
      <p:ext uri="{BB962C8B-B14F-4D97-AF65-F5344CB8AC3E}">
        <p14:creationId xmlns:p14="http://schemas.microsoft.com/office/powerpoint/2010/main" val="3321153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34E8E-5B4D-4CF4-81EF-8CD8E30BB751}"/>
              </a:ext>
            </a:extLst>
          </p:cNvPr>
          <p:cNvSpPr>
            <a:spLocks noGrp="1"/>
          </p:cNvSpPr>
          <p:nvPr>
            <p:ph type="title"/>
          </p:nvPr>
        </p:nvSpPr>
        <p:spPr>
          <a:xfrm>
            <a:off x="628650" y="356248"/>
            <a:ext cx="7886700" cy="1117445"/>
          </a:xfrm>
        </p:spPr>
        <p:txBody>
          <a:bodyPr>
            <a:noAutofit/>
          </a:bodyPr>
          <a:lstStyle/>
          <a:p>
            <a:pPr algn="ctr"/>
            <a:r>
              <a:rPr lang="en-GB" sz="3200" dirty="0">
                <a:solidFill>
                  <a:srgbClr val="1AB7EA"/>
                </a:solidFill>
                <a:latin typeface="Arial" panose="020B0604020202020204" pitchFamily="34" charset="0"/>
                <a:cs typeface="Arial" panose="020B0604020202020204" pitchFamily="34" charset="0"/>
              </a:rPr>
              <a:t>My own inquiry planner template</a:t>
            </a:r>
            <a:r>
              <a:rPr lang="en-GB" sz="2800" dirty="0">
                <a:solidFill>
                  <a:srgbClr val="1AB7EA"/>
                </a:solidFill>
                <a:latin typeface="Arial" panose="020B0604020202020204" pitchFamily="34" charset="0"/>
                <a:cs typeface="Arial" panose="020B0604020202020204" pitchFamily="34" charset="0"/>
              </a:rPr>
              <a:t> </a:t>
            </a:r>
            <a:br>
              <a:rPr lang="en-GB" sz="2800" dirty="0">
                <a:solidFill>
                  <a:srgbClr val="1AB7EA"/>
                </a:solidFill>
                <a:latin typeface="Arial" panose="020B0604020202020204" pitchFamily="34" charset="0"/>
                <a:cs typeface="Arial" panose="020B0604020202020204" pitchFamily="34" charset="0"/>
              </a:rPr>
            </a:br>
            <a:endParaRPr lang="en-GB"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CDC81A8-6552-4D12-BF54-5C904385A4B7}"/>
              </a:ext>
            </a:extLst>
          </p:cNvPr>
          <p:cNvSpPr>
            <a:spLocks noGrp="1"/>
          </p:cNvSpPr>
          <p:nvPr>
            <p:ph idx="1"/>
          </p:nvPr>
        </p:nvSpPr>
        <p:spPr>
          <a:xfrm>
            <a:off x="628650" y="1171852"/>
            <a:ext cx="7886700" cy="5184499"/>
          </a:xfrm>
        </p:spPr>
        <p:txBody>
          <a:bodyPr>
            <a:normAutofit fontScale="47500" lnSpcReduction="20000"/>
          </a:bodyPr>
          <a:lstStyle/>
          <a:p>
            <a:pPr marL="0" indent="0">
              <a:lnSpc>
                <a:spcPct val="120000"/>
              </a:lnSpc>
              <a:buNone/>
            </a:pPr>
            <a:r>
              <a:rPr lang="en-GB" sz="3300" b="1" dirty="0">
                <a:solidFill>
                  <a:srgbClr val="00B0F0"/>
                </a:solidFill>
                <a:latin typeface="Myriad Pro" panose="020B0503030403020204"/>
              </a:rPr>
              <a:t>Instructions: How to work with this template</a:t>
            </a:r>
            <a:endParaRPr lang="en-GB" sz="3300" dirty="0">
              <a:solidFill>
                <a:srgbClr val="00B0F0"/>
              </a:solidFill>
              <a:latin typeface="Myriad Pro" panose="020B0503030403020204"/>
            </a:endParaRPr>
          </a:p>
          <a:p>
            <a:pPr marL="0" indent="0">
              <a:lnSpc>
                <a:spcPct val="120000"/>
              </a:lnSpc>
              <a:buNone/>
            </a:pPr>
            <a:endParaRPr lang="en-GB" b="1" dirty="0">
              <a:solidFill>
                <a:srgbClr val="00B0F0"/>
              </a:solidFill>
              <a:latin typeface="Myriad Pro" panose="020B0503030403020204"/>
            </a:endParaRPr>
          </a:p>
          <a:p>
            <a:pPr marL="0" indent="0">
              <a:lnSpc>
                <a:spcPct val="120000"/>
              </a:lnSpc>
              <a:buNone/>
            </a:pPr>
            <a:r>
              <a:rPr lang="en-GB" b="1" dirty="0">
                <a:solidFill>
                  <a:srgbClr val="00B0F0"/>
                </a:solidFill>
                <a:latin typeface="Myriad Pro" panose="020B0503030403020204"/>
              </a:rPr>
              <a:t>Teachers and/or parents/guardians:  </a:t>
            </a:r>
            <a:endParaRPr lang="en-GB" dirty="0">
              <a:solidFill>
                <a:srgbClr val="00B0F0"/>
              </a:solidFill>
              <a:latin typeface="Myriad Pro" panose="020B0503030403020204"/>
            </a:endParaRPr>
          </a:p>
          <a:p>
            <a:pPr lvl="0">
              <a:lnSpc>
                <a:spcPct val="120000"/>
              </a:lnSpc>
            </a:pPr>
            <a:r>
              <a:rPr lang="en-GB" dirty="0">
                <a:solidFill>
                  <a:schemeClr val="accent1"/>
                </a:solidFill>
                <a:latin typeface="Myriad Pro" panose="020B0503030403020204"/>
              </a:rPr>
              <a:t>Create a copy of this template.</a:t>
            </a:r>
          </a:p>
          <a:p>
            <a:pPr lvl="0">
              <a:lnSpc>
                <a:spcPct val="120000"/>
              </a:lnSpc>
            </a:pPr>
            <a:r>
              <a:rPr lang="en-GB" dirty="0">
                <a:solidFill>
                  <a:schemeClr val="accent1"/>
                </a:solidFill>
                <a:latin typeface="Myriad Pro" panose="020B0503030403020204"/>
              </a:rPr>
              <a:t>Support the child/student in working through the planner as independently as possible. </a:t>
            </a:r>
          </a:p>
          <a:p>
            <a:pPr lvl="0">
              <a:lnSpc>
                <a:spcPct val="120000"/>
              </a:lnSpc>
            </a:pPr>
            <a:r>
              <a:rPr lang="en-GB" dirty="0">
                <a:solidFill>
                  <a:schemeClr val="accent1"/>
                </a:solidFill>
                <a:latin typeface="Myriad Pro" panose="020B0503030403020204"/>
              </a:rPr>
              <a:t>Check in regularly and be curious about what and how the child/student is learning. Try to keep conversations going to encourage exploration and reflection. Keep the discussion conversational rather than interrogative. Show interest in what and how they have learned so far.  </a:t>
            </a:r>
          </a:p>
          <a:p>
            <a:pPr lvl="0">
              <a:lnSpc>
                <a:spcPct val="120000"/>
              </a:lnSpc>
            </a:pPr>
            <a:r>
              <a:rPr lang="en-GB" dirty="0">
                <a:solidFill>
                  <a:schemeClr val="accent1"/>
                </a:solidFill>
                <a:latin typeface="Myriad Pro" panose="020B0503030403020204"/>
              </a:rPr>
              <a:t>Ask questions so that the child/ student has opportunities to explore ideas, wonderings, problems and solutions. Try to give time for independent discoveries and hold back from giving too many suggestions. Ask what is challenging in their learning, or what they feel they need help with. Make time for talking through their ideas, wonderings and problems to enable them to come up with their own solutions. </a:t>
            </a:r>
          </a:p>
          <a:p>
            <a:pPr lvl="0">
              <a:lnSpc>
                <a:spcPct val="120000"/>
              </a:lnSpc>
            </a:pPr>
            <a:r>
              <a:rPr lang="en-GB" dirty="0">
                <a:solidFill>
                  <a:schemeClr val="accent1"/>
                </a:solidFill>
                <a:latin typeface="Myriad Pro" panose="020B0503030403020204"/>
              </a:rPr>
              <a:t>Have regular check-ins to support active engagement and interest. </a:t>
            </a:r>
          </a:p>
          <a:p>
            <a:pPr lvl="0">
              <a:lnSpc>
                <a:spcPct val="120000"/>
              </a:lnSpc>
            </a:pPr>
            <a:r>
              <a:rPr lang="en-GB" dirty="0">
                <a:solidFill>
                  <a:schemeClr val="accent1"/>
                </a:solidFill>
                <a:latin typeface="Myriad Pro" panose="020B0503030403020204"/>
              </a:rPr>
              <a:t>Consider pairing students up or setting up small groups (virtually via Skype, Zoom, Google etc. by phone or within family groups etc.) so that students can share their learning, suggestions and feedback throughout the inquiry process. </a:t>
            </a:r>
          </a:p>
          <a:p>
            <a:pPr lvl="0">
              <a:lnSpc>
                <a:spcPct val="120000"/>
              </a:lnSpc>
            </a:pPr>
            <a:r>
              <a:rPr lang="en-GB" dirty="0">
                <a:solidFill>
                  <a:schemeClr val="accent1"/>
                </a:solidFill>
                <a:latin typeface="Myriad Pro" panose="020B0503030403020204"/>
              </a:rPr>
              <a:t>Focus on the learning process rather than the product. Personal inquiries are an opportunity for students to develop critical thinking skills, learn how to research and investigate, learn to ask questions that deepen their learning and inspire further questions. </a:t>
            </a:r>
          </a:p>
          <a:p>
            <a:pPr marL="0" indent="0">
              <a:lnSpc>
                <a:spcPct val="120000"/>
              </a:lnSpc>
              <a:buNone/>
            </a:pPr>
            <a:endParaRPr lang="en-GB" sz="1400" dirty="0">
              <a:solidFill>
                <a:srgbClr val="365F91"/>
              </a:solidFill>
              <a:latin typeface="Arial" panose="020B0604020202020204" pitchFamily="34" charset="0"/>
              <a:ea typeface="Times New Roman" panose="02020603050405020304" pitchFamily="18" charset="0"/>
              <a:cs typeface="Arial" panose="020B0604020202020204" pitchFamily="34" charset="0"/>
            </a:endParaRPr>
          </a:p>
        </p:txBody>
      </p:sp>
      <p:sp>
        <p:nvSpPr>
          <p:cNvPr id="4" name="Slide Number Placeholder 3">
            <a:extLst>
              <a:ext uri="{FF2B5EF4-FFF2-40B4-BE49-F238E27FC236}">
                <a16:creationId xmlns:a16="http://schemas.microsoft.com/office/drawing/2014/main" id="{E72C9147-D9EB-4896-A138-AED606B88F0F}"/>
              </a:ext>
            </a:extLst>
          </p:cNvPr>
          <p:cNvSpPr>
            <a:spLocks noGrp="1"/>
          </p:cNvSpPr>
          <p:nvPr>
            <p:ph type="sldNum" sz="quarter" idx="12"/>
          </p:nvPr>
        </p:nvSpPr>
        <p:spPr/>
        <p:txBody>
          <a:bodyPr/>
          <a:lstStyle/>
          <a:p>
            <a:fld id="{35786CCC-1347-47B7-9C98-AE42452EEDFB}" type="slidenum">
              <a:rPr lang="nl-NL" smtClean="0"/>
              <a:t>1</a:t>
            </a:fld>
            <a:endParaRPr lang="nl-NL"/>
          </a:p>
        </p:txBody>
      </p:sp>
    </p:spTree>
    <p:extLst>
      <p:ext uri="{BB962C8B-B14F-4D97-AF65-F5344CB8AC3E}">
        <p14:creationId xmlns:p14="http://schemas.microsoft.com/office/powerpoint/2010/main" val="1195123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9F33F66-FEBF-4229-B639-12DC3DB8D111}"/>
              </a:ext>
            </a:extLst>
          </p:cNvPr>
          <p:cNvSpPr>
            <a:spLocks noGrp="1"/>
          </p:cNvSpPr>
          <p:nvPr>
            <p:ph type="title"/>
          </p:nvPr>
        </p:nvSpPr>
        <p:spPr/>
        <p:txBody>
          <a:bodyPr>
            <a:normAutofit/>
          </a:bodyPr>
          <a:lstStyle/>
          <a:p>
            <a:r>
              <a:rPr lang="en-GB" sz="3600" dirty="0">
                <a:solidFill>
                  <a:srgbClr val="00B0F0"/>
                </a:solidFill>
                <a:latin typeface="Myriad Pro"/>
              </a:rPr>
              <a:t>Possible reflective questions to ask: </a:t>
            </a:r>
          </a:p>
        </p:txBody>
      </p:sp>
      <p:sp>
        <p:nvSpPr>
          <p:cNvPr id="9" name="Content Placeholder 8">
            <a:extLst>
              <a:ext uri="{FF2B5EF4-FFF2-40B4-BE49-F238E27FC236}">
                <a16:creationId xmlns:a16="http://schemas.microsoft.com/office/drawing/2014/main" id="{D998E875-36ED-4A42-BCB8-F7A916AC5713}"/>
              </a:ext>
            </a:extLst>
          </p:cNvPr>
          <p:cNvSpPr>
            <a:spLocks noGrp="1"/>
          </p:cNvSpPr>
          <p:nvPr>
            <p:ph idx="1"/>
          </p:nvPr>
        </p:nvSpPr>
        <p:spPr/>
        <p:txBody>
          <a:bodyPr>
            <a:normAutofit lnSpcReduction="10000"/>
          </a:bodyPr>
          <a:lstStyle/>
          <a:p>
            <a:r>
              <a:rPr lang="en-GB" sz="1500" i="1" dirty="0">
                <a:solidFill>
                  <a:srgbClr val="006BCC"/>
                </a:solidFill>
                <a:latin typeface="Myriad Pro"/>
              </a:rPr>
              <a:t>What did you learn today? </a:t>
            </a:r>
          </a:p>
          <a:p>
            <a:r>
              <a:rPr lang="en-GB" sz="1500" i="1" dirty="0">
                <a:solidFill>
                  <a:srgbClr val="006BCC"/>
                </a:solidFill>
                <a:latin typeface="Myriad Pro"/>
              </a:rPr>
              <a:t>What don’t you understand yet? </a:t>
            </a:r>
          </a:p>
          <a:p>
            <a:pPr>
              <a:lnSpc>
                <a:spcPct val="110000"/>
              </a:lnSpc>
            </a:pPr>
            <a:r>
              <a:rPr lang="en-GB" sz="1500" i="1" dirty="0">
                <a:solidFill>
                  <a:srgbClr val="006BCC"/>
                </a:solidFill>
                <a:latin typeface="Myriad Pro"/>
              </a:rPr>
              <a:t>What new questions do I have now? </a:t>
            </a:r>
          </a:p>
          <a:p>
            <a:r>
              <a:rPr lang="en-GB" sz="1500" i="1" dirty="0">
                <a:solidFill>
                  <a:srgbClr val="006BCC"/>
                </a:solidFill>
                <a:latin typeface="Myriad Pro"/>
              </a:rPr>
              <a:t>Have your ideas or thinking changed? Why? </a:t>
            </a:r>
          </a:p>
          <a:p>
            <a:r>
              <a:rPr lang="en-GB" sz="1500" i="1" dirty="0">
                <a:solidFill>
                  <a:srgbClr val="006BCC"/>
                </a:solidFill>
                <a:latin typeface="Myriad Pro"/>
              </a:rPr>
              <a:t>What different opinions/views are there on this subject? What’s your opinion and why? </a:t>
            </a:r>
          </a:p>
          <a:p>
            <a:r>
              <a:rPr lang="en-GB" sz="1500" i="1" dirty="0">
                <a:solidFill>
                  <a:srgbClr val="006BCC"/>
                </a:solidFill>
                <a:latin typeface="Myriad Pro"/>
              </a:rPr>
              <a:t>Can you explain your learning in different ways? </a:t>
            </a:r>
          </a:p>
          <a:p>
            <a:r>
              <a:rPr lang="en-GB" sz="1500" i="1" dirty="0">
                <a:solidFill>
                  <a:srgbClr val="006BCC"/>
                </a:solidFill>
                <a:latin typeface="Myriad Pro"/>
              </a:rPr>
              <a:t>How does your learning connect to the local/global world? </a:t>
            </a:r>
          </a:p>
          <a:p>
            <a:r>
              <a:rPr lang="en-GB" sz="1500" i="1" dirty="0">
                <a:solidFill>
                  <a:srgbClr val="006BCC"/>
                </a:solidFill>
                <a:latin typeface="Myriad Pro"/>
              </a:rPr>
              <a:t>What do you want to learn more about? </a:t>
            </a:r>
          </a:p>
          <a:p>
            <a:r>
              <a:rPr lang="en-GB" sz="1500" i="1" dirty="0">
                <a:solidFill>
                  <a:srgbClr val="006BCC"/>
                </a:solidFill>
                <a:latin typeface="Myriad Pro"/>
              </a:rPr>
              <a:t>What can you already do? </a:t>
            </a:r>
          </a:p>
          <a:p>
            <a:r>
              <a:rPr lang="en-GB" sz="1500" i="1" dirty="0">
                <a:solidFill>
                  <a:srgbClr val="006BCC"/>
                </a:solidFill>
                <a:latin typeface="Myriad Pro"/>
              </a:rPr>
              <a:t>What will you work on next? </a:t>
            </a:r>
          </a:p>
          <a:p>
            <a:r>
              <a:rPr lang="en-GB" sz="1500" i="1" dirty="0">
                <a:solidFill>
                  <a:srgbClr val="006BCC"/>
                </a:solidFill>
                <a:latin typeface="Myriad Pro"/>
              </a:rPr>
              <a:t>What can you do to become a more effective learner? </a:t>
            </a:r>
          </a:p>
          <a:p>
            <a:pPr marL="0" indent="0">
              <a:buNone/>
            </a:pPr>
            <a:endParaRPr lang="en-GB" sz="1400" dirty="0">
              <a:solidFill>
                <a:srgbClr val="006BCC"/>
              </a:solidFill>
              <a:latin typeface="Myriad Pro"/>
            </a:endParaRPr>
          </a:p>
          <a:p>
            <a:pPr marL="0" indent="0">
              <a:buNone/>
            </a:pPr>
            <a:r>
              <a:rPr lang="en-GB" sz="1400" dirty="0">
                <a:solidFill>
                  <a:srgbClr val="00B0F0"/>
                </a:solidFill>
                <a:latin typeface="Myriad Pro" panose="020B0503030403020204"/>
              </a:rPr>
              <a:t>A reminder that #</a:t>
            </a:r>
            <a:r>
              <a:rPr lang="en-GB" sz="1400" dirty="0" err="1">
                <a:solidFill>
                  <a:srgbClr val="00B0F0"/>
                </a:solidFill>
                <a:latin typeface="Myriad Pro" panose="020B0503030403020204"/>
              </a:rPr>
              <a:t>pypparents</a:t>
            </a:r>
            <a:r>
              <a:rPr lang="en-GB" sz="1400" dirty="0">
                <a:solidFill>
                  <a:srgbClr val="00B0F0"/>
                </a:solidFill>
                <a:latin typeface="Myriad Pro" panose="020B0503030403020204"/>
              </a:rPr>
              <a:t> on social media sites such as Twitter is a place for parents to learn about the PYP as well as share ideas, comments, etc.. </a:t>
            </a:r>
          </a:p>
          <a:p>
            <a:endParaRPr lang="en-GB" dirty="0"/>
          </a:p>
          <a:p>
            <a:endParaRPr lang="en-GB" sz="1800" dirty="0"/>
          </a:p>
          <a:p>
            <a:endParaRPr lang="en-GB" sz="2000" dirty="0">
              <a:latin typeface="Myriad Pro"/>
            </a:endParaRPr>
          </a:p>
          <a:p>
            <a:endParaRPr lang="en-GB" dirty="0"/>
          </a:p>
        </p:txBody>
      </p:sp>
      <p:sp>
        <p:nvSpPr>
          <p:cNvPr id="2" name="Slide Number Placeholder 1">
            <a:extLst>
              <a:ext uri="{FF2B5EF4-FFF2-40B4-BE49-F238E27FC236}">
                <a16:creationId xmlns:a16="http://schemas.microsoft.com/office/drawing/2014/main" id="{522DE5D8-162F-47B1-9CC0-519ADD74571C}"/>
              </a:ext>
            </a:extLst>
          </p:cNvPr>
          <p:cNvSpPr>
            <a:spLocks noGrp="1"/>
          </p:cNvSpPr>
          <p:nvPr>
            <p:ph type="sldNum" sz="quarter" idx="12"/>
          </p:nvPr>
        </p:nvSpPr>
        <p:spPr/>
        <p:txBody>
          <a:bodyPr/>
          <a:lstStyle/>
          <a:p>
            <a:fld id="{35786CCC-1347-47B7-9C98-AE42452EEDFB}" type="slidenum">
              <a:rPr lang="nl-NL" smtClean="0"/>
              <a:t>2</a:t>
            </a:fld>
            <a:endParaRPr lang="nl-NL"/>
          </a:p>
        </p:txBody>
      </p:sp>
    </p:spTree>
    <p:extLst>
      <p:ext uri="{BB962C8B-B14F-4D97-AF65-F5344CB8AC3E}">
        <p14:creationId xmlns:p14="http://schemas.microsoft.com/office/powerpoint/2010/main" val="4264901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417136" y="3757556"/>
            <a:ext cx="6907491" cy="207749"/>
          </a:xfrm>
          <a:prstGeom prst="rect">
            <a:avLst/>
          </a:prstGeom>
          <a:noFill/>
        </p:spPr>
        <p:txBody>
          <a:bodyPr wrap="square" rtlCol="0">
            <a:spAutoFit/>
          </a:bodyPr>
          <a:lstStyle/>
          <a:p>
            <a:endParaRPr lang="nl-NL" sz="750" b="1" dirty="0">
              <a:latin typeface="Arial" panose="020B0604020202020204" pitchFamily="34" charset="0"/>
              <a:cs typeface="Arial" panose="020B0604020202020204" pitchFamily="34" charset="0"/>
            </a:endParaRPr>
          </a:p>
        </p:txBody>
      </p:sp>
      <p:sp>
        <p:nvSpPr>
          <p:cNvPr id="24" name="Slide Number Placeholder 23"/>
          <p:cNvSpPr>
            <a:spLocks noGrp="1"/>
          </p:cNvSpPr>
          <p:nvPr>
            <p:ph type="sldNum" sz="quarter" idx="12"/>
          </p:nvPr>
        </p:nvSpPr>
        <p:spPr/>
        <p:txBody>
          <a:bodyPr/>
          <a:lstStyle/>
          <a:p>
            <a:fld id="{35786CCC-1347-47B7-9C98-AE42452EEDFB}" type="slidenum">
              <a:rPr lang="nl-NL" smtClean="0"/>
              <a:t>3</a:t>
            </a:fld>
            <a:endParaRPr lang="nl-NL"/>
          </a:p>
        </p:txBody>
      </p:sp>
      <p:sp>
        <p:nvSpPr>
          <p:cNvPr id="2" name="TextBox 1"/>
          <p:cNvSpPr txBox="1"/>
          <p:nvPr/>
        </p:nvSpPr>
        <p:spPr>
          <a:xfrm>
            <a:off x="0" y="180541"/>
            <a:ext cx="9143999" cy="338554"/>
          </a:xfrm>
          <a:prstGeom prst="rect">
            <a:avLst/>
          </a:prstGeom>
          <a:noFill/>
        </p:spPr>
        <p:txBody>
          <a:bodyPr wrap="square" rtlCol="0">
            <a:spAutoFit/>
          </a:bodyPr>
          <a:lstStyle/>
          <a:p>
            <a:pPr algn="ctr"/>
            <a:r>
              <a:rPr lang="nl-NL" sz="1600" b="1" dirty="0">
                <a:solidFill>
                  <a:srgbClr val="004B8D"/>
                </a:solidFill>
                <a:latin typeface="Myriad Pro" panose="020B0503030403020204" pitchFamily="34" charset="0"/>
                <a:cs typeface="Arial" panose="020B0604020202020204" pitchFamily="34" charset="0"/>
              </a:rPr>
              <a:t>Thinking about my personal inquiry </a:t>
            </a:r>
          </a:p>
        </p:txBody>
      </p:sp>
      <p:grpSp>
        <p:nvGrpSpPr>
          <p:cNvPr id="30" name="Group 29">
            <a:extLst>
              <a:ext uri="{FF2B5EF4-FFF2-40B4-BE49-F238E27FC236}">
                <a16:creationId xmlns:a16="http://schemas.microsoft.com/office/drawing/2014/main" id="{02588BBF-D979-4239-BE48-DA1A94262AC4}"/>
              </a:ext>
            </a:extLst>
          </p:cNvPr>
          <p:cNvGrpSpPr/>
          <p:nvPr/>
        </p:nvGrpSpPr>
        <p:grpSpPr>
          <a:xfrm>
            <a:off x="417136" y="1388535"/>
            <a:ext cx="4154864" cy="4891349"/>
            <a:chOff x="814548" y="1407770"/>
            <a:chExt cx="10950102" cy="2480009"/>
          </a:xfrm>
          <a:solidFill>
            <a:schemeClr val="bg1">
              <a:lumMod val="85000"/>
            </a:schemeClr>
          </a:solidFill>
        </p:grpSpPr>
        <p:sp>
          <p:nvSpPr>
            <p:cNvPr id="6" name="Rectangle: Rounded Corners 5">
              <a:extLst>
                <a:ext uri="{FF2B5EF4-FFF2-40B4-BE49-F238E27FC236}">
                  <a16:creationId xmlns:a16="http://schemas.microsoft.com/office/drawing/2014/main" id="{3872C561-C544-43CA-8C3D-C42079E22845}"/>
                </a:ext>
              </a:extLst>
            </p:cNvPr>
            <p:cNvSpPr/>
            <p:nvPr/>
          </p:nvSpPr>
          <p:spPr>
            <a:xfrm>
              <a:off x="814548" y="1407770"/>
              <a:ext cx="10950102" cy="1236654"/>
            </a:xfrm>
            <a:prstGeom prst="roundRect">
              <a:avLst/>
            </a:prstGeom>
            <a:solidFill>
              <a:srgbClr val="B2E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nl-NL" sz="1000" b="1" dirty="0">
                  <a:solidFill>
                    <a:srgbClr val="004B8D"/>
                  </a:solidFill>
                  <a:latin typeface="Myriad Pro" panose="020B0503030403020204" pitchFamily="34" charset="0"/>
                  <a:cs typeface="Arial" panose="020B0604020202020204" pitchFamily="34" charset="0"/>
                </a:rPr>
                <a:t>1. Starting </a:t>
              </a:r>
              <a:r>
                <a:rPr lang="nl-NL" sz="1000" b="1" dirty="0" err="1">
                  <a:solidFill>
                    <a:srgbClr val="004B8D"/>
                  </a:solidFill>
                  <a:latin typeface="Myriad Pro" panose="020B0503030403020204" pitchFamily="34" charset="0"/>
                  <a:cs typeface="Arial" panose="020B0604020202020204" pitchFamily="34" charset="0"/>
                </a:rPr>
                <a:t>process</a:t>
              </a:r>
              <a:r>
                <a:rPr lang="nl-NL" sz="1000" b="1" dirty="0">
                  <a:solidFill>
                    <a:srgbClr val="004B8D"/>
                  </a:solidFill>
                  <a:latin typeface="Myriad Pro" panose="020B0503030403020204" pitchFamily="34" charset="0"/>
                  <a:cs typeface="Arial" panose="020B0604020202020204" pitchFamily="34" charset="0"/>
                </a:rPr>
                <a:t> - </a:t>
              </a:r>
              <a:r>
                <a:rPr lang="nl-NL" sz="1000" b="1" dirty="0" err="1">
                  <a:solidFill>
                    <a:srgbClr val="004B8D"/>
                  </a:solidFill>
                  <a:latin typeface="Myriad Pro" panose="020B0503030403020204" pitchFamily="34" charset="0"/>
                  <a:cs typeface="Arial" panose="020B0604020202020204" pitchFamily="34" charset="0"/>
                </a:rPr>
                <a:t>Reflection</a:t>
              </a:r>
              <a:endParaRPr lang="nl-NL" sz="1000" b="1" dirty="0">
                <a:solidFill>
                  <a:srgbClr val="004B8D"/>
                </a:solidFill>
                <a:latin typeface="Myriad Pro" panose="020B0503030403020204" pitchFamily="34" charset="0"/>
                <a:cs typeface="Arial" panose="020B0604020202020204" pitchFamily="34" charset="0"/>
              </a:endParaRPr>
            </a:p>
            <a:p>
              <a:pPr lvl="0"/>
              <a:r>
                <a:rPr lang="nl-NL" sz="900" dirty="0">
                  <a:solidFill>
                    <a:srgbClr val="004B8D"/>
                  </a:solidFill>
                  <a:latin typeface="Myriad Pro" panose="020B0503030403020204" pitchFamily="34" charset="0"/>
                  <a:cs typeface="Arial" panose="020B0604020202020204" pitchFamily="34" charset="0"/>
                </a:rPr>
                <a:t>Thinking about the world around me, here are things that I wonder about or want to know more about: </a:t>
              </a:r>
              <a:endParaRPr lang="nl-NL" sz="1350" dirty="0">
                <a:solidFill>
                  <a:srgbClr val="002060"/>
                </a:solidFill>
                <a:latin typeface="Arial" panose="020B0604020202020204" pitchFamily="34" charset="0"/>
                <a:cs typeface="Arial" panose="020B0604020202020204" pitchFamily="34" charset="0"/>
              </a:endParaRPr>
            </a:p>
            <a:p>
              <a:pPr algn="ctr"/>
              <a:endParaRPr lang="nl-NL" sz="1350" dirty="0">
                <a:solidFill>
                  <a:srgbClr val="002060"/>
                </a:solidFill>
                <a:latin typeface="Arial" panose="020B0604020202020204" pitchFamily="34" charset="0"/>
                <a:cs typeface="Arial" panose="020B0604020202020204" pitchFamily="34" charset="0"/>
              </a:endParaRPr>
            </a:p>
            <a:p>
              <a:r>
                <a:rPr lang="en-GB" sz="1200" dirty="0">
                  <a:solidFill>
                    <a:schemeClr val="tx1"/>
                  </a:solidFill>
                  <a:latin typeface="Myriad Pro" panose="020B0503030403020204"/>
                </a:rPr>
                <a:t>What makes video games fun? </a:t>
              </a:r>
            </a:p>
            <a:p>
              <a:endParaRPr lang="en-GB" sz="1200" dirty="0">
                <a:solidFill>
                  <a:schemeClr val="tx1"/>
                </a:solidFill>
                <a:latin typeface="Myriad Pro" panose="020B0503030403020204"/>
              </a:endParaRPr>
            </a:p>
            <a:p>
              <a:r>
                <a:rPr lang="en-GB" sz="1200" dirty="0">
                  <a:solidFill>
                    <a:schemeClr val="tx1"/>
                  </a:solidFill>
                  <a:latin typeface="Myriad Pro" panose="020B0503030403020204"/>
                </a:rPr>
                <a:t>How are video games different from other games?</a:t>
              </a:r>
            </a:p>
            <a:p>
              <a:r>
                <a:rPr lang="en-GB" sz="1200" dirty="0">
                  <a:solidFill>
                    <a:schemeClr val="tx1"/>
                  </a:solidFill>
                  <a:latin typeface="Myriad Pro" panose="020B0503030403020204"/>
                </a:rPr>
                <a:t> </a:t>
              </a:r>
            </a:p>
            <a:p>
              <a:r>
                <a:rPr lang="en-GB" sz="1200" dirty="0">
                  <a:solidFill>
                    <a:schemeClr val="tx1"/>
                  </a:solidFill>
                  <a:latin typeface="Myriad Pro" panose="020B0503030403020204"/>
                </a:rPr>
                <a:t>Are video games bad for you?</a:t>
              </a:r>
            </a:p>
            <a:p>
              <a:endParaRPr lang="en-GB" sz="1350" dirty="0">
                <a:solidFill>
                  <a:srgbClr val="002060"/>
                </a:solidFill>
              </a:endParaRPr>
            </a:p>
          </p:txBody>
        </p:sp>
        <p:sp>
          <p:nvSpPr>
            <p:cNvPr id="25" name="Rectangle: Rounded Corners 24">
              <a:extLst>
                <a:ext uri="{FF2B5EF4-FFF2-40B4-BE49-F238E27FC236}">
                  <a16:creationId xmlns:a16="http://schemas.microsoft.com/office/drawing/2014/main" id="{8399471E-6D81-41D3-AFE8-A594B40582EB}"/>
                </a:ext>
              </a:extLst>
            </p:cNvPr>
            <p:cNvSpPr/>
            <p:nvPr/>
          </p:nvSpPr>
          <p:spPr>
            <a:xfrm>
              <a:off x="814548" y="2679940"/>
              <a:ext cx="10950102" cy="1207839"/>
            </a:xfrm>
            <a:prstGeom prst="roundRect">
              <a:avLst/>
            </a:prstGeom>
            <a:solidFill>
              <a:srgbClr val="B2E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nl-NL" sz="900" b="1" dirty="0">
                  <a:solidFill>
                    <a:srgbClr val="004B8D"/>
                  </a:solidFill>
                  <a:latin typeface="Myriad Pro" panose="020B0503030403020204" pitchFamily="34" charset="0"/>
                  <a:cs typeface="Arial" panose="020B0604020202020204" pitchFamily="34" charset="0"/>
                </a:rPr>
                <a:t>2. My interests, ideas, passions, strengths and experiences </a:t>
              </a:r>
              <a:r>
                <a:rPr lang="nl-NL" sz="900" dirty="0">
                  <a:solidFill>
                    <a:srgbClr val="004B8D"/>
                  </a:solidFill>
                  <a:latin typeface="Myriad Pro" panose="020B0503030403020204" pitchFamily="34" charset="0"/>
                  <a:cs typeface="Arial" panose="020B0604020202020204" pitchFamily="34" charset="0"/>
                </a:rPr>
                <a:t>connected to the world around me: </a:t>
              </a:r>
            </a:p>
            <a:p>
              <a:pPr lvl="0"/>
              <a:endParaRPr lang="nl-NL" sz="900" i="1" dirty="0">
                <a:solidFill>
                  <a:srgbClr val="004B8D"/>
                </a:solidFill>
                <a:latin typeface="Myriad Pro" panose="020B0503030403020204" pitchFamily="34" charset="0"/>
                <a:cs typeface="Arial" panose="020B0604020202020204" pitchFamily="34" charset="0"/>
              </a:endParaRPr>
            </a:p>
            <a:p>
              <a:r>
                <a:rPr lang="en-GB" dirty="0"/>
                <a:t> </a:t>
              </a:r>
            </a:p>
            <a:p>
              <a:r>
                <a:rPr lang="en-GB" sz="1200" dirty="0">
                  <a:solidFill>
                    <a:schemeClr val="tx1"/>
                  </a:solidFill>
                  <a:latin typeface="Myriad Pro" panose="020B0503030403020204"/>
                </a:rPr>
                <a:t> - Video games</a:t>
              </a:r>
            </a:p>
            <a:p>
              <a:r>
                <a:rPr lang="en-GB" sz="1200" dirty="0">
                  <a:solidFill>
                    <a:schemeClr val="tx1"/>
                  </a:solidFill>
                  <a:latin typeface="Myriad Pro" panose="020B0503030403020204"/>
                </a:rPr>
                <a:t> </a:t>
              </a:r>
            </a:p>
            <a:p>
              <a:r>
                <a:rPr lang="en-GB" sz="1200" dirty="0">
                  <a:solidFill>
                    <a:schemeClr val="tx1"/>
                  </a:solidFill>
                  <a:latin typeface="Myriad Pro" panose="020B0503030403020204"/>
                </a:rPr>
                <a:t> - Playing games with my friends outside</a:t>
              </a:r>
            </a:p>
            <a:p>
              <a:r>
                <a:rPr lang="en-GB" sz="1200" dirty="0">
                  <a:solidFill>
                    <a:schemeClr val="tx1"/>
                  </a:solidFill>
                  <a:latin typeface="Myriad Pro" panose="020B0503030403020204"/>
                </a:rPr>
                <a:t> </a:t>
              </a:r>
            </a:p>
            <a:p>
              <a:r>
                <a:rPr lang="en-GB" sz="1200" dirty="0">
                  <a:solidFill>
                    <a:schemeClr val="tx1"/>
                  </a:solidFill>
                  <a:latin typeface="Myriad Pro" panose="020B0503030403020204"/>
                </a:rPr>
                <a:t> - Playing card games with my parents</a:t>
              </a:r>
            </a:p>
            <a:p>
              <a:pPr lvl="0"/>
              <a:endParaRPr lang="en-US" sz="1200" dirty="0">
                <a:solidFill>
                  <a:schemeClr val="tx1"/>
                </a:solidFill>
                <a:latin typeface="Myriad Pro" panose="020B0503030403020204" pitchFamily="34" charset="0"/>
              </a:endParaRPr>
            </a:p>
          </p:txBody>
        </p:sp>
      </p:grpSp>
      <p:grpSp>
        <p:nvGrpSpPr>
          <p:cNvPr id="31" name="Group 30">
            <a:extLst>
              <a:ext uri="{FF2B5EF4-FFF2-40B4-BE49-F238E27FC236}">
                <a16:creationId xmlns:a16="http://schemas.microsoft.com/office/drawing/2014/main" id="{D2EB401C-5F5B-4F52-BFF7-9CCA5E510E8E}"/>
              </a:ext>
            </a:extLst>
          </p:cNvPr>
          <p:cNvGrpSpPr/>
          <p:nvPr/>
        </p:nvGrpSpPr>
        <p:grpSpPr>
          <a:xfrm>
            <a:off x="4599068" y="1383655"/>
            <a:ext cx="4181933" cy="4896230"/>
            <a:chOff x="311080" y="3858594"/>
            <a:chExt cx="11453570" cy="2878447"/>
          </a:xfrm>
          <a:solidFill>
            <a:srgbClr val="B2E7F8"/>
          </a:solidFill>
        </p:grpSpPr>
        <p:sp>
          <p:nvSpPr>
            <p:cNvPr id="26" name="Rectangle: Rounded Corners 25">
              <a:extLst>
                <a:ext uri="{FF2B5EF4-FFF2-40B4-BE49-F238E27FC236}">
                  <a16:creationId xmlns:a16="http://schemas.microsoft.com/office/drawing/2014/main" id="{21D06503-05C7-48DE-BD42-2FD18FB3B134}"/>
                </a:ext>
              </a:extLst>
            </p:cNvPr>
            <p:cNvSpPr/>
            <p:nvPr/>
          </p:nvSpPr>
          <p:spPr>
            <a:xfrm>
              <a:off x="311080" y="3858594"/>
              <a:ext cx="11453570" cy="1436773"/>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nl-NL" sz="1000" b="1" dirty="0">
                  <a:solidFill>
                    <a:srgbClr val="004B8D"/>
                  </a:solidFill>
                  <a:latin typeface="Myriad Pro" panose="020B0503030403020204" pitchFamily="34" charset="0"/>
                  <a:cs typeface="Arial" panose="020B0604020202020204" pitchFamily="34" charset="0"/>
                </a:rPr>
                <a:t>3. My personal inquiry</a:t>
              </a:r>
              <a:endParaRPr lang="nl-NL" sz="1000" dirty="0">
                <a:solidFill>
                  <a:srgbClr val="004B8D"/>
                </a:solidFill>
                <a:latin typeface="Myriad Pro" panose="020B0503030403020204" pitchFamily="34" charset="0"/>
                <a:cs typeface="Arial" panose="020B0604020202020204" pitchFamily="34" charset="0"/>
              </a:endParaRPr>
            </a:p>
            <a:p>
              <a:pPr marL="171450" lvl="0" indent="-171450">
                <a:buFont typeface="Arial" panose="020B0604020202020204" pitchFamily="34" charset="0"/>
                <a:buChar char="•"/>
              </a:pPr>
              <a:r>
                <a:rPr lang="nl-NL" sz="900" dirty="0">
                  <a:solidFill>
                    <a:srgbClr val="004B8D"/>
                  </a:solidFill>
                  <a:latin typeface="Myriad Pro" panose="020B0503030403020204" pitchFamily="34" charset="0"/>
                  <a:cs typeface="Arial" panose="020B0604020202020204" pitchFamily="34" charset="0"/>
                </a:rPr>
                <a:t>Looking at my reflections, I would like to learn more about: </a:t>
              </a:r>
            </a:p>
            <a:p>
              <a:pPr lvl="0"/>
              <a:endParaRPr lang="nl-NL" sz="900" dirty="0">
                <a:solidFill>
                  <a:srgbClr val="004B8D"/>
                </a:solidFill>
                <a:latin typeface="Myriad Pro" panose="020B0503030403020204" pitchFamily="34" charset="0"/>
                <a:cs typeface="Arial" panose="020B0604020202020204" pitchFamily="34" charset="0"/>
              </a:endParaRPr>
            </a:p>
            <a:p>
              <a:pPr lvl="0"/>
              <a:r>
                <a:rPr lang="nl-NL" sz="1200" dirty="0">
                  <a:solidFill>
                    <a:schemeClr val="tx1"/>
                  </a:solidFill>
                  <a:latin typeface="Myriad Pro" panose="020B0503030403020204" pitchFamily="34" charset="0"/>
                  <a:cs typeface="Arial" panose="020B0604020202020204" pitchFamily="34" charset="0"/>
                </a:rPr>
                <a:t>Video games and why parents don’t like them </a:t>
              </a:r>
            </a:p>
            <a:p>
              <a:pPr lvl="0"/>
              <a:endParaRPr lang="nl-NL" sz="900" dirty="0">
                <a:solidFill>
                  <a:srgbClr val="004B8D"/>
                </a:solidFill>
                <a:latin typeface="Myriad Pro" panose="020B0503030403020204" pitchFamily="34" charset="0"/>
                <a:cs typeface="Arial" panose="020B0604020202020204" pitchFamily="34" charset="0"/>
              </a:endParaRPr>
            </a:p>
            <a:p>
              <a:pPr marL="171450" lvl="0" indent="-171450">
                <a:buFont typeface="Arial" panose="020B0604020202020204" pitchFamily="34" charset="0"/>
                <a:buChar char="•"/>
              </a:pPr>
              <a:endParaRPr lang="nl-NL" sz="900" dirty="0">
                <a:solidFill>
                  <a:srgbClr val="004B8D"/>
                </a:solidFill>
                <a:latin typeface="Myriad Pro" panose="020B0503030403020204" pitchFamily="34" charset="0"/>
                <a:cs typeface="Arial" panose="020B0604020202020204" pitchFamily="34" charset="0"/>
              </a:endParaRPr>
            </a:p>
            <a:p>
              <a:pPr lvl="0"/>
              <a:endParaRPr lang="nl-NL" sz="900" dirty="0">
                <a:solidFill>
                  <a:srgbClr val="004B8D"/>
                </a:solidFill>
                <a:latin typeface="Myriad Pro" panose="020B0503030403020204" pitchFamily="34" charset="0"/>
                <a:cs typeface="Arial" panose="020B0604020202020204" pitchFamily="34" charset="0"/>
              </a:endParaRPr>
            </a:p>
            <a:p>
              <a:pPr marL="171450" lvl="0" indent="-171450">
                <a:buFont typeface="Arial" panose="020B0604020202020204" pitchFamily="34" charset="0"/>
                <a:buChar char="•"/>
              </a:pPr>
              <a:endParaRPr lang="nl-NL" sz="900" dirty="0">
                <a:solidFill>
                  <a:srgbClr val="004B8D"/>
                </a:solidFill>
                <a:latin typeface="Myriad Pro" panose="020B0503030403020204" pitchFamily="34" charset="0"/>
                <a:cs typeface="Arial" panose="020B0604020202020204" pitchFamily="34" charset="0"/>
              </a:endParaRPr>
            </a:p>
            <a:p>
              <a:pPr marL="171450" lvl="0" indent="-171450">
                <a:buFont typeface="Arial" panose="020B0604020202020204" pitchFamily="34" charset="0"/>
                <a:buChar char="•"/>
              </a:pPr>
              <a:r>
                <a:rPr lang="nl-NL" sz="900" dirty="0">
                  <a:solidFill>
                    <a:srgbClr val="004B8D"/>
                  </a:solidFill>
                  <a:latin typeface="Myriad Pro" panose="020B0503030403020204" pitchFamily="34" charset="0"/>
                  <a:cs typeface="Arial" panose="020B0604020202020204" pitchFamily="34" charset="0"/>
                </a:rPr>
                <a:t>I already know some things about this including: </a:t>
              </a:r>
            </a:p>
            <a:p>
              <a:pPr marL="171450" lvl="0" indent="-171450">
                <a:buFont typeface="Arial" panose="020B0604020202020204" pitchFamily="34" charset="0"/>
                <a:buChar char="•"/>
              </a:pPr>
              <a:endParaRPr lang="nl-NL" sz="900" dirty="0">
                <a:solidFill>
                  <a:srgbClr val="004B8D"/>
                </a:solidFill>
                <a:latin typeface="Myriad Pro" panose="020B0503030403020204" pitchFamily="34" charset="0"/>
                <a:cs typeface="Arial" panose="020B0604020202020204" pitchFamily="34" charset="0"/>
              </a:endParaRPr>
            </a:p>
            <a:p>
              <a:pPr lvl="0"/>
              <a:r>
                <a:rPr lang="nl-NL" sz="1200" dirty="0">
                  <a:solidFill>
                    <a:srgbClr val="004B8D"/>
                  </a:solidFill>
                  <a:latin typeface="Myriad Pro" panose="020B0503030403020204" pitchFamily="34" charset="0"/>
                  <a:cs typeface="Arial" panose="020B0604020202020204" pitchFamily="34" charset="0"/>
                </a:rPr>
                <a:t> - </a:t>
              </a:r>
              <a:r>
                <a:rPr lang="nl-NL" sz="1200" dirty="0">
                  <a:solidFill>
                    <a:schemeClr val="tx1"/>
                  </a:solidFill>
                  <a:latin typeface="Myriad Pro" panose="020B0503030403020204" pitchFamily="34" charset="0"/>
                  <a:cs typeface="Arial" panose="020B0604020202020204" pitchFamily="34" charset="0"/>
                </a:rPr>
                <a:t>Having time limits on games </a:t>
              </a:r>
            </a:p>
            <a:p>
              <a:pPr lvl="0"/>
              <a:r>
                <a:rPr lang="nl-NL" sz="1200" dirty="0">
                  <a:solidFill>
                    <a:srgbClr val="004B8D"/>
                  </a:solidFill>
                  <a:latin typeface="Myriad Pro" panose="020B0503030403020204" pitchFamily="34" charset="0"/>
                  <a:cs typeface="Arial" panose="020B0604020202020204" pitchFamily="34" charset="0"/>
                </a:rPr>
                <a:t> - </a:t>
              </a:r>
              <a:r>
                <a:rPr lang="nl-NL" sz="1200" dirty="0">
                  <a:solidFill>
                    <a:schemeClr val="tx1"/>
                  </a:solidFill>
                  <a:latin typeface="Myriad Pro" panose="020B0503030403020204" pitchFamily="34" charset="0"/>
                  <a:cs typeface="Arial" panose="020B0604020202020204" pitchFamily="34" charset="0"/>
                </a:rPr>
                <a:t>Playing games with friends</a:t>
              </a:r>
            </a:p>
            <a:p>
              <a:pPr lvl="0"/>
              <a:endParaRPr lang="nl-NL" sz="1200" dirty="0">
                <a:solidFill>
                  <a:schemeClr val="tx1"/>
                </a:solidFill>
                <a:latin typeface="Myriad Pro" panose="020B0503030403020204" pitchFamily="34" charset="0"/>
                <a:cs typeface="Arial" panose="020B0604020202020204" pitchFamily="34" charset="0"/>
              </a:endParaRPr>
            </a:p>
            <a:p>
              <a:pPr lvl="0"/>
              <a:endParaRPr lang="nl-NL" sz="900" dirty="0">
                <a:solidFill>
                  <a:srgbClr val="004B8D"/>
                </a:solidFill>
                <a:latin typeface="Myriad Pro" panose="020B0503030403020204" pitchFamily="34" charset="0"/>
                <a:cs typeface="Arial" panose="020B0604020202020204" pitchFamily="34" charset="0"/>
              </a:endParaRPr>
            </a:p>
          </p:txBody>
        </p:sp>
        <p:sp>
          <p:nvSpPr>
            <p:cNvPr id="27" name="Rectangle: Rounded Corners 26">
              <a:extLst>
                <a:ext uri="{FF2B5EF4-FFF2-40B4-BE49-F238E27FC236}">
                  <a16:creationId xmlns:a16="http://schemas.microsoft.com/office/drawing/2014/main" id="{F353B583-B685-487A-801D-F270C74B6122}"/>
                </a:ext>
              </a:extLst>
            </p:cNvPr>
            <p:cNvSpPr/>
            <p:nvPr/>
          </p:nvSpPr>
          <p:spPr>
            <a:xfrm>
              <a:off x="311080" y="5336547"/>
              <a:ext cx="11453570" cy="140049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900" b="1" dirty="0">
                  <a:solidFill>
                    <a:srgbClr val="004B8D"/>
                  </a:solidFill>
                  <a:latin typeface="Myriad Pro" panose="020B0503030403020204" pitchFamily="34" charset="0"/>
                  <a:cs typeface="Arial" panose="020B0604020202020204" pitchFamily="34" charset="0"/>
                </a:rPr>
                <a:t>4. My beginning questions </a:t>
              </a:r>
            </a:p>
            <a:p>
              <a:r>
                <a:rPr lang="nl-NL" sz="900" dirty="0">
                  <a:solidFill>
                    <a:srgbClr val="004B8D"/>
                  </a:solidFill>
                  <a:latin typeface="Myriad Pro" panose="020B0503030403020204" pitchFamily="34" charset="0"/>
                  <a:cs typeface="Arial" panose="020B0604020202020204" pitchFamily="34" charset="0"/>
                </a:rPr>
                <a:t>(e.g. who, what, why, how, which, suppose, I wonder...): </a:t>
              </a:r>
            </a:p>
            <a:p>
              <a:pPr marL="171450" indent="-171450">
                <a:buFont typeface="Arial" panose="020B0604020202020204" pitchFamily="34" charset="0"/>
                <a:buChar char="•"/>
              </a:pPr>
              <a:endParaRPr lang="en-US" sz="788" b="1" dirty="0">
                <a:solidFill>
                  <a:srgbClr val="004B8D"/>
                </a:solidFill>
              </a:endParaRPr>
            </a:p>
            <a:p>
              <a:r>
                <a:rPr lang="en-GB" sz="1200" dirty="0">
                  <a:solidFill>
                    <a:schemeClr val="tx1"/>
                  </a:solidFill>
                  <a:latin typeface="Myriad Pro" panose="020B0503030403020204"/>
                </a:rPr>
                <a:t>How does play change as you get older?</a:t>
              </a:r>
            </a:p>
            <a:p>
              <a:r>
                <a:rPr lang="en-GB" sz="1200" dirty="0">
                  <a:solidFill>
                    <a:schemeClr val="tx1"/>
                  </a:solidFill>
                  <a:latin typeface="Myriad Pro" panose="020B0503030403020204"/>
                </a:rPr>
                <a:t> </a:t>
              </a:r>
            </a:p>
            <a:p>
              <a:r>
                <a:rPr lang="en-GB" sz="1200" dirty="0">
                  <a:solidFill>
                    <a:schemeClr val="tx1"/>
                  </a:solidFill>
                  <a:latin typeface="Myriad Pro" panose="020B0503030403020204"/>
                </a:rPr>
                <a:t>What makes a video game good?</a:t>
              </a:r>
            </a:p>
            <a:p>
              <a:endParaRPr lang="nl-NL" sz="900" dirty="0">
                <a:solidFill>
                  <a:srgbClr val="004B8D"/>
                </a:solidFill>
                <a:latin typeface="Myriad Pro" panose="020B0503030403020204" pitchFamily="34" charset="0"/>
                <a:cs typeface="Arial" panose="020B0604020202020204" pitchFamily="34" charset="0"/>
              </a:endParaRPr>
            </a:p>
            <a:p>
              <a:pPr marL="171450" indent="-171450">
                <a:buFont typeface="Arial" panose="020B0604020202020204" pitchFamily="34" charset="0"/>
                <a:buChar char="•"/>
              </a:pPr>
              <a:r>
                <a:rPr lang="nl-NL" sz="900" dirty="0">
                  <a:solidFill>
                    <a:srgbClr val="004B8D"/>
                  </a:solidFill>
                  <a:latin typeface="Myriad Pro" panose="020B0503030403020204" pitchFamily="34" charset="0"/>
                  <a:cs typeface="Arial" panose="020B0604020202020204" pitchFamily="34" charset="0"/>
                </a:rPr>
                <a:t> I want to learn about this because...</a:t>
              </a:r>
            </a:p>
            <a:p>
              <a:pPr marL="171450" indent="-171450">
                <a:buFont typeface="Arial" panose="020B0604020202020204" pitchFamily="34" charset="0"/>
                <a:buChar char="•"/>
              </a:pPr>
              <a:endParaRPr lang="nl-NL" sz="900" dirty="0">
                <a:solidFill>
                  <a:srgbClr val="004B8D"/>
                </a:solidFill>
                <a:latin typeface="Myriad Pro" panose="020B0503030403020204" pitchFamily="34" charset="0"/>
                <a:cs typeface="Arial" panose="020B0604020202020204" pitchFamily="34" charset="0"/>
              </a:endParaRPr>
            </a:p>
            <a:p>
              <a:r>
                <a:rPr lang="en-GB" sz="1200" dirty="0">
                  <a:solidFill>
                    <a:schemeClr val="tx1"/>
                  </a:solidFill>
                  <a:latin typeface="Myriad Pro" panose="020B0503030403020204"/>
                </a:rPr>
                <a:t> - Video games are fun and I’ll get to play more.</a:t>
              </a:r>
              <a:endParaRPr lang="nl-NL" sz="1200" dirty="0">
                <a:solidFill>
                  <a:srgbClr val="004B8D"/>
                </a:solidFill>
                <a:latin typeface="Myriad Pro" panose="020B0503030403020204" pitchFamily="34" charset="0"/>
                <a:cs typeface="Arial" panose="020B0604020202020204" pitchFamily="34" charset="0"/>
              </a:endParaRPr>
            </a:p>
            <a:p>
              <a:pPr lvl="0"/>
              <a:endParaRPr lang="nl-NL" sz="900" dirty="0">
                <a:solidFill>
                  <a:srgbClr val="004B8D"/>
                </a:solidFill>
                <a:latin typeface="Myriad Pro" panose="020B0503030403020204" pitchFamily="34" charset="0"/>
                <a:cs typeface="Arial" panose="020B0604020202020204" pitchFamily="34" charset="0"/>
              </a:endParaRPr>
            </a:p>
          </p:txBody>
        </p:sp>
      </p:grpSp>
      <p:graphicFrame>
        <p:nvGraphicFramePr>
          <p:cNvPr id="29" name="Table 28">
            <a:extLst>
              <a:ext uri="{FF2B5EF4-FFF2-40B4-BE49-F238E27FC236}">
                <a16:creationId xmlns:a16="http://schemas.microsoft.com/office/drawing/2014/main" id="{DB26FD83-9335-42F1-9D6A-80B01FA0FE5A}"/>
              </a:ext>
            </a:extLst>
          </p:cNvPr>
          <p:cNvGraphicFramePr>
            <a:graphicFrameLocks noGrp="1"/>
          </p:cNvGraphicFramePr>
          <p:nvPr>
            <p:extLst>
              <p:ext uri="{D42A27DB-BD31-4B8C-83A1-F6EECF244321}">
                <p14:modId xmlns:p14="http://schemas.microsoft.com/office/powerpoint/2010/main" val="4041663138"/>
              </p:ext>
            </p:extLst>
          </p:nvPr>
        </p:nvGraphicFramePr>
        <p:xfrm>
          <a:off x="417136" y="578114"/>
          <a:ext cx="8363865" cy="665448"/>
        </p:xfrm>
        <a:graphic>
          <a:graphicData uri="http://schemas.openxmlformats.org/drawingml/2006/table">
            <a:tbl>
              <a:tblPr>
                <a:tableStyleId>{F5AB1C69-6EDB-4FF4-983F-18BD219EF322}</a:tableStyleId>
              </a:tblPr>
              <a:tblGrid>
                <a:gridCol w="4138086">
                  <a:extLst>
                    <a:ext uri="{9D8B030D-6E8A-4147-A177-3AD203B41FA5}">
                      <a16:colId xmlns:a16="http://schemas.microsoft.com/office/drawing/2014/main" val="1122026062"/>
                    </a:ext>
                  </a:extLst>
                </a:gridCol>
                <a:gridCol w="4225779">
                  <a:extLst>
                    <a:ext uri="{9D8B030D-6E8A-4147-A177-3AD203B41FA5}">
                      <a16:colId xmlns:a16="http://schemas.microsoft.com/office/drawing/2014/main" val="4117038329"/>
                    </a:ext>
                  </a:extLst>
                </a:gridCol>
              </a:tblGrid>
              <a:tr h="329417">
                <a:tc>
                  <a:txBody>
                    <a:bodyPr/>
                    <a:lstStyle/>
                    <a:p>
                      <a:r>
                        <a:rPr lang="nl-NL" sz="900" b="0" dirty="0">
                          <a:solidFill>
                            <a:srgbClr val="004B8D"/>
                          </a:solidFill>
                          <a:latin typeface="Myriad Pro" panose="020B0503030403020204" pitchFamily="34" charset="0"/>
                        </a:rPr>
                        <a:t>Name: </a:t>
                      </a:r>
                      <a:endParaRPr lang="en-GB" sz="900" b="0" dirty="0">
                        <a:solidFill>
                          <a:srgbClr val="004B8D"/>
                        </a:solidFill>
                        <a:latin typeface="Myriad Pro" panose="020B0503030403020204" pitchFamily="34" charset="0"/>
                      </a:endParaRPr>
                    </a:p>
                  </a:txBody>
                  <a:tcPr marL="68580" marR="68580" marT="34290" marB="34290"/>
                </a:tc>
                <a:tc>
                  <a:txBody>
                    <a:bodyPr/>
                    <a:lstStyle/>
                    <a:p>
                      <a:r>
                        <a:rPr lang="en-GB" sz="900" b="0" dirty="0">
                          <a:solidFill>
                            <a:srgbClr val="004B8D"/>
                          </a:solidFill>
                          <a:latin typeface="Myriad Pro" panose="020B0503030403020204" pitchFamily="34" charset="0"/>
                        </a:rPr>
                        <a:t>Teacher: </a:t>
                      </a:r>
                    </a:p>
                  </a:txBody>
                  <a:tcPr marL="68580" marR="68580" marT="34290" marB="34290"/>
                </a:tc>
                <a:extLst>
                  <a:ext uri="{0D108BD9-81ED-4DB2-BD59-A6C34878D82A}">
                    <a16:rowId xmlns:a16="http://schemas.microsoft.com/office/drawing/2014/main" val="3255588792"/>
                  </a:ext>
                </a:extLst>
              </a:tr>
              <a:tr h="336031">
                <a:tc>
                  <a:txBody>
                    <a:bodyPr/>
                    <a:lstStyle/>
                    <a:p>
                      <a:r>
                        <a:rPr lang="en-GB" sz="900" b="0" dirty="0">
                          <a:solidFill>
                            <a:srgbClr val="004B8D"/>
                          </a:solidFill>
                          <a:latin typeface="Myriad Pro" panose="020B0503030403020204" pitchFamily="34" charset="0"/>
                        </a:rPr>
                        <a:t>Start Date: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a:solidFill>
                            <a:srgbClr val="004B8D"/>
                          </a:solidFill>
                          <a:latin typeface="Myriad Pro" panose="020B0503030403020204" pitchFamily="34" charset="0"/>
                        </a:rPr>
                        <a:t>End Date: </a:t>
                      </a:r>
                    </a:p>
                  </a:txBody>
                  <a:tcPr marL="68580" marR="68580" marT="34290" marB="34290"/>
                </a:tc>
                <a:extLst>
                  <a:ext uri="{0D108BD9-81ED-4DB2-BD59-A6C34878D82A}">
                    <a16:rowId xmlns:a16="http://schemas.microsoft.com/office/drawing/2014/main" val="1744407263"/>
                  </a:ext>
                </a:extLst>
              </a:tr>
            </a:tbl>
          </a:graphicData>
        </a:graphic>
      </p:graphicFrame>
    </p:spTree>
    <p:extLst>
      <p:ext uri="{BB962C8B-B14F-4D97-AF65-F5344CB8AC3E}">
        <p14:creationId xmlns:p14="http://schemas.microsoft.com/office/powerpoint/2010/main" val="2749978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a:xfrm>
            <a:off x="6638925" y="6409708"/>
            <a:ext cx="2057400" cy="365125"/>
          </a:xfrm>
        </p:spPr>
        <p:txBody>
          <a:bodyPr/>
          <a:lstStyle/>
          <a:p>
            <a:fld id="{35786CCC-1347-47B7-9C98-AE42452EEDFB}" type="slidenum">
              <a:rPr lang="nl-NL" smtClean="0"/>
              <a:t>4</a:t>
            </a:fld>
            <a:endParaRPr lang="nl-NL" dirty="0"/>
          </a:p>
        </p:txBody>
      </p:sp>
      <p:sp>
        <p:nvSpPr>
          <p:cNvPr id="4" name="TextBox 3"/>
          <p:cNvSpPr txBox="1"/>
          <p:nvPr/>
        </p:nvSpPr>
        <p:spPr>
          <a:xfrm>
            <a:off x="1" y="229792"/>
            <a:ext cx="9143999" cy="338554"/>
          </a:xfrm>
          <a:prstGeom prst="rect">
            <a:avLst/>
          </a:prstGeom>
          <a:noFill/>
        </p:spPr>
        <p:txBody>
          <a:bodyPr wrap="square" rtlCol="0">
            <a:spAutoFit/>
          </a:bodyPr>
          <a:lstStyle/>
          <a:p>
            <a:pPr algn="ctr"/>
            <a:r>
              <a:rPr lang="nl-NL" sz="1600" b="1" dirty="0">
                <a:solidFill>
                  <a:srgbClr val="002060"/>
                </a:solidFill>
                <a:latin typeface="Myriad Pro" panose="020B0503030403020204" pitchFamily="34" charset="0"/>
                <a:cs typeface="Arial" panose="020B0604020202020204" pitchFamily="34" charset="0"/>
              </a:rPr>
              <a:t>Planning my personal inquiry</a:t>
            </a:r>
          </a:p>
        </p:txBody>
      </p:sp>
      <p:sp>
        <p:nvSpPr>
          <p:cNvPr id="32" name="Rectangle: Rounded Corners 31">
            <a:extLst>
              <a:ext uri="{FF2B5EF4-FFF2-40B4-BE49-F238E27FC236}">
                <a16:creationId xmlns:a16="http://schemas.microsoft.com/office/drawing/2014/main" id="{B500D960-7417-4309-93E0-489CFB5883D5}"/>
              </a:ext>
            </a:extLst>
          </p:cNvPr>
          <p:cNvSpPr/>
          <p:nvPr/>
        </p:nvSpPr>
        <p:spPr>
          <a:xfrm>
            <a:off x="457200" y="542558"/>
            <a:ext cx="8239125" cy="591270"/>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nl-NL" sz="1000" b="1" dirty="0">
                <a:solidFill>
                  <a:srgbClr val="004B8D"/>
                </a:solidFill>
                <a:latin typeface="Myriad Pro" panose="020B0503030403020204" pitchFamily="34" charset="0"/>
                <a:cs typeface="Arial" panose="020B0604020202020204" pitchFamily="34" charset="0"/>
              </a:rPr>
              <a:t>Transdisciplinary theme: </a:t>
            </a:r>
            <a:r>
              <a:rPr lang="nl-NL" sz="900" dirty="0">
                <a:solidFill>
                  <a:srgbClr val="004B8D"/>
                </a:solidFill>
                <a:latin typeface="Myriad Pro" panose="020B0503030403020204" pitchFamily="34" charset="0"/>
                <a:cs typeface="Arial" panose="020B0604020202020204" pitchFamily="34" charset="0"/>
              </a:rPr>
              <a:t> I have decided upon the transdisciplinary theme that my inquiry is in: </a:t>
            </a:r>
          </a:p>
          <a:p>
            <a:r>
              <a:rPr lang="nl-NL" sz="1000" dirty="0">
                <a:solidFill>
                  <a:srgbClr val="004B8D"/>
                </a:solidFill>
                <a:latin typeface="Myriad Pro" panose="020B0503030403020204" pitchFamily="34" charset="0"/>
                <a:cs typeface="Arial" panose="020B0604020202020204" pitchFamily="34" charset="0"/>
              </a:rPr>
              <a:t>	Who we are		</a:t>
            </a:r>
            <a:r>
              <a:rPr lang="en-GB" sz="1000" dirty="0">
                <a:solidFill>
                  <a:srgbClr val="004B8D"/>
                </a:solidFill>
                <a:latin typeface="Myriad Pro" panose="020B0503030403020204" pitchFamily="34" charset="0"/>
                <a:cs typeface="Arial" panose="020B0604020202020204" pitchFamily="34" charset="0"/>
              </a:rPr>
              <a:t>Where we are in time and place		</a:t>
            </a:r>
            <a:r>
              <a:rPr lang="nl-NL" sz="1000" dirty="0">
                <a:solidFill>
                  <a:srgbClr val="004B8D"/>
                </a:solidFill>
                <a:latin typeface="Myriad Pro" panose="020B0503030403020204" pitchFamily="34" charset="0"/>
                <a:cs typeface="Arial" panose="020B0604020202020204" pitchFamily="34" charset="0"/>
              </a:rPr>
              <a:t>How we express ourselves		How we organize ourselves				How the world works			Sharing the planet</a:t>
            </a:r>
            <a:endParaRPr lang="en-GB" sz="1000" dirty="0">
              <a:solidFill>
                <a:srgbClr val="004B8D"/>
              </a:solidFill>
              <a:latin typeface="Myriad Pro" panose="020B0503030403020204" pitchFamily="34" charset="0"/>
              <a:cs typeface="Arial" panose="020B0604020202020204" pitchFamily="34" charset="0"/>
            </a:endParaRPr>
          </a:p>
        </p:txBody>
      </p:sp>
      <p:sp>
        <p:nvSpPr>
          <p:cNvPr id="33" name="Rectangle: Rounded Corners 32">
            <a:extLst>
              <a:ext uri="{FF2B5EF4-FFF2-40B4-BE49-F238E27FC236}">
                <a16:creationId xmlns:a16="http://schemas.microsoft.com/office/drawing/2014/main" id="{449DEEB2-027A-4F48-A754-69B469D8F687}"/>
              </a:ext>
            </a:extLst>
          </p:cNvPr>
          <p:cNvSpPr/>
          <p:nvPr/>
        </p:nvSpPr>
        <p:spPr>
          <a:xfrm>
            <a:off x="412954" y="1162643"/>
            <a:ext cx="2028825" cy="4505337"/>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000" b="1" dirty="0">
                <a:solidFill>
                  <a:srgbClr val="004B8D"/>
                </a:solidFill>
                <a:latin typeface="Myriad Pro" panose="020B0503030403020204" pitchFamily="34" charset="0"/>
                <a:cs typeface="Arial" panose="020B0604020202020204" pitchFamily="34" charset="0"/>
              </a:rPr>
              <a:t>My Questions: </a:t>
            </a:r>
            <a:r>
              <a:rPr lang="nl-NL" sz="1000" dirty="0">
                <a:solidFill>
                  <a:srgbClr val="004B8D"/>
                </a:solidFill>
                <a:latin typeface="Myriad Pro" panose="020B0503030403020204" pitchFamily="34" charset="0"/>
                <a:cs typeface="Arial" panose="020B0604020202020204" pitchFamily="34" charset="0"/>
              </a:rPr>
              <a:t>What new questions do I have? Can I refine and add to my beginning questions? </a:t>
            </a:r>
          </a:p>
          <a:p>
            <a:endParaRPr lang="nl-NL" sz="1000" dirty="0">
              <a:solidFill>
                <a:srgbClr val="004B8D"/>
              </a:solidFill>
              <a:latin typeface="Myriad Pro" panose="020B0503030403020204" pitchFamily="34" charset="0"/>
              <a:cs typeface="Arial" panose="020B0604020202020204" pitchFamily="34" charset="0"/>
            </a:endParaRPr>
          </a:p>
          <a:p>
            <a:endParaRPr lang="nl-NL" sz="1000" dirty="0">
              <a:solidFill>
                <a:srgbClr val="004B8D"/>
              </a:solidFill>
              <a:latin typeface="Myriad Pro" panose="020B0503030403020204" pitchFamily="34" charset="0"/>
              <a:cs typeface="Arial" panose="020B0604020202020204" pitchFamily="34" charset="0"/>
            </a:endParaRPr>
          </a:p>
          <a:p>
            <a:endParaRPr lang="nl-NL" sz="1000" dirty="0">
              <a:solidFill>
                <a:srgbClr val="004B8D"/>
              </a:solidFill>
              <a:latin typeface="Myriad Pro" panose="020B0503030403020204" pitchFamily="34" charset="0"/>
              <a:cs typeface="Arial" panose="020B0604020202020204" pitchFamily="34" charset="0"/>
            </a:endParaRPr>
          </a:p>
          <a:p>
            <a:r>
              <a:rPr lang="nl-NL" sz="1000" dirty="0">
                <a:solidFill>
                  <a:srgbClr val="004B8D"/>
                </a:solidFill>
                <a:latin typeface="Myriad Pro" panose="020B0503030403020204" pitchFamily="34" charset="0"/>
                <a:cs typeface="Arial" panose="020B0604020202020204" pitchFamily="34" charset="0"/>
              </a:rPr>
              <a:t>   </a:t>
            </a:r>
            <a:r>
              <a:rPr lang="nl-NL" sz="1200" dirty="0">
                <a:solidFill>
                  <a:schemeClr val="tx1"/>
                </a:solidFill>
                <a:latin typeface="Myriad Pro" panose="020B0503030403020204" pitchFamily="34" charset="0"/>
                <a:cs typeface="Arial" panose="020B0604020202020204" pitchFamily="34" charset="0"/>
              </a:rPr>
              <a:t>Who do I play video games with? </a:t>
            </a:r>
          </a:p>
          <a:p>
            <a:endParaRPr lang="nl-NL" sz="1200" dirty="0">
              <a:solidFill>
                <a:schemeClr val="tx1"/>
              </a:solidFill>
              <a:latin typeface="Myriad Pro" panose="020B0503030403020204" pitchFamily="34" charset="0"/>
              <a:cs typeface="Arial" panose="020B0604020202020204" pitchFamily="34" charset="0"/>
            </a:endParaRPr>
          </a:p>
          <a:p>
            <a:r>
              <a:rPr lang="nl-NL" sz="1200" dirty="0">
                <a:solidFill>
                  <a:schemeClr val="tx1"/>
                </a:solidFill>
                <a:latin typeface="Myriad Pro" panose="020B0503030403020204" pitchFamily="34" charset="0"/>
                <a:cs typeface="Arial" panose="020B0604020202020204" pitchFamily="34" charset="0"/>
              </a:rPr>
              <a:t>   What kinds of games do I play? </a:t>
            </a:r>
          </a:p>
          <a:p>
            <a:endParaRPr lang="nl-NL" sz="1200" dirty="0">
              <a:solidFill>
                <a:schemeClr val="tx1"/>
              </a:solidFill>
              <a:latin typeface="Myriad Pro" panose="020B0503030403020204" pitchFamily="34" charset="0"/>
              <a:cs typeface="Arial" panose="020B0604020202020204" pitchFamily="34" charset="0"/>
            </a:endParaRPr>
          </a:p>
          <a:p>
            <a:endParaRPr lang="nl-NL" sz="1200" dirty="0">
              <a:solidFill>
                <a:schemeClr val="tx1"/>
              </a:solidFill>
              <a:latin typeface="Myriad Pro" panose="020B0503030403020204" pitchFamily="34" charset="0"/>
              <a:cs typeface="Arial" panose="020B0604020202020204" pitchFamily="34" charset="0"/>
            </a:endParaRPr>
          </a:p>
          <a:p>
            <a:r>
              <a:rPr lang="nl-NL" sz="1200" dirty="0">
                <a:solidFill>
                  <a:schemeClr val="tx1"/>
                </a:solidFill>
                <a:latin typeface="Myriad Pro" panose="020B0503030403020204" pitchFamily="34" charset="0"/>
                <a:cs typeface="Arial" panose="020B0604020202020204" pitchFamily="34" charset="0"/>
              </a:rPr>
              <a:t>  What makes something fun or not fun? </a:t>
            </a:r>
          </a:p>
          <a:p>
            <a:endParaRPr lang="nl-NL" sz="1200" dirty="0">
              <a:solidFill>
                <a:schemeClr val="tx1"/>
              </a:solidFill>
              <a:latin typeface="Myriad Pro" panose="020B0503030403020204" pitchFamily="34" charset="0"/>
              <a:cs typeface="Arial" panose="020B0604020202020204" pitchFamily="34" charset="0"/>
            </a:endParaRPr>
          </a:p>
          <a:p>
            <a:r>
              <a:rPr lang="nl-NL" sz="1200" dirty="0">
                <a:solidFill>
                  <a:schemeClr val="tx1"/>
                </a:solidFill>
                <a:latin typeface="Myriad Pro" panose="020B0503030403020204" pitchFamily="34" charset="0"/>
                <a:cs typeface="Arial" panose="020B0604020202020204" pitchFamily="34" charset="0"/>
              </a:rPr>
              <a:t> Why do people play video games? </a:t>
            </a:r>
          </a:p>
          <a:p>
            <a:endParaRPr lang="nl-NL" sz="1200" dirty="0">
              <a:solidFill>
                <a:schemeClr val="tx1"/>
              </a:solidFill>
              <a:latin typeface="Myriad Pro" panose="020B0503030403020204" pitchFamily="34" charset="0"/>
              <a:cs typeface="Arial" panose="020B0604020202020204" pitchFamily="34" charset="0"/>
            </a:endParaRPr>
          </a:p>
        </p:txBody>
      </p:sp>
      <p:sp>
        <p:nvSpPr>
          <p:cNvPr id="34" name="Rectangle: Rounded Corners 33">
            <a:extLst>
              <a:ext uri="{FF2B5EF4-FFF2-40B4-BE49-F238E27FC236}">
                <a16:creationId xmlns:a16="http://schemas.microsoft.com/office/drawing/2014/main" id="{DB913DCC-259A-49F5-8C67-4E5417E8466D}"/>
              </a:ext>
            </a:extLst>
          </p:cNvPr>
          <p:cNvSpPr/>
          <p:nvPr/>
        </p:nvSpPr>
        <p:spPr>
          <a:xfrm>
            <a:off x="2513016" y="1173252"/>
            <a:ext cx="4399977" cy="757627"/>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000" b="1" dirty="0">
                <a:solidFill>
                  <a:srgbClr val="004B8D"/>
                </a:solidFill>
                <a:latin typeface="Myriad Pro" panose="020B0503030403020204" pitchFamily="34" charset="0"/>
                <a:cs typeface="Arial" panose="020B0604020202020204" pitchFamily="34" charset="0"/>
              </a:rPr>
              <a:t>Central idea: </a:t>
            </a:r>
            <a:r>
              <a:rPr lang="nl-NL" sz="900" dirty="0">
                <a:solidFill>
                  <a:srgbClr val="004B8D"/>
                </a:solidFill>
                <a:latin typeface="Myriad Pro" panose="020B0503030403020204" pitchFamily="34" charset="0"/>
                <a:cs typeface="Arial" panose="020B0604020202020204" pitchFamily="34" charset="0"/>
              </a:rPr>
              <a:t>I have developed my central idea from my questions. I have checked this with my teacher/parent/guardian/peer/mentor etc. </a:t>
            </a:r>
          </a:p>
          <a:p>
            <a:r>
              <a:rPr lang="nl-NL" sz="1200" dirty="0">
                <a:solidFill>
                  <a:schemeClr val="tx1"/>
                </a:solidFill>
                <a:latin typeface="Myriad Pro" panose="020B0503030403020204" pitchFamily="34" charset="0"/>
                <a:cs typeface="Arial" panose="020B0604020202020204" pitchFamily="34" charset="0"/>
              </a:rPr>
              <a:t>Play invites opportunities for communication and creative expression </a:t>
            </a:r>
          </a:p>
        </p:txBody>
      </p:sp>
      <p:sp>
        <p:nvSpPr>
          <p:cNvPr id="35" name="Rectangle: Rounded Corners 34">
            <a:extLst>
              <a:ext uri="{FF2B5EF4-FFF2-40B4-BE49-F238E27FC236}">
                <a16:creationId xmlns:a16="http://schemas.microsoft.com/office/drawing/2014/main" id="{758A65B2-4E11-4DC6-BA33-94E44A59ECEB}"/>
              </a:ext>
            </a:extLst>
          </p:cNvPr>
          <p:cNvSpPr/>
          <p:nvPr/>
        </p:nvSpPr>
        <p:spPr>
          <a:xfrm>
            <a:off x="2520390" y="1971999"/>
            <a:ext cx="2058984" cy="1938728"/>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000" b="1" dirty="0">
                <a:solidFill>
                  <a:srgbClr val="004B8D"/>
                </a:solidFill>
                <a:latin typeface="Myriad Pro" panose="020B0503030403020204" pitchFamily="34" charset="0"/>
                <a:cs typeface="Arial" panose="020B0604020202020204" pitchFamily="34" charset="0"/>
              </a:rPr>
              <a:t>Key concepts </a:t>
            </a:r>
            <a:r>
              <a:rPr lang="nl-NL" sz="900" dirty="0">
                <a:solidFill>
                  <a:srgbClr val="004B8D"/>
                </a:solidFill>
                <a:latin typeface="Myriad Pro" panose="020B0503030403020204" pitchFamily="34" charset="0"/>
                <a:cs typeface="Arial" panose="020B0604020202020204" pitchFamily="34" charset="0"/>
              </a:rPr>
              <a:t> 1 or 2 key concepts that will help my frame how I look at my personal inquiry</a:t>
            </a:r>
            <a:endParaRPr lang="nl-NL" sz="900" b="1" dirty="0">
              <a:solidFill>
                <a:srgbClr val="004B8D"/>
              </a:solidFill>
              <a:latin typeface="Myriad Pro" panose="020B0503030403020204" pitchFamily="34" charset="0"/>
              <a:cs typeface="Arial" panose="020B0604020202020204" pitchFamily="34" charset="0"/>
            </a:endParaRPr>
          </a:p>
          <a:p>
            <a:r>
              <a:rPr lang="nl-NL" sz="1000" b="1" dirty="0">
                <a:solidFill>
                  <a:srgbClr val="004B8D"/>
                </a:solidFill>
                <a:latin typeface="Myriad Pro" panose="020B0503030403020204" pitchFamily="34" charset="0"/>
                <a:cs typeface="Arial" panose="020B0604020202020204" pitchFamily="34" charset="0"/>
              </a:rPr>
              <a:t>     Form</a:t>
            </a:r>
          </a:p>
          <a:p>
            <a:pPr marL="171450" indent="-171450">
              <a:buFont typeface="Wingdings" panose="05000000000000000000" pitchFamily="2" charset="2"/>
              <a:buChar char="q"/>
            </a:pPr>
            <a:r>
              <a:rPr lang="nl-NL" sz="1000" b="1" dirty="0">
                <a:solidFill>
                  <a:srgbClr val="004B8D"/>
                </a:solidFill>
                <a:latin typeface="Myriad Pro" panose="020B0503030403020204" pitchFamily="34" charset="0"/>
                <a:cs typeface="Arial" panose="020B0604020202020204" pitchFamily="34" charset="0"/>
              </a:rPr>
              <a:t>Function </a:t>
            </a:r>
          </a:p>
          <a:p>
            <a:pPr marL="171450" indent="-171450">
              <a:buFont typeface="Wingdings" panose="05000000000000000000" pitchFamily="2" charset="2"/>
              <a:buChar char="q"/>
            </a:pPr>
            <a:r>
              <a:rPr lang="nl-NL" sz="1000" b="1" dirty="0">
                <a:solidFill>
                  <a:srgbClr val="004B8D"/>
                </a:solidFill>
                <a:latin typeface="Myriad Pro" panose="020B0503030403020204" pitchFamily="34" charset="0"/>
                <a:cs typeface="Arial" panose="020B0604020202020204" pitchFamily="34" charset="0"/>
              </a:rPr>
              <a:t>Causation</a:t>
            </a:r>
          </a:p>
          <a:p>
            <a:pPr marL="171450" indent="-171450">
              <a:buFont typeface="Wingdings" panose="05000000000000000000" pitchFamily="2" charset="2"/>
              <a:buChar char="q"/>
            </a:pPr>
            <a:r>
              <a:rPr lang="nl-NL" sz="1000" b="1" dirty="0">
                <a:solidFill>
                  <a:srgbClr val="004B8D"/>
                </a:solidFill>
                <a:latin typeface="Myriad Pro" panose="020B0503030403020204" pitchFamily="34" charset="0"/>
                <a:cs typeface="Arial" panose="020B0604020202020204" pitchFamily="34" charset="0"/>
              </a:rPr>
              <a:t>Change</a:t>
            </a:r>
          </a:p>
          <a:p>
            <a:pPr marL="171450" indent="-171450">
              <a:buFont typeface="Wingdings" panose="05000000000000000000" pitchFamily="2" charset="2"/>
              <a:buChar char="q"/>
            </a:pPr>
            <a:r>
              <a:rPr lang="nl-NL" sz="1000" b="1" dirty="0">
                <a:solidFill>
                  <a:srgbClr val="004B8D"/>
                </a:solidFill>
                <a:latin typeface="Myriad Pro" panose="020B0503030403020204" pitchFamily="34" charset="0"/>
                <a:cs typeface="Arial" panose="020B0604020202020204" pitchFamily="34" charset="0"/>
              </a:rPr>
              <a:t>Connection</a:t>
            </a:r>
          </a:p>
          <a:p>
            <a:r>
              <a:rPr lang="nl-NL" sz="1000" b="1" dirty="0">
                <a:solidFill>
                  <a:srgbClr val="004B8D"/>
                </a:solidFill>
                <a:latin typeface="Myriad Pro" panose="020B0503030403020204" pitchFamily="34" charset="0"/>
                <a:cs typeface="Arial" panose="020B0604020202020204" pitchFamily="34" charset="0"/>
              </a:rPr>
              <a:t>     Perspective</a:t>
            </a:r>
          </a:p>
          <a:p>
            <a:r>
              <a:rPr lang="nl-NL" sz="1000" b="1" dirty="0">
                <a:solidFill>
                  <a:srgbClr val="004B8D"/>
                </a:solidFill>
                <a:latin typeface="Myriad Pro" panose="020B0503030403020204" pitchFamily="34" charset="0"/>
                <a:cs typeface="Arial" panose="020B0604020202020204" pitchFamily="34" charset="0"/>
              </a:rPr>
              <a:t>     Responsibility</a:t>
            </a:r>
            <a:endParaRPr lang="nl-NL" sz="1000" dirty="0">
              <a:solidFill>
                <a:srgbClr val="004B8D"/>
              </a:solidFill>
              <a:latin typeface="Myriad Pro" panose="020B0503030403020204" pitchFamily="34" charset="0"/>
              <a:cs typeface="Arial" panose="020B0604020202020204" pitchFamily="34" charset="0"/>
            </a:endParaRPr>
          </a:p>
        </p:txBody>
      </p:sp>
      <p:sp>
        <p:nvSpPr>
          <p:cNvPr id="36" name="Rectangle: Rounded Corners 35">
            <a:extLst>
              <a:ext uri="{FF2B5EF4-FFF2-40B4-BE49-F238E27FC236}">
                <a16:creationId xmlns:a16="http://schemas.microsoft.com/office/drawing/2014/main" id="{E857D78E-F10D-43C5-A8C8-A5AB4BFC7ADC}"/>
              </a:ext>
            </a:extLst>
          </p:cNvPr>
          <p:cNvSpPr/>
          <p:nvPr/>
        </p:nvSpPr>
        <p:spPr>
          <a:xfrm>
            <a:off x="4641341" y="1974662"/>
            <a:ext cx="2255009" cy="1231624"/>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000" b="1" dirty="0">
                <a:solidFill>
                  <a:srgbClr val="004B8D"/>
                </a:solidFill>
                <a:latin typeface="Myriad Pro" panose="020B0503030403020204" pitchFamily="34" charset="0"/>
                <a:cs typeface="Arial" panose="020B0604020202020204" pitchFamily="34" charset="0"/>
              </a:rPr>
              <a:t> Lines of inquiry </a:t>
            </a:r>
            <a:r>
              <a:rPr lang="nl-NL" sz="900" dirty="0">
                <a:solidFill>
                  <a:srgbClr val="004B8D"/>
                </a:solidFill>
                <a:latin typeface="Myriad Pro" panose="020B0503030403020204" pitchFamily="34" charset="0"/>
                <a:cs typeface="Arial" panose="020B0604020202020204" pitchFamily="34" charset="0"/>
              </a:rPr>
              <a:t>(I have developed my lines of inquiry from my central idea and questions)</a:t>
            </a:r>
          </a:p>
          <a:p>
            <a:r>
              <a:rPr lang="nl-NL" sz="1000" dirty="0">
                <a:solidFill>
                  <a:schemeClr val="tx1"/>
                </a:solidFill>
                <a:latin typeface="Myriad Pro" panose="020B0503030403020204" pitchFamily="34" charset="0"/>
                <a:cs typeface="Arial" panose="020B0604020202020204" pitchFamily="34" charset="0"/>
              </a:rPr>
              <a:t>  Discoveries made through types of play</a:t>
            </a:r>
          </a:p>
          <a:p>
            <a:r>
              <a:rPr lang="nl-NL" sz="1000" dirty="0">
                <a:solidFill>
                  <a:schemeClr val="tx1"/>
                </a:solidFill>
                <a:latin typeface="Myriad Pro" panose="020B0503030403020204" pitchFamily="34" charset="0"/>
                <a:cs typeface="Arial" panose="020B0604020202020204" pitchFamily="34" charset="0"/>
              </a:rPr>
              <a:t> Communication in play </a:t>
            </a:r>
          </a:p>
          <a:p>
            <a:r>
              <a:rPr lang="nl-NL" sz="1000" dirty="0">
                <a:solidFill>
                  <a:schemeClr val="tx1"/>
                </a:solidFill>
                <a:latin typeface="Myriad Pro" panose="020B0503030403020204" pitchFamily="34" charset="0"/>
                <a:cs typeface="Arial" panose="020B0604020202020204" pitchFamily="34" charset="0"/>
              </a:rPr>
              <a:t>Our responsibilities in play </a:t>
            </a:r>
          </a:p>
        </p:txBody>
      </p:sp>
      <p:sp>
        <p:nvSpPr>
          <p:cNvPr id="37" name="Rectangle: Rounded Corners 36">
            <a:extLst>
              <a:ext uri="{FF2B5EF4-FFF2-40B4-BE49-F238E27FC236}">
                <a16:creationId xmlns:a16="http://schemas.microsoft.com/office/drawing/2014/main" id="{3D8081BE-EB8B-4D84-905A-3DB13E6BED48}"/>
              </a:ext>
            </a:extLst>
          </p:cNvPr>
          <p:cNvSpPr/>
          <p:nvPr/>
        </p:nvSpPr>
        <p:spPr>
          <a:xfrm>
            <a:off x="2477628" y="3991710"/>
            <a:ext cx="1979027" cy="2783123"/>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1000" b="1" dirty="0">
                <a:solidFill>
                  <a:srgbClr val="004B8D"/>
                </a:solidFill>
                <a:latin typeface="Myriad Pro" panose="020B0503030403020204" pitchFamily="34" charset="0"/>
                <a:cs typeface="Arial" panose="020B0604020202020204" pitchFamily="34" charset="0"/>
              </a:rPr>
              <a:t>Action</a:t>
            </a:r>
            <a:r>
              <a:rPr lang="nl-NL" sz="900" dirty="0">
                <a:solidFill>
                  <a:srgbClr val="004B8D"/>
                </a:solidFill>
                <a:latin typeface="Arial" panose="020B0604020202020204" pitchFamily="34" charset="0"/>
                <a:cs typeface="Arial" panose="020B0604020202020204" pitchFamily="34" charset="0"/>
              </a:rPr>
              <a:t> </a:t>
            </a:r>
            <a:r>
              <a:rPr lang="nl-NL" sz="900" dirty="0">
                <a:solidFill>
                  <a:srgbClr val="004B8D"/>
                </a:solidFill>
                <a:latin typeface="Myriad Pro" panose="020B0503030403020204" pitchFamily="34" charset="0"/>
                <a:cs typeface="Arial" panose="020B0604020202020204" pitchFamily="34" charset="0"/>
              </a:rPr>
              <a:t>(actions that I may take because of my learning. It may be participation, advocacy, social justice, social entrepreneurship, or a change in my lifestyle choices).</a:t>
            </a:r>
          </a:p>
          <a:p>
            <a:endParaRPr lang="nl-NL" sz="900" dirty="0">
              <a:solidFill>
                <a:srgbClr val="004B8D"/>
              </a:solidFill>
              <a:latin typeface="Myriad Pro" panose="020B0503030403020204" pitchFamily="34" charset="0"/>
              <a:cs typeface="Arial" panose="020B0604020202020204" pitchFamily="34" charset="0"/>
            </a:endParaRPr>
          </a:p>
          <a:p>
            <a:r>
              <a:rPr lang="nl-NL" sz="1200" dirty="0">
                <a:solidFill>
                  <a:schemeClr val="tx1"/>
                </a:solidFill>
                <a:latin typeface="Myriad Pro" panose="020B0503030403020204" pitchFamily="34" charset="0"/>
                <a:cs typeface="Arial" panose="020B0604020202020204" pitchFamily="34" charset="0"/>
              </a:rPr>
              <a:t>Create a new game to play with different people to improve communication between different family members and friends. </a:t>
            </a:r>
          </a:p>
        </p:txBody>
      </p:sp>
      <p:sp>
        <p:nvSpPr>
          <p:cNvPr id="38" name="Rectangle: Rounded Corners 37">
            <a:extLst>
              <a:ext uri="{FF2B5EF4-FFF2-40B4-BE49-F238E27FC236}">
                <a16:creationId xmlns:a16="http://schemas.microsoft.com/office/drawing/2014/main" id="{63F87636-6AF2-487C-8DAA-B36A24301873}"/>
              </a:ext>
            </a:extLst>
          </p:cNvPr>
          <p:cNvSpPr/>
          <p:nvPr/>
        </p:nvSpPr>
        <p:spPr>
          <a:xfrm>
            <a:off x="6998979" y="1173252"/>
            <a:ext cx="1697346" cy="3045821"/>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000" b="1" dirty="0">
                <a:solidFill>
                  <a:srgbClr val="004B8D"/>
                </a:solidFill>
                <a:latin typeface="Myriad Pro" panose="020B0503030403020204" pitchFamily="34" charset="0"/>
                <a:cs typeface="Arial" panose="020B0604020202020204" pitchFamily="34" charset="0"/>
              </a:rPr>
              <a:t>Learning goals</a:t>
            </a:r>
          </a:p>
          <a:p>
            <a:r>
              <a:rPr lang="nl-NL" sz="900" dirty="0">
                <a:solidFill>
                  <a:srgbClr val="004B8D"/>
                </a:solidFill>
                <a:latin typeface="Myriad Pro" panose="020B0503030403020204" pitchFamily="34" charset="0"/>
                <a:cs typeface="Arial" panose="020B0604020202020204" pitchFamily="34" charset="0"/>
              </a:rPr>
              <a:t>Where am I going in my learning?  What do I want to learn?  </a:t>
            </a:r>
          </a:p>
          <a:p>
            <a:endParaRPr lang="nl-NL" sz="900" dirty="0">
              <a:solidFill>
                <a:srgbClr val="004B8D"/>
              </a:solidFill>
              <a:latin typeface="Myriad Pro" panose="020B0503030403020204" pitchFamily="34" charset="0"/>
              <a:cs typeface="Arial" panose="020B0604020202020204" pitchFamily="34" charset="0"/>
            </a:endParaRPr>
          </a:p>
          <a:p>
            <a:r>
              <a:rPr lang="nl-NL" sz="900" dirty="0">
                <a:solidFill>
                  <a:srgbClr val="004B8D"/>
                </a:solidFill>
                <a:latin typeface="Myriad Pro" panose="020B0503030403020204" pitchFamily="34" charset="0"/>
                <a:cs typeface="Arial" panose="020B0604020202020204" pitchFamily="34" charset="0"/>
              </a:rPr>
              <a:t>I can... </a:t>
            </a:r>
            <a:r>
              <a:rPr lang="en-GB" sz="1000" dirty="0">
                <a:solidFill>
                  <a:schemeClr val="tx1"/>
                </a:solidFill>
                <a:latin typeface="Myriad Pro" panose="020B0503030403020204"/>
              </a:rPr>
              <a:t>formulate a specific question to investigate</a:t>
            </a:r>
            <a:r>
              <a:rPr lang="nl-NL" sz="1000" dirty="0">
                <a:solidFill>
                  <a:schemeClr val="tx1"/>
                </a:solidFill>
                <a:latin typeface="Myriad Pro" panose="020B0503030403020204"/>
              </a:rPr>
              <a:t>. </a:t>
            </a:r>
            <a:endParaRPr lang="nl-NL" sz="1000" dirty="0">
              <a:solidFill>
                <a:srgbClr val="004B8D"/>
              </a:solidFill>
              <a:latin typeface="Myriad Pro" panose="020B0503030403020204" pitchFamily="34" charset="0"/>
              <a:cs typeface="Arial" panose="020B0604020202020204" pitchFamily="34" charset="0"/>
            </a:endParaRPr>
          </a:p>
          <a:p>
            <a:r>
              <a:rPr lang="nl-NL" sz="900" dirty="0">
                <a:solidFill>
                  <a:srgbClr val="004B8D"/>
                </a:solidFill>
                <a:latin typeface="Myriad Pro" panose="020B0503030403020204" pitchFamily="34" charset="0"/>
                <a:cs typeface="Arial" panose="020B0604020202020204" pitchFamily="34" charset="0"/>
              </a:rPr>
              <a:t>I can...</a:t>
            </a:r>
            <a:r>
              <a:rPr lang="en-GB" dirty="0"/>
              <a:t> </a:t>
            </a:r>
            <a:r>
              <a:rPr lang="en-GB" sz="1000" dirty="0">
                <a:solidFill>
                  <a:schemeClr val="tx1"/>
                </a:solidFill>
                <a:latin typeface="Myriad Pro" panose="020B0503030403020204"/>
              </a:rPr>
              <a:t>generate and organise ideas and information to write for an intended purpose and audience (e.g. instructions to a game) </a:t>
            </a:r>
            <a:endParaRPr lang="nl-NL" sz="1000" dirty="0">
              <a:solidFill>
                <a:schemeClr val="tx1"/>
              </a:solidFill>
              <a:latin typeface="Myriad Pro" panose="020B0503030403020204"/>
              <a:cs typeface="Arial" panose="020B0604020202020204" pitchFamily="34" charset="0"/>
            </a:endParaRPr>
          </a:p>
          <a:p>
            <a:endParaRPr lang="nl-NL" sz="900" dirty="0">
              <a:solidFill>
                <a:srgbClr val="004B8D"/>
              </a:solidFill>
              <a:latin typeface="Myriad Pro" panose="020B0503030403020204" pitchFamily="34" charset="0"/>
              <a:cs typeface="Arial" panose="020B0604020202020204" pitchFamily="34" charset="0"/>
            </a:endParaRPr>
          </a:p>
          <a:p>
            <a:r>
              <a:rPr lang="nl-NL" sz="900" dirty="0">
                <a:solidFill>
                  <a:srgbClr val="004B8D"/>
                </a:solidFill>
                <a:latin typeface="Myriad Pro" panose="020B0503030403020204" pitchFamily="34" charset="0"/>
                <a:cs typeface="Arial" panose="020B0604020202020204" pitchFamily="34" charset="0"/>
              </a:rPr>
              <a:t>I can... </a:t>
            </a:r>
            <a:r>
              <a:rPr lang="nl-NL" sz="1000" dirty="0">
                <a:solidFill>
                  <a:schemeClr val="tx1"/>
                </a:solidFill>
                <a:latin typeface="Myriad Pro" panose="020B0503030403020204" pitchFamily="34" charset="0"/>
                <a:cs typeface="Arial" panose="020B0604020202020204" pitchFamily="34" charset="0"/>
              </a:rPr>
              <a:t>collect, organise and display data</a:t>
            </a:r>
          </a:p>
          <a:p>
            <a:endParaRPr lang="nl-NL" sz="900" dirty="0">
              <a:solidFill>
                <a:srgbClr val="004B8D"/>
              </a:solidFill>
              <a:latin typeface="Arial" panose="020B0604020202020204" pitchFamily="34" charset="0"/>
              <a:cs typeface="Arial" panose="020B0604020202020204" pitchFamily="34" charset="0"/>
            </a:endParaRPr>
          </a:p>
          <a:p>
            <a:endParaRPr lang="nl-NL" sz="900" dirty="0">
              <a:solidFill>
                <a:srgbClr val="004B8D"/>
              </a:solidFill>
              <a:latin typeface="Myriad Pro" panose="020B0503030403020204" pitchFamily="34" charset="0"/>
              <a:cs typeface="Arial" panose="020B0604020202020204" pitchFamily="34" charset="0"/>
            </a:endParaRPr>
          </a:p>
        </p:txBody>
      </p:sp>
      <p:sp>
        <p:nvSpPr>
          <p:cNvPr id="39" name="Rectangle: Rounded Corners 38">
            <a:extLst>
              <a:ext uri="{FF2B5EF4-FFF2-40B4-BE49-F238E27FC236}">
                <a16:creationId xmlns:a16="http://schemas.microsoft.com/office/drawing/2014/main" id="{69834646-1034-42CE-A855-DCCDA75CB1B2}"/>
              </a:ext>
            </a:extLst>
          </p:cNvPr>
          <p:cNvSpPr/>
          <p:nvPr/>
        </p:nvSpPr>
        <p:spPr>
          <a:xfrm>
            <a:off x="7006353" y="4219073"/>
            <a:ext cx="1689972" cy="2293160"/>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000" b="1" dirty="0">
                <a:solidFill>
                  <a:srgbClr val="004B8D"/>
                </a:solidFill>
                <a:latin typeface="Myriad Pro" panose="020B0503030403020204" pitchFamily="34" charset="0"/>
                <a:cs typeface="Arial" panose="020B0604020202020204" pitchFamily="34" charset="0"/>
              </a:rPr>
              <a:t>Subjects </a:t>
            </a:r>
          </a:p>
          <a:p>
            <a:r>
              <a:rPr lang="nl-NL" sz="900" dirty="0">
                <a:solidFill>
                  <a:srgbClr val="004B8D"/>
                </a:solidFill>
                <a:latin typeface="Myriad Pro" panose="020B0503030403020204" pitchFamily="34" charset="0"/>
                <a:cs typeface="Arial" panose="020B0604020202020204" pitchFamily="34" charset="0"/>
              </a:rPr>
              <a:t>What opportunities are there for me to use my knowledge and skills in other subjects? (Mathematics, Language, Science etc.) </a:t>
            </a:r>
          </a:p>
          <a:p>
            <a:r>
              <a:rPr lang="nl-NL" sz="800" b="1" dirty="0">
                <a:solidFill>
                  <a:schemeClr val="tx1"/>
                </a:solidFill>
                <a:latin typeface="Myriad Pro" panose="020B0503030403020204" pitchFamily="34" charset="0"/>
                <a:cs typeface="Arial" panose="020B0604020202020204" pitchFamily="34" charset="0"/>
              </a:rPr>
              <a:t>Language: </a:t>
            </a:r>
            <a:r>
              <a:rPr lang="nl-NL" sz="800" dirty="0">
                <a:solidFill>
                  <a:schemeClr val="tx1"/>
                </a:solidFill>
                <a:latin typeface="Myriad Pro" panose="020B0503030403020204" pitchFamily="34" charset="0"/>
                <a:cs typeface="Arial" panose="020B0604020202020204" pitchFamily="34" charset="0"/>
              </a:rPr>
              <a:t>reading, writing and presenting for a variety of purposes and audiences</a:t>
            </a:r>
          </a:p>
          <a:p>
            <a:r>
              <a:rPr lang="nl-NL" sz="800" b="1" dirty="0">
                <a:solidFill>
                  <a:schemeClr val="tx1"/>
                </a:solidFill>
                <a:latin typeface="Myriad Pro" panose="020B0503030403020204" pitchFamily="34" charset="0"/>
                <a:cs typeface="Arial" panose="020B0604020202020204" pitchFamily="34" charset="0"/>
              </a:rPr>
              <a:t>Social studies: </a:t>
            </a:r>
            <a:r>
              <a:rPr lang="nl-NL" sz="800" dirty="0">
                <a:solidFill>
                  <a:schemeClr val="tx1"/>
                </a:solidFill>
                <a:latin typeface="Myriad Pro" panose="020B0503030403020204" pitchFamily="34" charset="0"/>
                <a:cs typeface="Arial" panose="020B0604020202020204" pitchFamily="34" charset="0"/>
              </a:rPr>
              <a:t>surveying </a:t>
            </a:r>
          </a:p>
          <a:p>
            <a:r>
              <a:rPr lang="nl-NL" sz="800" b="1" dirty="0">
                <a:solidFill>
                  <a:schemeClr val="tx1"/>
                </a:solidFill>
                <a:latin typeface="Myriad Pro" panose="020B0503030403020204" pitchFamily="34" charset="0"/>
                <a:cs typeface="Arial" panose="020B0604020202020204" pitchFamily="34" charset="0"/>
              </a:rPr>
              <a:t>Science: </a:t>
            </a:r>
            <a:r>
              <a:rPr lang="nl-NL" sz="800" dirty="0">
                <a:solidFill>
                  <a:schemeClr val="tx1"/>
                </a:solidFill>
                <a:latin typeface="Myriad Pro" panose="020B0503030403020204" pitchFamily="34" charset="0"/>
                <a:cs typeface="Arial" panose="020B0604020202020204" pitchFamily="34" charset="0"/>
              </a:rPr>
              <a:t>looking at forces and movement through play </a:t>
            </a:r>
          </a:p>
          <a:p>
            <a:r>
              <a:rPr lang="nl-NL" sz="800" b="1" dirty="0">
                <a:solidFill>
                  <a:schemeClr val="tx1"/>
                </a:solidFill>
                <a:latin typeface="Myriad Pro" panose="020B0503030403020204" pitchFamily="34" charset="0"/>
                <a:cs typeface="Arial" panose="020B0604020202020204" pitchFamily="34" charset="0"/>
              </a:rPr>
              <a:t>Mathematics: </a:t>
            </a:r>
            <a:r>
              <a:rPr lang="nl-NL" sz="800" dirty="0">
                <a:solidFill>
                  <a:schemeClr val="tx1"/>
                </a:solidFill>
                <a:latin typeface="Myriad Pro" panose="020B0503030403020204" pitchFamily="34" charset="0"/>
                <a:cs typeface="Arial" panose="020B0604020202020204" pitchFamily="34" charset="0"/>
              </a:rPr>
              <a:t>data management and probability</a:t>
            </a:r>
          </a:p>
          <a:p>
            <a:endParaRPr lang="nl-NL" sz="800" dirty="0">
              <a:solidFill>
                <a:schemeClr val="tx1"/>
              </a:solidFill>
              <a:latin typeface="Myriad Pro" panose="020B0503030403020204" pitchFamily="34" charset="0"/>
              <a:cs typeface="Arial" panose="020B0604020202020204" pitchFamily="34" charset="0"/>
            </a:endParaRPr>
          </a:p>
        </p:txBody>
      </p:sp>
      <p:sp>
        <p:nvSpPr>
          <p:cNvPr id="40" name="Rectangle: Rounded Corners 39">
            <a:extLst>
              <a:ext uri="{FF2B5EF4-FFF2-40B4-BE49-F238E27FC236}">
                <a16:creationId xmlns:a16="http://schemas.microsoft.com/office/drawing/2014/main" id="{C139EBC3-D8A8-465A-A345-32970A148DB8}"/>
              </a:ext>
            </a:extLst>
          </p:cNvPr>
          <p:cNvSpPr/>
          <p:nvPr/>
        </p:nvSpPr>
        <p:spPr>
          <a:xfrm>
            <a:off x="4636844" y="3245378"/>
            <a:ext cx="2268776" cy="1886716"/>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900" b="1" dirty="0">
                <a:solidFill>
                  <a:srgbClr val="004B8D"/>
                </a:solidFill>
                <a:latin typeface="Myriad Pro" panose="020B0503030403020204" pitchFamily="34" charset="0"/>
                <a:cs typeface="Arial" panose="020B0604020202020204" pitchFamily="34" charset="0"/>
              </a:rPr>
              <a:t>Approaches to learning</a:t>
            </a:r>
            <a:r>
              <a:rPr lang="nl-NL" sz="900" dirty="0">
                <a:solidFill>
                  <a:srgbClr val="004B8D"/>
                </a:solidFill>
                <a:latin typeface="Arial" panose="020B0604020202020204" pitchFamily="34" charset="0"/>
                <a:cs typeface="Arial" panose="020B0604020202020204" pitchFamily="34" charset="0"/>
              </a:rPr>
              <a:t> </a:t>
            </a:r>
            <a:r>
              <a:rPr lang="nl-NL" sz="900" dirty="0">
                <a:solidFill>
                  <a:srgbClr val="004B8D"/>
                </a:solidFill>
                <a:latin typeface="Myriad Pro" panose="020B0503030403020204" pitchFamily="34" charset="0"/>
                <a:cs typeface="Arial" panose="020B0604020202020204" pitchFamily="34" charset="0"/>
              </a:rPr>
              <a:t>(skills that I will further develop and demonstrate).</a:t>
            </a:r>
          </a:p>
          <a:p>
            <a:endParaRPr lang="nl-NL" sz="900" b="1" dirty="0">
              <a:solidFill>
                <a:srgbClr val="004B8D"/>
              </a:solidFill>
              <a:latin typeface="Myriad Pro" panose="020B0503030403020204" pitchFamily="34" charset="0"/>
              <a:cs typeface="Arial" panose="020B0604020202020204" pitchFamily="34" charset="0"/>
            </a:endParaRPr>
          </a:p>
          <a:p>
            <a:r>
              <a:rPr lang="nl-NL" sz="900" b="1" dirty="0">
                <a:solidFill>
                  <a:srgbClr val="004B8D"/>
                </a:solidFill>
                <a:latin typeface="Myriad Pro" panose="020B0503030403020204" pitchFamily="34" charset="0"/>
                <a:cs typeface="Arial" panose="020B0604020202020204" pitchFamily="34" charset="0"/>
              </a:rPr>
              <a:t>   Thinking skills</a:t>
            </a:r>
          </a:p>
          <a:p>
            <a:endParaRPr lang="nl-NL" sz="900" b="1" dirty="0">
              <a:solidFill>
                <a:srgbClr val="004B8D"/>
              </a:solidFill>
              <a:latin typeface="Myriad Pro" panose="020B0503030403020204" pitchFamily="34" charset="0"/>
              <a:cs typeface="Arial" panose="020B0604020202020204" pitchFamily="34" charset="0"/>
            </a:endParaRPr>
          </a:p>
          <a:p>
            <a:r>
              <a:rPr lang="nl-NL" sz="900" b="1" dirty="0">
                <a:solidFill>
                  <a:srgbClr val="004B8D"/>
                </a:solidFill>
                <a:latin typeface="Myriad Pro" panose="020B0503030403020204" pitchFamily="34" charset="0"/>
                <a:cs typeface="Arial" panose="020B0604020202020204" pitchFamily="34" charset="0"/>
              </a:rPr>
              <a:t>   Research skills</a:t>
            </a:r>
          </a:p>
          <a:p>
            <a:endParaRPr lang="nl-NL" sz="900" b="1" dirty="0">
              <a:solidFill>
                <a:srgbClr val="004B8D"/>
              </a:solidFill>
              <a:latin typeface="Myriad Pro" panose="020B0503030403020204" pitchFamily="34" charset="0"/>
              <a:cs typeface="Arial" panose="020B0604020202020204" pitchFamily="34" charset="0"/>
            </a:endParaRPr>
          </a:p>
          <a:p>
            <a:r>
              <a:rPr lang="nl-NL" sz="900" b="1" dirty="0">
                <a:solidFill>
                  <a:srgbClr val="004B8D"/>
                </a:solidFill>
                <a:latin typeface="Myriad Pro" panose="020B0503030403020204" pitchFamily="34" charset="0"/>
                <a:cs typeface="Arial" panose="020B0604020202020204" pitchFamily="34" charset="0"/>
              </a:rPr>
              <a:t>   Social skills</a:t>
            </a:r>
          </a:p>
          <a:p>
            <a:pPr marL="171450" indent="-171450">
              <a:buFont typeface="Wingdings" panose="05000000000000000000" pitchFamily="2" charset="2"/>
              <a:buChar char="q"/>
            </a:pPr>
            <a:endParaRPr lang="nl-NL" sz="900" b="1" dirty="0">
              <a:solidFill>
                <a:srgbClr val="004B8D"/>
              </a:solidFill>
              <a:latin typeface="Myriad Pro" panose="020B0503030403020204" pitchFamily="34" charset="0"/>
              <a:cs typeface="Arial" panose="020B0604020202020204" pitchFamily="34" charset="0"/>
            </a:endParaRPr>
          </a:p>
          <a:p>
            <a:r>
              <a:rPr lang="nl-NL" sz="900" b="1" dirty="0">
                <a:solidFill>
                  <a:srgbClr val="004B8D"/>
                </a:solidFill>
                <a:latin typeface="Myriad Pro" panose="020B0503030403020204" pitchFamily="34" charset="0"/>
                <a:cs typeface="Arial" panose="020B0604020202020204" pitchFamily="34" charset="0"/>
              </a:rPr>
              <a:t>   Self-management skills </a:t>
            </a:r>
          </a:p>
          <a:p>
            <a:endParaRPr lang="nl-NL" sz="900" b="1" dirty="0">
              <a:solidFill>
                <a:srgbClr val="004B8D"/>
              </a:solidFill>
              <a:latin typeface="Myriad Pro" panose="020B0503030403020204" pitchFamily="34" charset="0"/>
              <a:cs typeface="Arial" panose="020B0604020202020204" pitchFamily="34" charset="0"/>
            </a:endParaRPr>
          </a:p>
          <a:p>
            <a:r>
              <a:rPr lang="nl-NL" sz="900" b="1" dirty="0">
                <a:solidFill>
                  <a:srgbClr val="004B8D"/>
                </a:solidFill>
                <a:latin typeface="Myriad Pro" panose="020B0503030403020204" pitchFamily="34" charset="0"/>
                <a:cs typeface="Arial" panose="020B0604020202020204" pitchFamily="34" charset="0"/>
              </a:rPr>
              <a:t>   Communication skills </a:t>
            </a:r>
          </a:p>
        </p:txBody>
      </p:sp>
      <p:sp>
        <p:nvSpPr>
          <p:cNvPr id="41" name="Rectangle: Rounded Corners 40">
            <a:extLst>
              <a:ext uri="{FF2B5EF4-FFF2-40B4-BE49-F238E27FC236}">
                <a16:creationId xmlns:a16="http://schemas.microsoft.com/office/drawing/2014/main" id="{6954F2EF-E523-463A-9E92-93A58161FFEB}"/>
              </a:ext>
            </a:extLst>
          </p:cNvPr>
          <p:cNvSpPr/>
          <p:nvPr/>
        </p:nvSpPr>
        <p:spPr>
          <a:xfrm>
            <a:off x="4492504" y="5171187"/>
            <a:ext cx="2449986" cy="1626356"/>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900" b="1" dirty="0">
                <a:solidFill>
                  <a:srgbClr val="004B8D"/>
                </a:solidFill>
                <a:latin typeface="Myriad Pro" panose="020B0503030403020204" pitchFamily="34" charset="0"/>
                <a:cs typeface="Arial" panose="020B0604020202020204" pitchFamily="34" charset="0"/>
              </a:rPr>
              <a:t>Learner profile </a:t>
            </a:r>
            <a:r>
              <a:rPr lang="nl-NL" sz="900" dirty="0">
                <a:solidFill>
                  <a:srgbClr val="004B8D"/>
                </a:solidFill>
                <a:latin typeface="Myriad Pro" panose="020B0503030403020204" pitchFamily="34" charset="0"/>
                <a:cs typeface="Arial" panose="020B0604020202020204" pitchFamily="34" charset="0"/>
              </a:rPr>
              <a:t>(learner profile attributes that I want to further develop and demonstrate).</a:t>
            </a:r>
          </a:p>
          <a:p>
            <a:endParaRPr lang="nl-NL" sz="900" b="1" dirty="0">
              <a:solidFill>
                <a:srgbClr val="004B8D"/>
              </a:solidFill>
              <a:latin typeface="Myriad Pro" panose="020B0503030403020204" pitchFamily="34" charset="0"/>
              <a:cs typeface="Arial" panose="020B0604020202020204" pitchFamily="34" charset="0"/>
            </a:endParaRPr>
          </a:p>
          <a:p>
            <a:r>
              <a:rPr lang="nl-NL" sz="900" b="1" dirty="0">
                <a:solidFill>
                  <a:srgbClr val="004B8D"/>
                </a:solidFill>
                <a:latin typeface="Myriad Pro" panose="020B0503030403020204" pitchFamily="34" charset="0"/>
                <a:cs typeface="Arial" panose="020B0604020202020204" pitchFamily="34" charset="0"/>
              </a:rPr>
              <a:t> </a:t>
            </a:r>
            <a:r>
              <a:rPr lang="nl-NL" sz="900" b="1" dirty="0" err="1">
                <a:solidFill>
                  <a:srgbClr val="004B8D"/>
                </a:solidFill>
                <a:latin typeface="Myriad Pro" panose="020B0503030403020204" pitchFamily="34" charset="0"/>
                <a:cs typeface="Arial" panose="020B0604020202020204" pitchFamily="34" charset="0"/>
              </a:rPr>
              <a:t>Inquirer</a:t>
            </a:r>
            <a:r>
              <a:rPr lang="nl-NL" sz="900" b="1" dirty="0">
                <a:solidFill>
                  <a:srgbClr val="004B8D"/>
                </a:solidFill>
                <a:latin typeface="Myriad Pro" panose="020B0503030403020204" pitchFamily="34" charset="0"/>
                <a:cs typeface="Arial" panose="020B0604020202020204" pitchFamily="34" charset="0"/>
              </a:rPr>
              <a:t>	         	     Open-</a:t>
            </a:r>
            <a:r>
              <a:rPr lang="nl-NL" sz="900" b="1" dirty="0" err="1">
                <a:solidFill>
                  <a:srgbClr val="004B8D"/>
                </a:solidFill>
                <a:latin typeface="Myriad Pro" panose="020B0503030403020204" pitchFamily="34" charset="0"/>
                <a:cs typeface="Arial" panose="020B0604020202020204" pitchFamily="34" charset="0"/>
              </a:rPr>
              <a:t>minded</a:t>
            </a:r>
            <a:endParaRPr lang="nl-NL" sz="900" b="1" dirty="0">
              <a:solidFill>
                <a:srgbClr val="004B8D"/>
              </a:solidFill>
              <a:latin typeface="Myriad Pro" panose="020B0503030403020204" pitchFamily="34" charset="0"/>
              <a:cs typeface="Arial" panose="020B0604020202020204" pitchFamily="34" charset="0"/>
            </a:endParaRPr>
          </a:p>
          <a:p>
            <a:r>
              <a:rPr lang="nl-NL" sz="900" b="1" dirty="0">
                <a:solidFill>
                  <a:srgbClr val="004B8D"/>
                </a:solidFill>
                <a:latin typeface="Myriad Pro" panose="020B0503030403020204" pitchFamily="34" charset="0"/>
                <a:cs typeface="Arial" panose="020B0604020202020204" pitchFamily="34" charset="0"/>
              </a:rPr>
              <a:t> </a:t>
            </a:r>
            <a:r>
              <a:rPr lang="nl-NL" sz="900" b="1" dirty="0" err="1">
                <a:solidFill>
                  <a:srgbClr val="004B8D"/>
                </a:solidFill>
                <a:latin typeface="Myriad Pro" panose="020B0503030403020204" pitchFamily="34" charset="0"/>
                <a:cs typeface="Arial" panose="020B0604020202020204" pitchFamily="34" charset="0"/>
              </a:rPr>
              <a:t>Knowledgeable</a:t>
            </a:r>
            <a:r>
              <a:rPr lang="nl-NL" sz="900" b="1" dirty="0">
                <a:solidFill>
                  <a:srgbClr val="004B8D"/>
                </a:solidFill>
                <a:latin typeface="Myriad Pro" panose="020B0503030403020204" pitchFamily="34" charset="0"/>
                <a:cs typeface="Arial" panose="020B0604020202020204" pitchFamily="34" charset="0"/>
              </a:rPr>
              <a:t>         </a:t>
            </a:r>
            <a:r>
              <a:rPr lang="nl-NL" sz="900" b="1" dirty="0" err="1">
                <a:solidFill>
                  <a:srgbClr val="004B8D"/>
                </a:solidFill>
                <a:latin typeface="Myriad Pro" panose="020B0503030403020204" pitchFamily="34" charset="0"/>
                <a:cs typeface="Arial" panose="020B0604020202020204" pitchFamily="34" charset="0"/>
              </a:rPr>
              <a:t>Caring</a:t>
            </a:r>
            <a:endParaRPr lang="nl-NL" sz="900" b="1" dirty="0">
              <a:solidFill>
                <a:srgbClr val="004B8D"/>
              </a:solidFill>
              <a:latin typeface="Myriad Pro" panose="020B0503030403020204" pitchFamily="34" charset="0"/>
              <a:cs typeface="Arial" panose="020B0604020202020204" pitchFamily="34" charset="0"/>
            </a:endParaRPr>
          </a:p>
          <a:p>
            <a:r>
              <a:rPr lang="nl-NL" sz="900" b="1" dirty="0">
                <a:solidFill>
                  <a:srgbClr val="004B8D"/>
                </a:solidFill>
                <a:latin typeface="Myriad Pro" panose="020B0503030403020204" pitchFamily="34" charset="0"/>
                <a:cs typeface="Arial" panose="020B0604020202020204" pitchFamily="34" charset="0"/>
              </a:rPr>
              <a:t> </a:t>
            </a:r>
            <a:r>
              <a:rPr lang="nl-NL" sz="900" b="1" dirty="0" err="1">
                <a:solidFill>
                  <a:srgbClr val="004B8D"/>
                </a:solidFill>
                <a:latin typeface="Myriad Pro" panose="020B0503030403020204" pitchFamily="34" charset="0"/>
                <a:cs typeface="Arial" panose="020B0604020202020204" pitchFamily="34" charset="0"/>
              </a:rPr>
              <a:t>Thinker</a:t>
            </a:r>
            <a:r>
              <a:rPr lang="nl-NL" sz="900" b="1" dirty="0">
                <a:solidFill>
                  <a:srgbClr val="004B8D"/>
                </a:solidFill>
                <a:latin typeface="Myriad Pro" panose="020B0503030403020204" pitchFamily="34" charset="0"/>
                <a:cs typeface="Arial" panose="020B0604020202020204" pitchFamily="34" charset="0"/>
              </a:rPr>
              <a:t>	                        Risk taker</a:t>
            </a:r>
          </a:p>
          <a:p>
            <a:r>
              <a:rPr lang="nl-NL" sz="900" b="1" dirty="0">
                <a:solidFill>
                  <a:srgbClr val="004B8D"/>
                </a:solidFill>
                <a:latin typeface="Myriad Pro" panose="020B0503030403020204" pitchFamily="34" charset="0"/>
                <a:cs typeface="Arial" panose="020B0604020202020204" pitchFamily="34" charset="0"/>
              </a:rPr>
              <a:t> Communicator           </a:t>
            </a:r>
            <a:r>
              <a:rPr lang="nl-NL" sz="900" b="1" dirty="0" err="1">
                <a:solidFill>
                  <a:srgbClr val="004B8D"/>
                </a:solidFill>
                <a:latin typeface="Myriad Pro" panose="020B0503030403020204" pitchFamily="34" charset="0"/>
                <a:cs typeface="Arial" panose="020B0604020202020204" pitchFamily="34" charset="0"/>
              </a:rPr>
              <a:t>Balanced</a:t>
            </a:r>
            <a:endParaRPr lang="nl-NL" sz="900" b="1" dirty="0">
              <a:solidFill>
                <a:srgbClr val="004B8D"/>
              </a:solidFill>
              <a:latin typeface="Myriad Pro" panose="020B0503030403020204" pitchFamily="34" charset="0"/>
              <a:cs typeface="Arial" panose="020B0604020202020204" pitchFamily="34" charset="0"/>
            </a:endParaRPr>
          </a:p>
          <a:p>
            <a:r>
              <a:rPr lang="nl-NL" sz="900" b="1" dirty="0">
                <a:solidFill>
                  <a:srgbClr val="004B8D"/>
                </a:solidFill>
                <a:latin typeface="Myriad Pro" panose="020B0503030403020204" pitchFamily="34" charset="0"/>
                <a:cs typeface="Arial" panose="020B0604020202020204" pitchFamily="34" charset="0"/>
              </a:rPr>
              <a:t> </a:t>
            </a:r>
            <a:r>
              <a:rPr lang="nl-NL" sz="900" b="1" dirty="0" err="1">
                <a:solidFill>
                  <a:srgbClr val="004B8D"/>
                </a:solidFill>
                <a:latin typeface="Myriad Pro" panose="020B0503030403020204" pitchFamily="34" charset="0"/>
                <a:cs typeface="Arial" panose="020B0604020202020204" pitchFamily="34" charset="0"/>
              </a:rPr>
              <a:t>Principled</a:t>
            </a:r>
            <a:r>
              <a:rPr lang="nl-NL" sz="900" b="1" dirty="0">
                <a:solidFill>
                  <a:srgbClr val="004B8D"/>
                </a:solidFill>
                <a:latin typeface="Myriad Pro" panose="020B0503030403020204" pitchFamily="34" charset="0"/>
                <a:cs typeface="Arial" panose="020B0604020202020204" pitchFamily="34" charset="0"/>
              </a:rPr>
              <a:t>	       Reflective</a:t>
            </a:r>
          </a:p>
          <a:p>
            <a:endParaRPr lang="nl-NL" sz="900" b="1" dirty="0">
              <a:solidFill>
                <a:srgbClr val="004B8D"/>
              </a:solidFill>
              <a:latin typeface="Myriad Pro" panose="020B0503030403020204" pitchFamily="34" charset="0"/>
              <a:cs typeface="Arial" panose="020B0604020202020204" pitchFamily="34" charset="0"/>
            </a:endParaRPr>
          </a:p>
        </p:txBody>
      </p:sp>
      <p:sp>
        <p:nvSpPr>
          <p:cNvPr id="27" name="Rectangle: Rounded Corners 26">
            <a:extLst>
              <a:ext uri="{FF2B5EF4-FFF2-40B4-BE49-F238E27FC236}">
                <a16:creationId xmlns:a16="http://schemas.microsoft.com/office/drawing/2014/main" id="{938BADDC-FCB7-4F93-BEA8-1680FB086FF0}"/>
              </a:ext>
            </a:extLst>
          </p:cNvPr>
          <p:cNvSpPr/>
          <p:nvPr/>
        </p:nvSpPr>
        <p:spPr>
          <a:xfrm>
            <a:off x="522015" y="2439069"/>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Rounded Corners 29">
            <a:extLst>
              <a:ext uri="{FF2B5EF4-FFF2-40B4-BE49-F238E27FC236}">
                <a16:creationId xmlns:a16="http://schemas.microsoft.com/office/drawing/2014/main" id="{CE28B18E-E6DF-498C-97F1-D1D236668A70}"/>
              </a:ext>
            </a:extLst>
          </p:cNvPr>
          <p:cNvSpPr/>
          <p:nvPr/>
        </p:nvSpPr>
        <p:spPr>
          <a:xfrm>
            <a:off x="522013" y="3000769"/>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Rounded Corners 30">
            <a:extLst>
              <a:ext uri="{FF2B5EF4-FFF2-40B4-BE49-F238E27FC236}">
                <a16:creationId xmlns:a16="http://schemas.microsoft.com/office/drawing/2014/main" id="{7E1D956E-6CC8-47A4-87C7-2F6975662396}"/>
              </a:ext>
            </a:extLst>
          </p:cNvPr>
          <p:cNvSpPr/>
          <p:nvPr/>
        </p:nvSpPr>
        <p:spPr>
          <a:xfrm>
            <a:off x="4682003" y="2988453"/>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Rounded Corners 43">
            <a:extLst>
              <a:ext uri="{FF2B5EF4-FFF2-40B4-BE49-F238E27FC236}">
                <a16:creationId xmlns:a16="http://schemas.microsoft.com/office/drawing/2014/main" id="{8D3C7FC9-DF44-4761-84C5-9EF973EB77B8}"/>
              </a:ext>
            </a:extLst>
          </p:cNvPr>
          <p:cNvSpPr/>
          <p:nvPr/>
        </p:nvSpPr>
        <p:spPr>
          <a:xfrm>
            <a:off x="4682003" y="2804069"/>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Rounded Corners 45">
            <a:extLst>
              <a:ext uri="{FF2B5EF4-FFF2-40B4-BE49-F238E27FC236}">
                <a16:creationId xmlns:a16="http://schemas.microsoft.com/office/drawing/2014/main" id="{CA6BD497-A2C5-4008-BA53-4E21168B171B}"/>
              </a:ext>
            </a:extLst>
          </p:cNvPr>
          <p:cNvSpPr/>
          <p:nvPr/>
        </p:nvSpPr>
        <p:spPr>
          <a:xfrm>
            <a:off x="4666864" y="2543886"/>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Rounded Corners 49">
            <a:extLst>
              <a:ext uri="{FF2B5EF4-FFF2-40B4-BE49-F238E27FC236}">
                <a16:creationId xmlns:a16="http://schemas.microsoft.com/office/drawing/2014/main" id="{CE9D6A0D-98B9-4279-9F77-C37CA37F69B4}"/>
              </a:ext>
            </a:extLst>
          </p:cNvPr>
          <p:cNvSpPr/>
          <p:nvPr/>
        </p:nvSpPr>
        <p:spPr>
          <a:xfrm>
            <a:off x="522011" y="3665229"/>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Rectangle: Rounded Corners 60">
            <a:extLst>
              <a:ext uri="{FF2B5EF4-FFF2-40B4-BE49-F238E27FC236}">
                <a16:creationId xmlns:a16="http://schemas.microsoft.com/office/drawing/2014/main" id="{9A47F104-A94A-49E7-B65C-558B862D205E}"/>
              </a:ext>
            </a:extLst>
          </p:cNvPr>
          <p:cNvSpPr/>
          <p:nvPr/>
        </p:nvSpPr>
        <p:spPr>
          <a:xfrm>
            <a:off x="522010" y="4383670"/>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Rounded Corners 41">
            <a:extLst>
              <a:ext uri="{FF2B5EF4-FFF2-40B4-BE49-F238E27FC236}">
                <a16:creationId xmlns:a16="http://schemas.microsoft.com/office/drawing/2014/main" id="{9FFE11EF-8F8A-491F-BBD2-2A461254C112}"/>
              </a:ext>
            </a:extLst>
          </p:cNvPr>
          <p:cNvSpPr/>
          <p:nvPr/>
        </p:nvSpPr>
        <p:spPr>
          <a:xfrm>
            <a:off x="412953" y="5723012"/>
            <a:ext cx="2028825" cy="1009221"/>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800" b="1" dirty="0">
                <a:solidFill>
                  <a:srgbClr val="004B8D"/>
                </a:solidFill>
                <a:latin typeface="Myriad Pro" panose="020B0503030403020204" pitchFamily="34" charset="0"/>
              </a:rPr>
              <a:t>My timeline </a:t>
            </a:r>
            <a:r>
              <a:rPr lang="nl-NL" sz="800" dirty="0">
                <a:solidFill>
                  <a:srgbClr val="004B8D"/>
                </a:solidFill>
                <a:latin typeface="Myriad Pro" panose="020B0503030403020204" pitchFamily="34" charset="0"/>
              </a:rPr>
              <a:t>(plan and check): I have began to develop my timeline with support</a:t>
            </a:r>
            <a:r>
              <a:rPr lang="nl-NL" sz="1000" dirty="0">
                <a:solidFill>
                  <a:srgbClr val="004B8D"/>
                </a:solidFill>
                <a:latin typeface="Myriad Pro" panose="020B0503030403020204" pitchFamily="34" charset="0"/>
              </a:rPr>
              <a:t>. </a:t>
            </a:r>
          </a:p>
        </p:txBody>
      </p:sp>
      <p:sp>
        <p:nvSpPr>
          <p:cNvPr id="43" name="Rectangle 42">
            <a:extLst>
              <a:ext uri="{FF2B5EF4-FFF2-40B4-BE49-F238E27FC236}">
                <a16:creationId xmlns:a16="http://schemas.microsoft.com/office/drawing/2014/main" id="{C39A8EAC-3950-420B-B8B0-364FCBB0EEDC}"/>
              </a:ext>
            </a:extLst>
          </p:cNvPr>
          <p:cNvSpPr/>
          <p:nvPr/>
        </p:nvSpPr>
        <p:spPr>
          <a:xfrm>
            <a:off x="532591" y="6287737"/>
            <a:ext cx="319490" cy="3194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Graphic 4" descr="Smiling face with no fill">
            <a:extLst>
              <a:ext uri="{FF2B5EF4-FFF2-40B4-BE49-F238E27FC236}">
                <a16:creationId xmlns:a16="http://schemas.microsoft.com/office/drawing/2014/main" id="{F35AEC76-E7C1-471A-A5D0-458CFAF2A04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68150" y="2533531"/>
            <a:ext cx="190870" cy="190870"/>
          </a:xfrm>
          <a:prstGeom prst="rect">
            <a:avLst/>
          </a:prstGeom>
        </p:spPr>
      </p:pic>
      <p:pic>
        <p:nvPicPr>
          <p:cNvPr id="48" name="Graphic 47" descr="Smiling face with no fill">
            <a:extLst>
              <a:ext uri="{FF2B5EF4-FFF2-40B4-BE49-F238E27FC236}">
                <a16:creationId xmlns:a16="http://schemas.microsoft.com/office/drawing/2014/main" id="{EF01A8A1-590F-4A25-827F-D17BF3B04D9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68150" y="3285933"/>
            <a:ext cx="190870" cy="190870"/>
          </a:xfrm>
          <a:prstGeom prst="rect">
            <a:avLst/>
          </a:prstGeom>
        </p:spPr>
      </p:pic>
      <p:pic>
        <p:nvPicPr>
          <p:cNvPr id="62" name="Graphic 61" descr="Smiling face with no fill">
            <a:extLst>
              <a:ext uri="{FF2B5EF4-FFF2-40B4-BE49-F238E27FC236}">
                <a16:creationId xmlns:a16="http://schemas.microsoft.com/office/drawing/2014/main" id="{0454E80B-3059-46FC-BB7E-4EF8C288568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68150" y="3463613"/>
            <a:ext cx="190870" cy="190870"/>
          </a:xfrm>
          <a:prstGeom prst="rect">
            <a:avLst/>
          </a:prstGeom>
        </p:spPr>
      </p:pic>
      <p:pic>
        <p:nvPicPr>
          <p:cNvPr id="63" name="Graphic 62" descr="Smiling face with no fill">
            <a:extLst>
              <a:ext uri="{FF2B5EF4-FFF2-40B4-BE49-F238E27FC236}">
                <a16:creationId xmlns:a16="http://schemas.microsoft.com/office/drawing/2014/main" id="{3514C639-09D2-42B7-9DF8-E71726CFEF6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78847" y="3770046"/>
            <a:ext cx="190870" cy="190870"/>
          </a:xfrm>
          <a:prstGeom prst="rect">
            <a:avLst/>
          </a:prstGeom>
        </p:spPr>
      </p:pic>
      <p:pic>
        <p:nvPicPr>
          <p:cNvPr id="64" name="Graphic 63" descr="Smiling face with no fill">
            <a:extLst>
              <a:ext uri="{FF2B5EF4-FFF2-40B4-BE49-F238E27FC236}">
                <a16:creationId xmlns:a16="http://schemas.microsoft.com/office/drawing/2014/main" id="{05F056AA-4ADE-4EEE-9CC1-C199E8B47A3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78847" y="4028203"/>
            <a:ext cx="190870" cy="190870"/>
          </a:xfrm>
          <a:prstGeom prst="rect">
            <a:avLst/>
          </a:prstGeom>
        </p:spPr>
      </p:pic>
      <p:pic>
        <p:nvPicPr>
          <p:cNvPr id="65" name="Graphic 64" descr="Smiling face with no fill">
            <a:extLst>
              <a:ext uri="{FF2B5EF4-FFF2-40B4-BE49-F238E27FC236}">
                <a16:creationId xmlns:a16="http://schemas.microsoft.com/office/drawing/2014/main" id="{F34825C8-0935-4525-A6C1-7F435D2DC70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58642" y="4312334"/>
            <a:ext cx="190870" cy="190870"/>
          </a:xfrm>
          <a:prstGeom prst="rect">
            <a:avLst/>
          </a:prstGeom>
        </p:spPr>
      </p:pic>
      <p:pic>
        <p:nvPicPr>
          <p:cNvPr id="66" name="Graphic 65" descr="Smiling face with no fill">
            <a:extLst>
              <a:ext uri="{FF2B5EF4-FFF2-40B4-BE49-F238E27FC236}">
                <a16:creationId xmlns:a16="http://schemas.microsoft.com/office/drawing/2014/main" id="{51BBD35D-A389-4CA3-B687-CE4BD67DB72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66864" y="4580148"/>
            <a:ext cx="190870" cy="190870"/>
          </a:xfrm>
          <a:prstGeom prst="rect">
            <a:avLst/>
          </a:prstGeom>
        </p:spPr>
      </p:pic>
      <p:pic>
        <p:nvPicPr>
          <p:cNvPr id="67" name="Graphic 66" descr="Smiling face with no fill">
            <a:extLst>
              <a:ext uri="{FF2B5EF4-FFF2-40B4-BE49-F238E27FC236}">
                <a16:creationId xmlns:a16="http://schemas.microsoft.com/office/drawing/2014/main" id="{C63994E5-4B49-40CE-98C3-8F80A936798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93286" y="4847962"/>
            <a:ext cx="190870" cy="190870"/>
          </a:xfrm>
          <a:prstGeom prst="rect">
            <a:avLst/>
          </a:prstGeom>
        </p:spPr>
      </p:pic>
    </p:spTree>
    <p:extLst>
      <p:ext uri="{BB962C8B-B14F-4D97-AF65-F5344CB8AC3E}">
        <p14:creationId xmlns:p14="http://schemas.microsoft.com/office/powerpoint/2010/main" val="779256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p:txBody>
          <a:bodyPr/>
          <a:lstStyle/>
          <a:p>
            <a:fld id="{35786CCC-1347-47B7-9C98-AE42452EEDFB}" type="slidenum">
              <a:rPr lang="nl-NL" smtClean="0"/>
              <a:t>5</a:t>
            </a:fld>
            <a:endParaRPr lang="nl-NL"/>
          </a:p>
        </p:txBody>
      </p:sp>
      <p:sp>
        <p:nvSpPr>
          <p:cNvPr id="4" name="TextBox 3"/>
          <p:cNvSpPr txBox="1"/>
          <p:nvPr/>
        </p:nvSpPr>
        <p:spPr>
          <a:xfrm>
            <a:off x="0" y="243513"/>
            <a:ext cx="9143999" cy="338554"/>
          </a:xfrm>
          <a:prstGeom prst="rect">
            <a:avLst/>
          </a:prstGeom>
          <a:noFill/>
        </p:spPr>
        <p:txBody>
          <a:bodyPr wrap="square" rtlCol="0">
            <a:spAutoFit/>
          </a:bodyPr>
          <a:lstStyle/>
          <a:p>
            <a:pPr algn="ctr"/>
            <a:r>
              <a:rPr lang="nl-NL" sz="1600" b="1" dirty="0">
                <a:solidFill>
                  <a:srgbClr val="002060"/>
                </a:solidFill>
                <a:latin typeface="Myriad Pro" panose="020B0503030403020204" pitchFamily="34" charset="0"/>
                <a:cs typeface="Arial" panose="020B0604020202020204" pitchFamily="34" charset="0"/>
              </a:rPr>
              <a:t>Inquiring </a:t>
            </a:r>
          </a:p>
        </p:txBody>
      </p:sp>
      <p:sp>
        <p:nvSpPr>
          <p:cNvPr id="32" name="Rectangle: Rounded Corners 31">
            <a:extLst>
              <a:ext uri="{FF2B5EF4-FFF2-40B4-BE49-F238E27FC236}">
                <a16:creationId xmlns:a16="http://schemas.microsoft.com/office/drawing/2014/main" id="{B500D960-7417-4309-93E0-489CFB5883D5}"/>
              </a:ext>
            </a:extLst>
          </p:cNvPr>
          <p:cNvSpPr/>
          <p:nvPr/>
        </p:nvSpPr>
        <p:spPr>
          <a:xfrm>
            <a:off x="465228" y="610206"/>
            <a:ext cx="8212046" cy="92819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900" b="1" dirty="0">
                <a:solidFill>
                  <a:srgbClr val="004B8D"/>
                </a:solidFill>
                <a:latin typeface="Myriad Pro" panose="020B0503030403020204" pitchFamily="34" charset="0"/>
                <a:cs typeface="Arial" panose="020B0604020202020204" pitchFamily="34" charset="0"/>
              </a:rPr>
              <a:t>Collaboration: </a:t>
            </a:r>
            <a:r>
              <a:rPr lang="nl-NL" sz="750" dirty="0">
                <a:solidFill>
                  <a:srgbClr val="004B8D"/>
                </a:solidFill>
                <a:latin typeface="Myriad Pro" panose="020B0503030403020204" pitchFamily="34" charset="0"/>
                <a:cs typeface="Arial" panose="020B0604020202020204" pitchFamily="34" charset="0"/>
              </a:rPr>
              <a:t>Who am I going to collaborate with during my personal inquiry?  (teacher, peers, parent/guardian,  family, members of the learning community and beyond)</a:t>
            </a:r>
          </a:p>
          <a:p>
            <a:r>
              <a:rPr lang="nl-NL" sz="1000" dirty="0">
                <a:solidFill>
                  <a:schemeClr val="tx1"/>
                </a:solidFill>
                <a:latin typeface="Myriad Pro" panose="020B0503030403020204" pitchFamily="34" charset="0"/>
                <a:cs typeface="Arial" panose="020B0604020202020204" pitchFamily="34" charset="0"/>
              </a:rPr>
              <a:t>My teachers, my older brother, my grandad, and a friend from my class. </a:t>
            </a:r>
          </a:p>
          <a:p>
            <a:endParaRPr lang="nl-NL" sz="750" dirty="0">
              <a:solidFill>
                <a:srgbClr val="004B8D"/>
              </a:solidFill>
              <a:latin typeface="Myriad Pro" panose="020B0503030403020204" pitchFamily="34" charset="0"/>
              <a:cs typeface="Arial" panose="020B0604020202020204" pitchFamily="34" charset="0"/>
            </a:endParaRPr>
          </a:p>
          <a:p>
            <a:r>
              <a:rPr lang="nl-NL" sz="750" dirty="0">
                <a:solidFill>
                  <a:srgbClr val="004B8D"/>
                </a:solidFill>
                <a:latin typeface="Myriad Pro" panose="020B0503030403020204" pitchFamily="34" charset="0"/>
                <a:cs typeface="Arial" panose="020B0604020202020204" pitchFamily="34" charset="0"/>
              </a:rPr>
              <a:t>How am I going to collaborate? (When?, How?, For what?) Are there different people I need to collaborate for different things?  How can I organise this? </a:t>
            </a:r>
          </a:p>
          <a:p>
            <a:r>
              <a:rPr lang="nl-NL" sz="1000" dirty="0">
                <a:solidFill>
                  <a:schemeClr val="tx1"/>
                </a:solidFill>
                <a:latin typeface="Myriad Pro" panose="020B0503030403020204" pitchFamily="34" charset="0"/>
                <a:cs typeface="Arial" panose="020B0604020202020204" pitchFamily="34" charset="0"/>
              </a:rPr>
              <a:t>I need to collaborate with my teacher every week and with my friend. I will also check-in with my brother to ask questions and decide on my next steps. </a:t>
            </a:r>
          </a:p>
        </p:txBody>
      </p:sp>
      <p:sp>
        <p:nvSpPr>
          <p:cNvPr id="33" name="Rectangle: Rounded Corners 32">
            <a:extLst>
              <a:ext uri="{FF2B5EF4-FFF2-40B4-BE49-F238E27FC236}">
                <a16:creationId xmlns:a16="http://schemas.microsoft.com/office/drawing/2014/main" id="{449DEEB2-027A-4F48-A754-69B469D8F687}"/>
              </a:ext>
            </a:extLst>
          </p:cNvPr>
          <p:cNvSpPr/>
          <p:nvPr/>
        </p:nvSpPr>
        <p:spPr>
          <a:xfrm>
            <a:off x="225532" y="1704513"/>
            <a:ext cx="1683168" cy="3848648"/>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900" b="1" dirty="0">
                <a:solidFill>
                  <a:srgbClr val="004B8D"/>
                </a:solidFill>
                <a:latin typeface="Myriad Pro" panose="020B0503030403020204" pitchFamily="34" charset="0"/>
                <a:cs typeface="Arial" panose="020B0604020202020204" pitchFamily="34" charset="0"/>
              </a:rPr>
              <a:t>My new questions: </a:t>
            </a:r>
          </a:p>
          <a:p>
            <a:r>
              <a:rPr lang="nl-NL" sz="750" dirty="0">
                <a:solidFill>
                  <a:srgbClr val="004B8D"/>
                </a:solidFill>
                <a:latin typeface="Myriad Pro" panose="020B0503030403020204" pitchFamily="34" charset="0"/>
                <a:cs typeface="Arial" panose="020B0604020202020204" pitchFamily="34" charset="0"/>
              </a:rPr>
              <a:t>(evolving questions and theories)</a:t>
            </a:r>
          </a:p>
          <a:p>
            <a:pPr marL="128588" indent="-128588">
              <a:buFont typeface="Arial" panose="020B0604020202020204" pitchFamily="34" charset="0"/>
              <a:buChar char="•"/>
            </a:pPr>
            <a:r>
              <a:rPr lang="nl-NL" sz="750" dirty="0">
                <a:solidFill>
                  <a:srgbClr val="004B8D"/>
                </a:solidFill>
                <a:latin typeface="Myriad Pro" panose="020B0503030403020204" pitchFamily="34" charset="0"/>
                <a:cs typeface="Arial" panose="020B0604020202020204" pitchFamily="34" charset="0"/>
              </a:rPr>
              <a:t>What new questions do I have?</a:t>
            </a: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r>
              <a:rPr lang="nl-NL" sz="750" dirty="0">
                <a:solidFill>
                  <a:srgbClr val="004B8D"/>
                </a:solidFill>
                <a:latin typeface="Myriad Pro" panose="020B0503030403020204" pitchFamily="34" charset="0"/>
                <a:cs typeface="Arial" panose="020B0604020202020204" pitchFamily="34" charset="0"/>
              </a:rPr>
              <a:t>How do my questions help me further my understanding of the central idea? </a:t>
            </a:r>
          </a:p>
        </p:txBody>
      </p:sp>
      <p:sp>
        <p:nvSpPr>
          <p:cNvPr id="35" name="Rectangle: Rounded Corners 34">
            <a:extLst>
              <a:ext uri="{FF2B5EF4-FFF2-40B4-BE49-F238E27FC236}">
                <a16:creationId xmlns:a16="http://schemas.microsoft.com/office/drawing/2014/main" id="{758A65B2-4E11-4DC6-BA33-94E44A59ECEB}"/>
              </a:ext>
            </a:extLst>
          </p:cNvPr>
          <p:cNvSpPr/>
          <p:nvPr/>
        </p:nvSpPr>
        <p:spPr>
          <a:xfrm>
            <a:off x="1999140" y="1566541"/>
            <a:ext cx="6678134" cy="944671"/>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900" b="1" dirty="0">
                <a:solidFill>
                  <a:srgbClr val="004B8D"/>
                </a:solidFill>
                <a:latin typeface="Myriad Pro" panose="020B0503030403020204" pitchFamily="34" charset="0"/>
                <a:cs typeface="Arial" panose="020B0604020202020204" pitchFamily="34" charset="0"/>
              </a:rPr>
              <a:t>Resources</a:t>
            </a:r>
            <a:r>
              <a:rPr lang="nl-NL" sz="750" dirty="0">
                <a:solidFill>
                  <a:srgbClr val="004B8D"/>
                </a:solidFill>
                <a:latin typeface="Myriad Pro" panose="020B0503030403020204" pitchFamily="34" charset="0"/>
                <a:cs typeface="Arial" panose="020B0604020202020204" pitchFamily="34" charset="0"/>
              </a:rPr>
              <a:t>:  (time, people, places, technologies, learning spaces, physical materials)</a:t>
            </a:r>
          </a:p>
          <a:p>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r>
              <a:rPr lang="nl-NL" sz="750" dirty="0">
                <a:solidFill>
                  <a:srgbClr val="004B8D"/>
                </a:solidFill>
                <a:latin typeface="Myriad Pro" panose="020B0503030403020204" pitchFamily="34" charset="0"/>
                <a:cs typeface="Arial" panose="020B0604020202020204" pitchFamily="34" charset="0"/>
              </a:rPr>
              <a:t>What resources do I need?</a:t>
            </a:r>
            <a:r>
              <a:rPr lang="nl-NL" sz="1000" dirty="0">
                <a:solidFill>
                  <a:schemeClr val="tx1"/>
                </a:solidFill>
                <a:latin typeface="Myriad Pro" panose="020B0503030403020204" pitchFamily="34" charset="0"/>
                <a:cs typeface="Arial" panose="020B0604020202020204" pitchFamily="34" charset="0"/>
              </a:rPr>
              <a:t> Digital resources, interview adults, video game makers if possible. </a:t>
            </a:r>
            <a:endParaRPr lang="nl-NL" sz="750" dirty="0">
              <a:solidFill>
                <a:srgbClr val="004B8D"/>
              </a:solidFill>
              <a:latin typeface="Myriad Pro" panose="020B0503030403020204" pitchFamily="34" charset="0"/>
              <a:cs typeface="Arial" panose="020B0604020202020204" pitchFamily="34" charset="0"/>
            </a:endParaRPr>
          </a:p>
          <a:p>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r>
              <a:rPr lang="nl-NL" sz="750" dirty="0">
                <a:solidFill>
                  <a:srgbClr val="004B8D"/>
                </a:solidFill>
                <a:latin typeface="Myriad Pro" panose="020B0503030403020204" pitchFamily="34" charset="0"/>
                <a:cs typeface="Arial" panose="020B0604020202020204" pitchFamily="34" charset="0"/>
              </a:rPr>
              <a:t>Where will I document my questions and new learning?  (e.g. a journal, poster, notepad, digital adn non-digital media etc.) </a:t>
            </a:r>
            <a:r>
              <a:rPr lang="nl-NL" sz="1000" dirty="0">
                <a:solidFill>
                  <a:schemeClr val="tx1"/>
                </a:solidFill>
                <a:latin typeface="Myriad Pro" panose="020B0503030403020204" pitchFamily="34" charset="0"/>
                <a:cs typeface="Arial" panose="020B0604020202020204" pitchFamily="34" charset="0"/>
              </a:rPr>
              <a:t>In my notebook and possibly PowerPoint – each page will be a different question.  </a:t>
            </a:r>
            <a:r>
              <a:rPr lang="nl-NL" sz="1000" dirty="0">
                <a:solidFill>
                  <a:srgbClr val="004B8D"/>
                </a:solidFill>
                <a:latin typeface="Myriad Pro" panose="020B0503030403020204" pitchFamily="34" charset="0"/>
                <a:cs typeface="Arial" panose="020B0604020202020204" pitchFamily="34" charset="0"/>
              </a:rPr>
              <a:t>  </a:t>
            </a: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endParaRPr lang="nl-NL" sz="750" dirty="0">
              <a:solidFill>
                <a:srgbClr val="004B8D"/>
              </a:solidFill>
              <a:latin typeface="Myriad Pro" panose="020B0503030403020204" pitchFamily="34" charset="0"/>
              <a:cs typeface="Arial" panose="020B0604020202020204" pitchFamily="34" charset="0"/>
            </a:endParaRPr>
          </a:p>
          <a:p>
            <a:endParaRPr lang="nl-NL" sz="750" dirty="0">
              <a:solidFill>
                <a:srgbClr val="004B8D"/>
              </a:solidFill>
              <a:latin typeface="Myriad Pro" panose="020B0503030403020204" pitchFamily="34" charset="0"/>
              <a:cs typeface="Arial" panose="020B0604020202020204" pitchFamily="34" charset="0"/>
            </a:endParaRPr>
          </a:p>
          <a:p>
            <a:endParaRPr lang="nl-NL" sz="750" dirty="0">
              <a:solidFill>
                <a:srgbClr val="004B8D"/>
              </a:solidFill>
              <a:latin typeface="Myriad Pro" panose="020B0503030403020204" pitchFamily="34" charset="0"/>
              <a:cs typeface="Arial" panose="020B0604020202020204" pitchFamily="34" charset="0"/>
            </a:endParaRPr>
          </a:p>
          <a:p>
            <a:endParaRPr lang="nl-NL" sz="750" dirty="0">
              <a:solidFill>
                <a:srgbClr val="004B8D"/>
              </a:solidFill>
              <a:latin typeface="Myriad Pro" panose="020B0503030403020204" pitchFamily="34" charset="0"/>
              <a:cs typeface="Arial" panose="020B0604020202020204" pitchFamily="34" charset="0"/>
            </a:endParaRPr>
          </a:p>
          <a:p>
            <a:endParaRPr lang="nl-NL" sz="750" dirty="0">
              <a:solidFill>
                <a:srgbClr val="004B8D"/>
              </a:solidFill>
              <a:latin typeface="Myriad Pro" panose="020B0503030403020204" pitchFamily="34" charset="0"/>
              <a:cs typeface="Arial" panose="020B0604020202020204" pitchFamily="34" charset="0"/>
            </a:endParaRPr>
          </a:p>
          <a:p>
            <a:endParaRPr lang="nl-NL" sz="750" dirty="0">
              <a:solidFill>
                <a:srgbClr val="004B8D"/>
              </a:solidFill>
              <a:latin typeface="Myriad Pro" panose="020B0503030403020204" pitchFamily="34" charset="0"/>
              <a:cs typeface="Arial" panose="020B0604020202020204" pitchFamily="34" charset="0"/>
            </a:endParaRPr>
          </a:p>
          <a:p>
            <a:endParaRPr lang="nl-NL" sz="750" dirty="0">
              <a:solidFill>
                <a:srgbClr val="004B8D"/>
              </a:solidFill>
              <a:latin typeface="Myriad Pro" panose="020B0503030403020204" pitchFamily="34" charset="0"/>
              <a:cs typeface="Arial" panose="020B0604020202020204" pitchFamily="34" charset="0"/>
            </a:endParaRPr>
          </a:p>
          <a:p>
            <a:endParaRPr lang="nl-NL" sz="750" dirty="0">
              <a:solidFill>
                <a:srgbClr val="004B8D"/>
              </a:solidFill>
              <a:latin typeface="Myriad Pro" panose="020B0503030403020204" pitchFamily="34" charset="0"/>
              <a:cs typeface="Arial" panose="020B0604020202020204" pitchFamily="34" charset="0"/>
            </a:endParaRPr>
          </a:p>
          <a:p>
            <a:endParaRPr lang="nl-NL" sz="750" dirty="0">
              <a:solidFill>
                <a:srgbClr val="004B8D"/>
              </a:solidFill>
              <a:latin typeface="Myriad Pro" panose="020B0503030403020204" pitchFamily="34" charset="0"/>
              <a:cs typeface="Arial" panose="020B0604020202020204" pitchFamily="34" charset="0"/>
            </a:endParaRPr>
          </a:p>
        </p:txBody>
      </p:sp>
      <p:sp>
        <p:nvSpPr>
          <p:cNvPr id="18" name="Rectangle: Rounded Corners 17">
            <a:extLst>
              <a:ext uri="{FF2B5EF4-FFF2-40B4-BE49-F238E27FC236}">
                <a16:creationId xmlns:a16="http://schemas.microsoft.com/office/drawing/2014/main" id="{3E111644-A9D2-429A-ADDD-830B28D51AAD}"/>
              </a:ext>
            </a:extLst>
          </p:cNvPr>
          <p:cNvSpPr/>
          <p:nvPr/>
        </p:nvSpPr>
        <p:spPr>
          <a:xfrm>
            <a:off x="225532" y="5786639"/>
            <a:ext cx="1683168" cy="93483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700" b="1" dirty="0">
                <a:solidFill>
                  <a:srgbClr val="004B8D"/>
                </a:solidFill>
                <a:latin typeface="Myriad Pro" panose="020B0503030403020204" pitchFamily="34" charset="0"/>
              </a:rPr>
              <a:t>My timeline </a:t>
            </a:r>
            <a:r>
              <a:rPr lang="nl-NL" sz="700" dirty="0">
                <a:solidFill>
                  <a:srgbClr val="004B8D"/>
                </a:solidFill>
                <a:latin typeface="Myriad Pro" panose="020B0503030403020204" pitchFamily="34" charset="0"/>
              </a:rPr>
              <a:t>(check-in): I have checked my goals and next steps based on my timeline</a:t>
            </a:r>
            <a:r>
              <a:rPr lang="nl-NL" sz="900" dirty="0">
                <a:solidFill>
                  <a:srgbClr val="004B8D"/>
                </a:solidFill>
                <a:latin typeface="Myriad Pro" panose="020B0503030403020204" pitchFamily="34" charset="0"/>
              </a:rPr>
              <a:t>. </a:t>
            </a:r>
          </a:p>
        </p:txBody>
      </p:sp>
      <p:sp>
        <p:nvSpPr>
          <p:cNvPr id="8" name="Rectangle: Rounded Corners 7">
            <a:extLst>
              <a:ext uri="{FF2B5EF4-FFF2-40B4-BE49-F238E27FC236}">
                <a16:creationId xmlns:a16="http://schemas.microsoft.com/office/drawing/2014/main" id="{196C5FCC-695F-4744-BAF1-BA77BEA6CB8A}"/>
              </a:ext>
            </a:extLst>
          </p:cNvPr>
          <p:cNvSpPr/>
          <p:nvPr/>
        </p:nvSpPr>
        <p:spPr>
          <a:xfrm>
            <a:off x="1999140" y="2538032"/>
            <a:ext cx="2163825" cy="4183443"/>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900" b="1" dirty="0">
                <a:solidFill>
                  <a:srgbClr val="004B8D"/>
                </a:solidFill>
                <a:latin typeface="Myriad Pro" panose="020B0503030403020204" pitchFamily="34" charset="0"/>
                <a:cs typeface="Arial" panose="020B0604020202020204" pitchFamily="34" charset="0"/>
              </a:rPr>
              <a:t>Action</a:t>
            </a:r>
            <a:r>
              <a:rPr lang="nl-NL" sz="900" dirty="0">
                <a:solidFill>
                  <a:srgbClr val="004B8D"/>
                </a:solidFill>
                <a:latin typeface="Myriad Pro" panose="020B0503030403020204" pitchFamily="34" charset="0"/>
                <a:cs typeface="Arial" panose="020B0604020202020204" pitchFamily="34" charset="0"/>
              </a:rPr>
              <a:t> </a:t>
            </a:r>
            <a:r>
              <a:rPr lang="nl-NL" sz="750" dirty="0">
                <a:solidFill>
                  <a:srgbClr val="004B8D"/>
                </a:solidFill>
                <a:latin typeface="Myriad Pro" panose="020B0503030403020204" pitchFamily="34" charset="0"/>
                <a:cs typeface="Arial" panose="020B0604020202020204" pitchFamily="34" charset="0"/>
              </a:rPr>
              <a:t>(action that I might already have in mind in reponse to my inquiries).</a:t>
            </a:r>
            <a:endParaRPr lang="nl-NL" sz="750" b="1" dirty="0">
              <a:solidFill>
                <a:srgbClr val="004B8D"/>
              </a:solidFill>
              <a:latin typeface="Myriad Pro" panose="020B0503030403020204" pitchFamily="34" charset="0"/>
              <a:cs typeface="Arial" panose="020B0604020202020204" pitchFamily="34" charset="0"/>
            </a:endParaRPr>
          </a:p>
        </p:txBody>
      </p:sp>
      <p:sp>
        <p:nvSpPr>
          <p:cNvPr id="11" name="Rectangle: Rounded Corners 10">
            <a:extLst>
              <a:ext uri="{FF2B5EF4-FFF2-40B4-BE49-F238E27FC236}">
                <a16:creationId xmlns:a16="http://schemas.microsoft.com/office/drawing/2014/main" id="{AFC98249-BB18-4094-81E5-30B18938EDCB}"/>
              </a:ext>
            </a:extLst>
          </p:cNvPr>
          <p:cNvSpPr/>
          <p:nvPr/>
        </p:nvSpPr>
        <p:spPr>
          <a:xfrm>
            <a:off x="4253405" y="2538032"/>
            <a:ext cx="2199741" cy="214532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900" b="1" dirty="0">
                <a:solidFill>
                  <a:srgbClr val="004B8D"/>
                </a:solidFill>
                <a:latin typeface="Myriad Pro" panose="020B0503030403020204" pitchFamily="34" charset="0"/>
                <a:cs typeface="Arial" panose="020B0604020202020204" pitchFamily="34" charset="0"/>
              </a:rPr>
              <a:t>Approaches to learning</a:t>
            </a:r>
            <a:r>
              <a:rPr lang="nl-NL" sz="900" dirty="0">
                <a:solidFill>
                  <a:srgbClr val="004B8D"/>
                </a:solidFill>
                <a:latin typeface="Arial" panose="020B0604020202020204" pitchFamily="34" charset="0"/>
                <a:cs typeface="Arial" panose="020B0604020202020204" pitchFamily="34" charset="0"/>
              </a:rPr>
              <a:t> </a:t>
            </a:r>
            <a:r>
              <a:rPr lang="nl-NL" sz="750" dirty="0">
                <a:solidFill>
                  <a:srgbClr val="004B8D"/>
                </a:solidFill>
                <a:latin typeface="Arial" panose="020B0604020202020204" pitchFamily="34" charset="0"/>
                <a:cs typeface="Arial" panose="020B0604020202020204" pitchFamily="34" charset="0"/>
              </a:rPr>
              <a:t>(What skills do I notice I’m using the most right now? Which do I need to work on more).</a:t>
            </a:r>
            <a:r>
              <a:rPr lang="nl-NL" sz="750" b="1" dirty="0">
                <a:solidFill>
                  <a:srgbClr val="004B8D"/>
                </a:solidFill>
                <a:latin typeface="Arial" panose="020B0604020202020204" pitchFamily="34" charset="0"/>
                <a:cs typeface="Arial" panose="020B0604020202020204" pitchFamily="34" charset="0"/>
              </a:rPr>
              <a:t> </a:t>
            </a:r>
          </a:p>
          <a:p>
            <a:endParaRPr lang="nl-NL" sz="800" b="1" dirty="0">
              <a:solidFill>
                <a:srgbClr val="004B8D"/>
              </a:solidFill>
              <a:latin typeface="Myriad Pro" panose="020B0503030403020204" pitchFamily="34" charset="0"/>
              <a:cs typeface="Arial" panose="020B0604020202020204" pitchFamily="34" charset="0"/>
            </a:endParaRPr>
          </a:p>
          <a:p>
            <a:pPr marL="171450" indent="-171450">
              <a:buFont typeface="Wingdings" panose="05000000000000000000" pitchFamily="2" charset="2"/>
              <a:buChar char="q"/>
            </a:pPr>
            <a:r>
              <a:rPr lang="nl-NL" sz="800" b="1" dirty="0">
                <a:solidFill>
                  <a:srgbClr val="004B8D"/>
                </a:solidFill>
                <a:latin typeface="Myriad Pro" panose="020B0503030403020204" pitchFamily="34" charset="0"/>
                <a:cs typeface="Arial" panose="020B0604020202020204" pitchFamily="34" charset="0"/>
              </a:rPr>
              <a:t>Thinking skills:</a:t>
            </a:r>
          </a:p>
          <a:p>
            <a:endParaRPr lang="nl-NL" sz="800" b="1" dirty="0">
              <a:solidFill>
                <a:srgbClr val="004B8D"/>
              </a:solidFill>
              <a:latin typeface="Myriad Pro" panose="020B0503030403020204" pitchFamily="34" charset="0"/>
              <a:cs typeface="Arial" panose="020B0604020202020204" pitchFamily="34" charset="0"/>
            </a:endParaRPr>
          </a:p>
          <a:p>
            <a:endParaRPr lang="nl-NL" sz="800" b="1" dirty="0">
              <a:solidFill>
                <a:srgbClr val="004B8D"/>
              </a:solidFill>
              <a:latin typeface="Myriad Pro" panose="020B0503030403020204" pitchFamily="34" charset="0"/>
              <a:cs typeface="Arial" panose="020B0604020202020204" pitchFamily="34" charset="0"/>
            </a:endParaRPr>
          </a:p>
          <a:p>
            <a:r>
              <a:rPr lang="nl-NL" sz="800" b="1" dirty="0">
                <a:solidFill>
                  <a:srgbClr val="004B8D"/>
                </a:solidFill>
                <a:latin typeface="Myriad Pro" panose="020B0503030403020204" pitchFamily="34" charset="0"/>
                <a:cs typeface="Arial" panose="020B0604020202020204" pitchFamily="34" charset="0"/>
              </a:rPr>
              <a:t>     Research skills:</a:t>
            </a:r>
          </a:p>
          <a:p>
            <a:endParaRPr lang="nl-NL" sz="800" b="1" dirty="0">
              <a:solidFill>
                <a:srgbClr val="004B8D"/>
              </a:solidFill>
              <a:latin typeface="Myriad Pro" panose="020B0503030403020204" pitchFamily="34" charset="0"/>
              <a:cs typeface="Arial" panose="020B0604020202020204" pitchFamily="34" charset="0"/>
            </a:endParaRPr>
          </a:p>
          <a:p>
            <a:endParaRPr lang="nl-NL" sz="800" b="1" dirty="0">
              <a:solidFill>
                <a:srgbClr val="004B8D"/>
              </a:solidFill>
              <a:latin typeface="Myriad Pro" panose="020B0503030403020204" pitchFamily="34" charset="0"/>
              <a:cs typeface="Arial" panose="020B0604020202020204" pitchFamily="34" charset="0"/>
            </a:endParaRPr>
          </a:p>
          <a:p>
            <a:pPr marL="171450" indent="-171450">
              <a:buFont typeface="Wingdings" panose="05000000000000000000" pitchFamily="2" charset="2"/>
              <a:buChar char="q"/>
            </a:pPr>
            <a:r>
              <a:rPr lang="nl-NL" sz="800" b="1" dirty="0">
                <a:solidFill>
                  <a:srgbClr val="004B8D"/>
                </a:solidFill>
                <a:latin typeface="Myriad Pro" panose="020B0503030403020204" pitchFamily="34" charset="0"/>
                <a:cs typeface="Arial" panose="020B0604020202020204" pitchFamily="34" charset="0"/>
              </a:rPr>
              <a:t>Social skills:</a:t>
            </a:r>
          </a:p>
          <a:p>
            <a:endParaRPr lang="nl-NL" sz="800" b="1" dirty="0">
              <a:solidFill>
                <a:srgbClr val="004B8D"/>
              </a:solidFill>
              <a:latin typeface="Myriad Pro" panose="020B0503030403020204" pitchFamily="34" charset="0"/>
              <a:cs typeface="Arial" panose="020B0604020202020204" pitchFamily="34" charset="0"/>
            </a:endParaRPr>
          </a:p>
          <a:p>
            <a:pPr marL="171450" indent="-171450">
              <a:buFont typeface="Wingdings" panose="05000000000000000000" pitchFamily="2" charset="2"/>
              <a:buChar char="q"/>
            </a:pPr>
            <a:endParaRPr lang="nl-NL" sz="800" b="1" dirty="0">
              <a:solidFill>
                <a:srgbClr val="004B8D"/>
              </a:solidFill>
              <a:latin typeface="Myriad Pro" panose="020B0503030403020204" pitchFamily="34" charset="0"/>
              <a:cs typeface="Arial" panose="020B0604020202020204" pitchFamily="34" charset="0"/>
            </a:endParaRPr>
          </a:p>
          <a:p>
            <a:pPr marL="171450" indent="-171450">
              <a:buFont typeface="Wingdings" panose="05000000000000000000" pitchFamily="2" charset="2"/>
              <a:buChar char="q"/>
            </a:pPr>
            <a:r>
              <a:rPr lang="nl-NL" sz="800" b="1" dirty="0">
                <a:solidFill>
                  <a:srgbClr val="004B8D"/>
                </a:solidFill>
                <a:latin typeface="Myriad Pro" panose="020B0503030403020204" pitchFamily="34" charset="0"/>
                <a:cs typeface="Arial" panose="020B0604020202020204" pitchFamily="34" charset="0"/>
              </a:rPr>
              <a:t>Self-management skills: </a:t>
            </a:r>
          </a:p>
          <a:p>
            <a:endParaRPr lang="nl-NL" sz="750" b="1" dirty="0">
              <a:solidFill>
                <a:srgbClr val="004B8D"/>
              </a:solidFill>
              <a:latin typeface="Arial" panose="020B0604020202020204" pitchFamily="34" charset="0"/>
              <a:cs typeface="Arial" panose="020B0604020202020204" pitchFamily="34" charset="0"/>
            </a:endParaRPr>
          </a:p>
        </p:txBody>
      </p:sp>
      <p:sp>
        <p:nvSpPr>
          <p:cNvPr id="10" name="Rectangle: Rounded Corners 9">
            <a:extLst>
              <a:ext uri="{FF2B5EF4-FFF2-40B4-BE49-F238E27FC236}">
                <a16:creationId xmlns:a16="http://schemas.microsoft.com/office/drawing/2014/main" id="{1421A3C6-2A5B-4445-96ED-9686084FC4CB}"/>
              </a:ext>
            </a:extLst>
          </p:cNvPr>
          <p:cNvSpPr/>
          <p:nvPr/>
        </p:nvSpPr>
        <p:spPr>
          <a:xfrm>
            <a:off x="4253405" y="4757128"/>
            <a:ext cx="2199740" cy="196434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900" b="1" dirty="0">
                <a:solidFill>
                  <a:srgbClr val="004B8D"/>
                </a:solidFill>
                <a:latin typeface="Myriad Pro" panose="020B0503030403020204" pitchFamily="34" charset="0"/>
                <a:cs typeface="Arial" panose="020B0604020202020204" pitchFamily="34" charset="0"/>
              </a:rPr>
              <a:t>Learner profile </a:t>
            </a:r>
            <a:endParaRPr lang="nl-NL" sz="750" dirty="0">
              <a:solidFill>
                <a:srgbClr val="004B8D"/>
              </a:solidFill>
              <a:latin typeface="Arial" panose="020B0604020202020204" pitchFamily="34" charset="0"/>
              <a:cs typeface="Arial" panose="020B0604020202020204" pitchFamily="34" charset="0"/>
            </a:endParaRPr>
          </a:p>
          <a:p>
            <a:endParaRPr lang="nl-NL" sz="750" dirty="0">
              <a:solidFill>
                <a:srgbClr val="004B8D"/>
              </a:solidFill>
              <a:latin typeface="Arial" panose="020B0604020202020204" pitchFamily="34" charset="0"/>
              <a:cs typeface="Arial" panose="020B0604020202020204" pitchFamily="34" charset="0"/>
            </a:endParaRPr>
          </a:p>
          <a:p>
            <a:r>
              <a:rPr lang="nl-NL" sz="750" dirty="0">
                <a:solidFill>
                  <a:srgbClr val="004B8D"/>
                </a:solidFill>
                <a:latin typeface="Arial" panose="020B0604020202020204" pitchFamily="34" charset="0"/>
                <a:cs typeface="Arial" panose="020B0604020202020204" pitchFamily="34" charset="0"/>
              </a:rPr>
              <a:t>What learner profile attribute do I notice I’m using the most right now? </a:t>
            </a:r>
          </a:p>
          <a:p>
            <a:endParaRPr lang="nl-NL" sz="750" dirty="0">
              <a:solidFill>
                <a:srgbClr val="004B8D"/>
              </a:solidFill>
              <a:latin typeface="Arial" panose="020B0604020202020204" pitchFamily="34" charset="0"/>
              <a:cs typeface="Arial" panose="020B0604020202020204" pitchFamily="34" charset="0"/>
            </a:endParaRPr>
          </a:p>
          <a:p>
            <a:endParaRPr lang="nl-NL" sz="750" dirty="0">
              <a:solidFill>
                <a:srgbClr val="004B8D"/>
              </a:solidFill>
              <a:latin typeface="Arial" panose="020B0604020202020204" pitchFamily="34" charset="0"/>
              <a:cs typeface="Arial" panose="020B0604020202020204" pitchFamily="34" charset="0"/>
            </a:endParaRPr>
          </a:p>
          <a:p>
            <a:endParaRPr lang="nl-NL" sz="750" dirty="0">
              <a:solidFill>
                <a:srgbClr val="004B8D"/>
              </a:solidFill>
              <a:latin typeface="Arial" panose="020B0604020202020204" pitchFamily="34" charset="0"/>
              <a:cs typeface="Arial" panose="020B0604020202020204" pitchFamily="34" charset="0"/>
            </a:endParaRPr>
          </a:p>
          <a:p>
            <a:endParaRPr lang="nl-NL" sz="750" dirty="0">
              <a:solidFill>
                <a:srgbClr val="004B8D"/>
              </a:solidFill>
              <a:latin typeface="Arial" panose="020B0604020202020204" pitchFamily="34" charset="0"/>
              <a:cs typeface="Arial" panose="020B0604020202020204" pitchFamily="34" charset="0"/>
            </a:endParaRPr>
          </a:p>
          <a:p>
            <a:r>
              <a:rPr lang="nl-NL" sz="750" dirty="0">
                <a:solidFill>
                  <a:srgbClr val="004B8D"/>
                </a:solidFill>
                <a:latin typeface="Arial" panose="020B0604020202020204" pitchFamily="34" charset="0"/>
                <a:cs typeface="Arial" panose="020B0604020202020204" pitchFamily="34" charset="0"/>
              </a:rPr>
              <a:t>Which might I want to work on more to help me with my personal inquiry?</a:t>
            </a:r>
            <a:r>
              <a:rPr lang="nl-NL" sz="750" b="1" dirty="0">
                <a:solidFill>
                  <a:srgbClr val="004B8D"/>
                </a:solidFill>
                <a:latin typeface="Arial" panose="020B0604020202020204" pitchFamily="34" charset="0"/>
                <a:cs typeface="Arial" panose="020B0604020202020204" pitchFamily="34" charset="0"/>
              </a:rPr>
              <a:t> </a:t>
            </a:r>
          </a:p>
          <a:p>
            <a:endParaRPr lang="nl-NL" sz="750" b="1" dirty="0">
              <a:solidFill>
                <a:srgbClr val="004B8D"/>
              </a:solidFill>
              <a:latin typeface="Arial" panose="020B0604020202020204" pitchFamily="34" charset="0"/>
              <a:cs typeface="Arial" panose="020B0604020202020204" pitchFamily="34" charset="0"/>
            </a:endParaRPr>
          </a:p>
          <a:p>
            <a:endParaRPr lang="nl-NL" sz="900" b="1" dirty="0">
              <a:solidFill>
                <a:srgbClr val="004B8D"/>
              </a:solidFill>
              <a:latin typeface="Myriad Pro" panose="020B0503030403020204" pitchFamily="34" charset="0"/>
              <a:cs typeface="Arial" panose="020B0604020202020204" pitchFamily="34" charset="0"/>
            </a:endParaRPr>
          </a:p>
        </p:txBody>
      </p:sp>
      <p:sp>
        <p:nvSpPr>
          <p:cNvPr id="12" name="Rectangle: Rounded Corners 11">
            <a:extLst>
              <a:ext uri="{FF2B5EF4-FFF2-40B4-BE49-F238E27FC236}">
                <a16:creationId xmlns:a16="http://schemas.microsoft.com/office/drawing/2014/main" id="{EDD904DA-177A-4E18-80F8-E4D59FC1C243}"/>
              </a:ext>
            </a:extLst>
          </p:cNvPr>
          <p:cNvSpPr/>
          <p:nvPr/>
        </p:nvSpPr>
        <p:spPr>
          <a:xfrm>
            <a:off x="6686296" y="2538032"/>
            <a:ext cx="2163825" cy="415662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1000" b="1" dirty="0">
                <a:solidFill>
                  <a:srgbClr val="004B8D"/>
                </a:solidFill>
                <a:latin typeface="Myriad Pro" panose="020B0503030403020204" pitchFamily="34" charset="0"/>
                <a:cs typeface="Arial" panose="020B0604020202020204" pitchFamily="34" charset="0"/>
              </a:rPr>
              <a:t>Self assessment</a:t>
            </a:r>
          </a:p>
          <a:p>
            <a:r>
              <a:rPr lang="nl-NL" sz="800" dirty="0">
                <a:solidFill>
                  <a:srgbClr val="004B8D"/>
                </a:solidFill>
                <a:latin typeface="Myriad Pro" panose="020B0503030403020204" pitchFamily="34" charset="0"/>
                <a:cs typeface="Arial" panose="020B0604020202020204" pitchFamily="34" charset="0"/>
              </a:rPr>
              <a:t>How am I doing and how do I know?</a:t>
            </a: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r>
              <a:rPr lang="nl-NL" sz="800" dirty="0">
                <a:solidFill>
                  <a:srgbClr val="004B8D"/>
                </a:solidFill>
                <a:latin typeface="Myriad Pro" panose="020B0503030403020204" pitchFamily="34" charset="0"/>
                <a:cs typeface="Arial" panose="020B0604020202020204" pitchFamily="34" charset="0"/>
              </a:rPr>
              <a:t>What have I learned already and what do I need to learn more about?</a:t>
            </a: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r>
              <a:rPr lang="nl-NL" sz="800" dirty="0">
                <a:solidFill>
                  <a:srgbClr val="004B8D"/>
                </a:solidFill>
                <a:latin typeface="Myriad Pro" panose="020B0503030403020204" pitchFamily="34" charset="0"/>
                <a:cs typeface="Arial" panose="020B0604020202020204" pitchFamily="34" charset="0"/>
              </a:rPr>
              <a:t>Who am I talking to and sharing my learning with?  Who is giving me feedback and how am I using it?</a:t>
            </a:r>
          </a:p>
        </p:txBody>
      </p:sp>
      <p:sp>
        <p:nvSpPr>
          <p:cNvPr id="13" name="Rectangle 12">
            <a:extLst>
              <a:ext uri="{FF2B5EF4-FFF2-40B4-BE49-F238E27FC236}">
                <a16:creationId xmlns:a16="http://schemas.microsoft.com/office/drawing/2014/main" id="{D6E9A50A-5E16-4B47-B6E6-2DA1A4FE32C5}"/>
              </a:ext>
            </a:extLst>
          </p:cNvPr>
          <p:cNvSpPr/>
          <p:nvPr/>
        </p:nvSpPr>
        <p:spPr>
          <a:xfrm>
            <a:off x="361871" y="6294997"/>
            <a:ext cx="319490" cy="3194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Graphic 13" descr="Smiling face with no fill">
            <a:extLst>
              <a:ext uri="{FF2B5EF4-FFF2-40B4-BE49-F238E27FC236}">
                <a16:creationId xmlns:a16="http://schemas.microsoft.com/office/drawing/2014/main" id="{06F26A64-8DF8-4AF5-8EF8-B4BEEAB6A89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36596" y="3515257"/>
            <a:ext cx="190870" cy="190870"/>
          </a:xfrm>
          <a:prstGeom prst="rect">
            <a:avLst/>
          </a:prstGeom>
        </p:spPr>
      </p:pic>
    </p:spTree>
    <p:extLst>
      <p:ext uri="{BB962C8B-B14F-4D97-AF65-F5344CB8AC3E}">
        <p14:creationId xmlns:p14="http://schemas.microsoft.com/office/powerpoint/2010/main" val="682689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p:txBody>
          <a:bodyPr/>
          <a:lstStyle/>
          <a:p>
            <a:fld id="{35786CCC-1347-47B7-9C98-AE42452EEDFB}" type="slidenum">
              <a:rPr lang="nl-NL" smtClean="0"/>
              <a:t>6</a:t>
            </a:fld>
            <a:endParaRPr lang="nl-NL"/>
          </a:p>
        </p:txBody>
      </p:sp>
      <p:sp>
        <p:nvSpPr>
          <p:cNvPr id="4" name="TextBox 3"/>
          <p:cNvSpPr txBox="1"/>
          <p:nvPr/>
        </p:nvSpPr>
        <p:spPr>
          <a:xfrm>
            <a:off x="0" y="243513"/>
            <a:ext cx="9143999" cy="338554"/>
          </a:xfrm>
          <a:prstGeom prst="rect">
            <a:avLst/>
          </a:prstGeom>
          <a:noFill/>
        </p:spPr>
        <p:txBody>
          <a:bodyPr wrap="square" rtlCol="0">
            <a:spAutoFit/>
          </a:bodyPr>
          <a:lstStyle/>
          <a:p>
            <a:pPr algn="ctr"/>
            <a:r>
              <a:rPr lang="nl-NL" sz="1600" b="1" dirty="0">
                <a:solidFill>
                  <a:srgbClr val="002060"/>
                </a:solidFill>
                <a:latin typeface="Myriad Pro" panose="020B0503030403020204" pitchFamily="34" charset="0"/>
                <a:cs typeface="Arial" panose="020B0604020202020204" pitchFamily="34" charset="0"/>
              </a:rPr>
              <a:t>Inquiring</a:t>
            </a:r>
          </a:p>
        </p:txBody>
      </p:sp>
      <p:sp>
        <p:nvSpPr>
          <p:cNvPr id="35" name="Rectangle: Rounded Corners 34">
            <a:extLst>
              <a:ext uri="{FF2B5EF4-FFF2-40B4-BE49-F238E27FC236}">
                <a16:creationId xmlns:a16="http://schemas.microsoft.com/office/drawing/2014/main" id="{758A65B2-4E11-4DC6-BA33-94E44A59ECEB}"/>
              </a:ext>
            </a:extLst>
          </p:cNvPr>
          <p:cNvSpPr/>
          <p:nvPr/>
        </p:nvSpPr>
        <p:spPr>
          <a:xfrm>
            <a:off x="292963" y="582067"/>
            <a:ext cx="8504809" cy="470902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900" b="1">
                <a:solidFill>
                  <a:srgbClr val="004B8D"/>
                </a:solidFill>
                <a:latin typeface="Myriad Pro" panose="020B0503030403020204" pitchFamily="34" charset="0"/>
                <a:cs typeface="Arial" panose="020B0604020202020204" pitchFamily="34" charset="0"/>
              </a:rPr>
              <a:t>My inquiry: </a:t>
            </a:r>
            <a:r>
              <a:rPr lang="nl-NL" sz="750">
                <a:solidFill>
                  <a:srgbClr val="004B8D"/>
                </a:solidFill>
                <a:latin typeface="Myriad Pro" panose="020B0503030403020204" pitchFamily="34" charset="0"/>
                <a:cs typeface="Arial" panose="020B0604020202020204" pitchFamily="34" charset="0"/>
              </a:rPr>
              <a:t>(research and investigation) </a:t>
            </a:r>
          </a:p>
          <a:p>
            <a:endParaRPr lang="nl-NL" sz="750">
              <a:solidFill>
                <a:srgbClr val="004B8D"/>
              </a:solidFill>
              <a:latin typeface="Myriad Pro" panose="020B0503030403020204" pitchFamily="34" charset="0"/>
              <a:cs typeface="Arial" panose="020B0604020202020204" pitchFamily="34" charset="0"/>
            </a:endParaRPr>
          </a:p>
          <a:p>
            <a:endParaRPr lang="nl-NL" sz="75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r>
              <a:rPr lang="nl-NL" sz="750">
                <a:solidFill>
                  <a:srgbClr val="004B8D"/>
                </a:solidFill>
                <a:latin typeface="Myriad Pro" panose="020B0503030403020204" pitchFamily="34" charset="0"/>
                <a:cs typeface="Arial" panose="020B0604020202020204" pitchFamily="34" charset="0"/>
              </a:rPr>
              <a:t>How am I using my resources and what strategies will I use? (for example, interviews, surveys etc.)</a:t>
            </a:r>
          </a:p>
          <a:p>
            <a:pPr marL="128588" indent="-128588">
              <a:buFont typeface="Arial" panose="020B0604020202020204" pitchFamily="34" charset="0"/>
              <a:buChar char="•"/>
            </a:pPr>
            <a:endParaRPr lang="nl-NL" sz="75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75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r>
              <a:rPr lang="nl-NL" sz="750">
                <a:solidFill>
                  <a:srgbClr val="004B8D"/>
                </a:solidFill>
                <a:latin typeface="Myriad Pro" panose="020B0503030403020204" pitchFamily="34" charset="0"/>
                <a:cs typeface="Arial" panose="020B0604020202020204" pitchFamily="34" charset="0"/>
              </a:rPr>
              <a:t>How will I keep track of the information/research I am gathering? How will I organize my learning? (calendars, gathering grids, organizers, mind map, notebooks, etc.)</a:t>
            </a:r>
            <a:endParaRPr lang="nl-NL" sz="750" dirty="0">
              <a:solidFill>
                <a:srgbClr val="004B8D"/>
              </a:solidFill>
              <a:latin typeface="Myriad Pro" panose="020B0503030403020204" pitchFamily="34" charset="0"/>
              <a:cs typeface="Arial" panose="020B0604020202020204" pitchFamily="34" charset="0"/>
            </a:endParaRPr>
          </a:p>
        </p:txBody>
      </p:sp>
      <p:sp>
        <p:nvSpPr>
          <p:cNvPr id="5" name="Rectangle: Rounded Corners 4">
            <a:extLst>
              <a:ext uri="{FF2B5EF4-FFF2-40B4-BE49-F238E27FC236}">
                <a16:creationId xmlns:a16="http://schemas.microsoft.com/office/drawing/2014/main" id="{06ABD11C-6A94-459D-BBFC-06D58A2256AD}"/>
              </a:ext>
            </a:extLst>
          </p:cNvPr>
          <p:cNvSpPr/>
          <p:nvPr/>
        </p:nvSpPr>
        <p:spPr>
          <a:xfrm>
            <a:off x="292963" y="5406358"/>
            <a:ext cx="8504809" cy="1315118"/>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900" b="1" dirty="0">
                <a:solidFill>
                  <a:srgbClr val="004B8D"/>
                </a:solidFill>
                <a:latin typeface="Myriad Pro" panose="020B0503030403020204" pitchFamily="34" charset="0"/>
                <a:cs typeface="Arial" panose="020B0604020202020204" pitchFamily="34" charset="0"/>
              </a:rPr>
              <a:t>Reflections</a:t>
            </a:r>
            <a:r>
              <a:rPr lang="nl-NL" sz="750" b="1" dirty="0">
                <a:solidFill>
                  <a:srgbClr val="004B8D"/>
                </a:solidFill>
                <a:latin typeface="Myriad Pro" panose="020B0503030403020204" pitchFamily="34" charset="0"/>
                <a:cs typeface="Arial" panose="020B0604020202020204" pitchFamily="34" charset="0"/>
              </a:rPr>
              <a:t>: </a:t>
            </a:r>
            <a:r>
              <a:rPr lang="nl-NL" sz="750" dirty="0">
                <a:solidFill>
                  <a:srgbClr val="004B8D"/>
                </a:solidFill>
                <a:latin typeface="Myriad Pro" panose="020B0503030403020204" pitchFamily="34" charset="0"/>
                <a:cs typeface="Arial" panose="020B0604020202020204" pitchFamily="34" charset="0"/>
              </a:rPr>
              <a:t>(after talking to someone and sharing what I have learned)</a:t>
            </a:r>
          </a:p>
          <a:p>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r>
              <a:rPr lang="nl-NL" sz="750" dirty="0">
                <a:solidFill>
                  <a:srgbClr val="004B8D"/>
                </a:solidFill>
                <a:latin typeface="Myriad Pro" panose="020B0503030403020204" pitchFamily="34" charset="0"/>
                <a:cs typeface="Arial" panose="020B0604020202020204" pitchFamily="34" charset="0"/>
              </a:rPr>
              <a:t>Have I reflected upon and modified/refined my inquiries?</a:t>
            </a:r>
          </a:p>
          <a:p>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r>
              <a:rPr lang="nl-NL" sz="750" dirty="0">
                <a:solidFill>
                  <a:srgbClr val="004B8D"/>
                </a:solidFill>
                <a:latin typeface="Myriad Pro" panose="020B0503030403020204" pitchFamily="34" charset="0"/>
                <a:cs typeface="Arial" panose="020B0604020202020204" pitchFamily="34" charset="0"/>
              </a:rPr>
              <a:t>Have I adjusted/fine-tuned my direction of learning when necessary?</a:t>
            </a:r>
          </a:p>
        </p:txBody>
      </p:sp>
    </p:spTree>
    <p:extLst>
      <p:ext uri="{BB962C8B-B14F-4D97-AF65-F5344CB8AC3E}">
        <p14:creationId xmlns:p14="http://schemas.microsoft.com/office/powerpoint/2010/main" val="730383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D221844-774C-4912-989D-67D6DCA9F5E2}"/>
              </a:ext>
            </a:extLst>
          </p:cNvPr>
          <p:cNvSpPr>
            <a:spLocks noGrp="1"/>
          </p:cNvSpPr>
          <p:nvPr>
            <p:ph type="sldNum" sz="quarter" idx="12"/>
          </p:nvPr>
        </p:nvSpPr>
        <p:spPr/>
        <p:txBody>
          <a:bodyPr/>
          <a:lstStyle/>
          <a:p>
            <a:fld id="{35786CCC-1347-47B7-9C98-AE42452EEDFB}" type="slidenum">
              <a:rPr lang="nl-NL" smtClean="0"/>
              <a:t>7</a:t>
            </a:fld>
            <a:endParaRPr lang="nl-NL"/>
          </a:p>
        </p:txBody>
      </p:sp>
      <p:sp>
        <p:nvSpPr>
          <p:cNvPr id="9" name="TextBox 8">
            <a:extLst>
              <a:ext uri="{FF2B5EF4-FFF2-40B4-BE49-F238E27FC236}">
                <a16:creationId xmlns:a16="http://schemas.microsoft.com/office/drawing/2014/main" id="{1DD0C2F4-31A4-4767-89EF-07B97D28F7A5}"/>
              </a:ext>
            </a:extLst>
          </p:cNvPr>
          <p:cNvSpPr txBox="1"/>
          <p:nvPr/>
        </p:nvSpPr>
        <p:spPr>
          <a:xfrm>
            <a:off x="4762" y="220763"/>
            <a:ext cx="9144000" cy="338554"/>
          </a:xfrm>
          <a:prstGeom prst="rect">
            <a:avLst/>
          </a:prstGeom>
          <a:noFill/>
        </p:spPr>
        <p:txBody>
          <a:bodyPr wrap="square" rtlCol="0">
            <a:spAutoFit/>
          </a:bodyPr>
          <a:lstStyle/>
          <a:p>
            <a:pPr algn="ctr"/>
            <a:r>
              <a:rPr lang="en-GB" sz="1600" b="1" dirty="0">
                <a:solidFill>
                  <a:srgbClr val="004B8D"/>
                </a:solidFill>
                <a:latin typeface="Myriad Pro" panose="020B0503030403020204" pitchFamily="34" charset="0"/>
                <a:cs typeface="Arial" panose="020B0604020202020204" pitchFamily="34" charset="0"/>
              </a:rPr>
              <a:t>Sharing my personal inquiry </a:t>
            </a:r>
          </a:p>
        </p:txBody>
      </p:sp>
      <p:sp>
        <p:nvSpPr>
          <p:cNvPr id="11" name="Rectangle: Rounded Corners 10">
            <a:extLst>
              <a:ext uri="{FF2B5EF4-FFF2-40B4-BE49-F238E27FC236}">
                <a16:creationId xmlns:a16="http://schemas.microsoft.com/office/drawing/2014/main" id="{7FE71F47-C145-4E46-9CA0-7E980D8A6924}"/>
              </a:ext>
            </a:extLst>
          </p:cNvPr>
          <p:cNvSpPr/>
          <p:nvPr/>
        </p:nvSpPr>
        <p:spPr>
          <a:xfrm>
            <a:off x="466725" y="655169"/>
            <a:ext cx="8220075" cy="1164753"/>
          </a:xfrm>
          <a:prstGeom prst="round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000" b="1" dirty="0">
                <a:solidFill>
                  <a:srgbClr val="004B8D"/>
                </a:solidFill>
                <a:latin typeface="Myriad Pro" panose="020B0503030403020204" pitchFamily="34" charset="0"/>
                <a:cs typeface="Arial" panose="020B0604020202020204" pitchFamily="34" charset="0"/>
              </a:rPr>
              <a:t>Collaboration</a:t>
            </a:r>
            <a:r>
              <a:rPr lang="nl-NL" sz="1050" b="1" dirty="0">
                <a:solidFill>
                  <a:srgbClr val="004B8D"/>
                </a:solidFill>
                <a:latin typeface="Myriad Pro" panose="020B0503030403020204" pitchFamily="34" charset="0"/>
                <a:cs typeface="Arial" panose="020B0604020202020204" pitchFamily="34" charset="0"/>
              </a:rPr>
              <a:t>: </a:t>
            </a:r>
            <a:r>
              <a:rPr lang="nl-NL" sz="900" dirty="0">
                <a:solidFill>
                  <a:srgbClr val="004B8D"/>
                </a:solidFill>
                <a:latin typeface="Myriad Pro" panose="020B0503030403020204" pitchFamily="34" charset="0"/>
                <a:cs typeface="Arial" panose="020B0604020202020204" pitchFamily="34" charset="0"/>
              </a:rPr>
              <a:t>Who do I want to share my new learning with when I am ready to share it all? How would others want to learn about what I’ve done? What would be the most important information to share? (Don’t forget about sharing how you learned and actions you might have taken!)</a:t>
            </a:r>
          </a:p>
        </p:txBody>
      </p:sp>
      <p:sp>
        <p:nvSpPr>
          <p:cNvPr id="12" name="Rectangle: Rounded Corners 11">
            <a:extLst>
              <a:ext uri="{FF2B5EF4-FFF2-40B4-BE49-F238E27FC236}">
                <a16:creationId xmlns:a16="http://schemas.microsoft.com/office/drawing/2014/main" id="{65E0FB75-811C-44BD-A9B7-8FA6A591BA4B}"/>
              </a:ext>
            </a:extLst>
          </p:cNvPr>
          <p:cNvSpPr/>
          <p:nvPr/>
        </p:nvSpPr>
        <p:spPr>
          <a:xfrm>
            <a:off x="319597" y="1915774"/>
            <a:ext cx="8367203" cy="4609313"/>
          </a:xfrm>
          <a:prstGeom prst="round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000" b="1" dirty="0">
                <a:solidFill>
                  <a:srgbClr val="004B8D"/>
                </a:solidFill>
                <a:latin typeface="Myriad Pro" panose="020B0503030403020204" pitchFamily="34" charset="0"/>
                <a:cs typeface="Arial" panose="020B0604020202020204" pitchFamily="34" charset="0"/>
              </a:rPr>
              <a:t>My plan for sharing my personal inquiry: </a:t>
            </a:r>
            <a:r>
              <a:rPr lang="nl-NL" sz="900" dirty="0">
                <a:solidFill>
                  <a:srgbClr val="004B8D"/>
                </a:solidFill>
                <a:latin typeface="Myriad Pro" panose="020B0503030403020204" pitchFamily="34" charset="0"/>
                <a:cs typeface="Arial" panose="020B0604020202020204" pitchFamily="34" charset="0"/>
              </a:rPr>
              <a:t>(product and process: planning and presenting my learning). </a:t>
            </a:r>
          </a:p>
          <a:p>
            <a:endParaRPr lang="nl-NL" sz="900" dirty="0">
              <a:solidFill>
                <a:srgbClr val="004B8D"/>
              </a:solidFill>
              <a:latin typeface="Myriad Pro" panose="020B0503030403020204" pitchFamily="34" charset="0"/>
              <a:cs typeface="Arial" panose="020B0604020202020204" pitchFamily="34" charset="0"/>
            </a:endParaRPr>
          </a:p>
          <a:p>
            <a:pPr marL="171450" indent="-171450">
              <a:buFont typeface="Arial" panose="020B0604020202020204" pitchFamily="34" charset="0"/>
              <a:buChar char="•"/>
            </a:pPr>
            <a:r>
              <a:rPr lang="nl-NL" sz="900" dirty="0">
                <a:solidFill>
                  <a:srgbClr val="004B8D"/>
                </a:solidFill>
                <a:latin typeface="Myriad Pro" panose="020B0503030403020204" pitchFamily="34" charset="0"/>
                <a:cs typeface="Arial" panose="020B0604020202020204" pitchFamily="34" charset="0"/>
              </a:rPr>
              <a:t>How might you present your learning in a way that is engaging to your audience? Are there any new ways you can think of to present your learning? (e.g. Diitally via Skype, Zoom or Google etc. , by phone, video, audio or another format such as PowerPoint, Photo story, Padlet etc. </a:t>
            </a:r>
          </a:p>
        </p:txBody>
      </p:sp>
    </p:spTree>
    <p:extLst>
      <p:ext uri="{BB962C8B-B14F-4D97-AF65-F5344CB8AC3E}">
        <p14:creationId xmlns:p14="http://schemas.microsoft.com/office/powerpoint/2010/main" val="2105573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82804" y="2285410"/>
            <a:ext cx="8279091" cy="300082"/>
          </a:xfrm>
          <a:prstGeom prst="rect">
            <a:avLst/>
          </a:prstGeom>
          <a:noFill/>
        </p:spPr>
        <p:txBody>
          <a:bodyPr wrap="square" rtlCol="0">
            <a:spAutoFit/>
          </a:bodyPr>
          <a:lstStyle/>
          <a:p>
            <a:pPr marL="128588" indent="-128588">
              <a:buFont typeface="Arial" panose="020B0604020202020204" pitchFamily="34" charset="0"/>
              <a:buChar char="•"/>
            </a:pPr>
            <a:endParaRPr lang="nl-NL" sz="675" b="1" dirty="0">
              <a:latin typeface="Arial" panose="020B0604020202020204" pitchFamily="34" charset="0"/>
              <a:cs typeface="Arial" panose="020B0604020202020204" pitchFamily="34" charset="0"/>
            </a:endParaRPr>
          </a:p>
          <a:p>
            <a:endParaRPr lang="nl-NL" sz="675" b="1" dirty="0">
              <a:latin typeface="Arial" panose="020B0604020202020204" pitchFamily="34" charset="0"/>
              <a:cs typeface="Arial" panose="020B0604020202020204" pitchFamily="34" charset="0"/>
            </a:endParaRPr>
          </a:p>
        </p:txBody>
      </p:sp>
      <p:sp>
        <p:nvSpPr>
          <p:cNvPr id="29" name="Slide Number Placeholder 28"/>
          <p:cNvSpPr>
            <a:spLocks noGrp="1"/>
          </p:cNvSpPr>
          <p:nvPr>
            <p:ph type="sldNum" sz="quarter" idx="12"/>
          </p:nvPr>
        </p:nvSpPr>
        <p:spPr/>
        <p:txBody>
          <a:bodyPr/>
          <a:lstStyle/>
          <a:p>
            <a:fld id="{35786CCC-1347-47B7-9C98-AE42452EEDFB}" type="slidenum">
              <a:rPr lang="nl-NL" smtClean="0"/>
              <a:t>8</a:t>
            </a:fld>
            <a:endParaRPr lang="nl-NL"/>
          </a:p>
        </p:txBody>
      </p:sp>
      <p:sp>
        <p:nvSpPr>
          <p:cNvPr id="12" name="TextBox 11"/>
          <p:cNvSpPr txBox="1"/>
          <p:nvPr/>
        </p:nvSpPr>
        <p:spPr>
          <a:xfrm>
            <a:off x="0" y="252986"/>
            <a:ext cx="9144000" cy="338554"/>
          </a:xfrm>
          <a:prstGeom prst="rect">
            <a:avLst/>
          </a:prstGeom>
          <a:noFill/>
        </p:spPr>
        <p:txBody>
          <a:bodyPr wrap="square" rtlCol="0" anchor="t">
            <a:spAutoFit/>
          </a:bodyPr>
          <a:lstStyle/>
          <a:p>
            <a:pPr algn="ctr"/>
            <a:r>
              <a:rPr lang="nl-NL" sz="1600" b="1" dirty="0">
                <a:solidFill>
                  <a:srgbClr val="004B8D"/>
                </a:solidFill>
                <a:latin typeface="Myriad Pro" panose="020B0503030403020204" pitchFamily="34" charset="0"/>
                <a:cs typeface="Arial" panose="020B0604020202020204" pitchFamily="34" charset="0"/>
              </a:rPr>
              <a:t>My reflections   </a:t>
            </a:r>
          </a:p>
        </p:txBody>
      </p:sp>
      <p:cxnSp>
        <p:nvCxnSpPr>
          <p:cNvPr id="30" name="Straight Connector 29">
            <a:extLst>
              <a:ext uri="{FF2B5EF4-FFF2-40B4-BE49-F238E27FC236}">
                <a16:creationId xmlns:a16="http://schemas.microsoft.com/office/drawing/2014/main" id="{A0B8C533-1903-405E-8BF5-629D86AC0F9E}"/>
              </a:ext>
            </a:extLst>
          </p:cNvPr>
          <p:cNvCxnSpPr>
            <a:cxnSpLocks/>
            <a:stCxn id="12" idx="1"/>
            <a:endCxn id="12" idx="1"/>
          </p:cNvCxnSpPr>
          <p:nvPr/>
        </p:nvCxnSpPr>
        <p:spPr>
          <a:xfrm>
            <a:off x="0" y="422263"/>
            <a:ext cx="0" cy="0"/>
          </a:xfrm>
          <a:prstGeom prst="line">
            <a:avLst/>
          </a:prstGeom>
        </p:spPr>
        <p:style>
          <a:lnRef idx="2">
            <a:schemeClr val="dk1"/>
          </a:lnRef>
          <a:fillRef idx="0">
            <a:schemeClr val="dk1"/>
          </a:fillRef>
          <a:effectRef idx="1">
            <a:schemeClr val="dk1"/>
          </a:effectRef>
          <a:fontRef idx="minor">
            <a:schemeClr val="tx1"/>
          </a:fontRef>
        </p:style>
      </p:cxnSp>
      <p:sp>
        <p:nvSpPr>
          <p:cNvPr id="23" name="Rectangle: Rounded Corners 22">
            <a:extLst>
              <a:ext uri="{FF2B5EF4-FFF2-40B4-BE49-F238E27FC236}">
                <a16:creationId xmlns:a16="http://schemas.microsoft.com/office/drawing/2014/main" id="{071AD1BD-3348-45AB-BF35-460C46C55D34}"/>
              </a:ext>
            </a:extLst>
          </p:cNvPr>
          <p:cNvSpPr/>
          <p:nvPr/>
        </p:nvSpPr>
        <p:spPr>
          <a:xfrm>
            <a:off x="457200" y="678755"/>
            <a:ext cx="8248650" cy="2426395"/>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000" b="1" dirty="0">
                <a:solidFill>
                  <a:srgbClr val="004B8D"/>
                </a:solidFill>
                <a:latin typeface="Myriad Pro" panose="020B0503030403020204" pitchFamily="34" charset="0"/>
                <a:cs typeface="Arial" panose="020B0604020202020204" pitchFamily="34" charset="0"/>
              </a:rPr>
              <a:t>Personal </a:t>
            </a:r>
            <a:r>
              <a:rPr lang="nl-NL" sz="1000" b="1" dirty="0" err="1">
                <a:solidFill>
                  <a:srgbClr val="004B8D"/>
                </a:solidFill>
                <a:latin typeface="Myriad Pro" panose="020B0503030403020204" pitchFamily="34" charset="0"/>
                <a:cs typeface="Arial" panose="020B0604020202020204" pitchFamily="34" charset="0"/>
              </a:rPr>
              <a:t>inquiry</a:t>
            </a:r>
            <a:r>
              <a:rPr lang="nl-NL" sz="1000" b="1" dirty="0">
                <a:solidFill>
                  <a:srgbClr val="004B8D"/>
                </a:solidFill>
                <a:latin typeface="Myriad Pro" panose="020B0503030403020204" pitchFamily="34" charset="0"/>
                <a:cs typeface="Arial" panose="020B0604020202020204" pitchFamily="34" charset="0"/>
              </a:rPr>
              <a:t> reflections: </a:t>
            </a:r>
          </a:p>
          <a:p>
            <a:endParaRPr lang="nl-NL" sz="90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r>
              <a:rPr lang="nl-NL" sz="900" dirty="0">
                <a:solidFill>
                  <a:srgbClr val="004B8D"/>
                </a:solidFill>
                <a:latin typeface="Myriad Pro" panose="020B0503030403020204" pitchFamily="34" charset="0"/>
                <a:cs typeface="Arial" panose="020B0604020202020204" pitchFamily="34" charset="0"/>
              </a:rPr>
              <a:t>My personal inquiry (process and journey)</a:t>
            </a:r>
            <a:r>
              <a:rPr lang="nl-NL" sz="900" dirty="0">
                <a:solidFill>
                  <a:srgbClr val="004B8D"/>
                </a:solidFill>
                <a:latin typeface="Myriad Pro" panose="020B0503030403020204" pitchFamily="34" charset="0"/>
                <a:cs typeface="Calibri" panose="020F0502020204030204" pitchFamily="34" charset="0"/>
              </a:rPr>
              <a:t>—</a:t>
            </a:r>
            <a:r>
              <a:rPr lang="nl-NL" sz="900" dirty="0">
                <a:solidFill>
                  <a:srgbClr val="004B8D"/>
                </a:solidFill>
                <a:latin typeface="Myriad Pro" panose="020B0503030403020204" pitchFamily="34" charset="0"/>
                <a:cs typeface="Arial" panose="020B0604020202020204" pitchFamily="34" charset="0"/>
              </a:rPr>
              <a:t>What did I enjoy? What did I find challenging? What I might do differently next time? </a:t>
            </a:r>
          </a:p>
          <a:p>
            <a:pPr marL="128588" indent="-128588">
              <a:buFont typeface="Arial" panose="020B0604020202020204" pitchFamily="34" charset="0"/>
              <a:buChar char="•"/>
            </a:pPr>
            <a:endParaRPr lang="nl-NL" sz="90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900" dirty="0">
              <a:solidFill>
                <a:srgbClr val="004B8D"/>
              </a:solidFill>
              <a:latin typeface="Myriad Pro" panose="020B0503030403020204" pitchFamily="34" charset="0"/>
              <a:cs typeface="Arial" panose="020B0604020202020204" pitchFamily="34" charset="0"/>
            </a:endParaRPr>
          </a:p>
          <a:p>
            <a:endParaRPr lang="nl-NL" sz="90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r>
              <a:rPr lang="nl-NL" sz="900" dirty="0">
                <a:solidFill>
                  <a:srgbClr val="004B8D"/>
                </a:solidFill>
                <a:latin typeface="Myriad Pro" panose="020B0503030403020204" pitchFamily="34" charset="0"/>
                <a:cs typeface="Arial" panose="020B0604020202020204" pitchFamily="34" charset="0"/>
              </a:rPr>
              <a:t>My sharing experience (product)</a:t>
            </a:r>
            <a:r>
              <a:rPr lang="nl-NL" sz="900" dirty="0">
                <a:solidFill>
                  <a:srgbClr val="004B8D"/>
                </a:solidFill>
                <a:latin typeface="Myriad Pro" panose="020B0503030403020204" pitchFamily="34" charset="0"/>
                <a:cs typeface="Calibri" panose="020F0502020204030204" pitchFamily="34" charset="0"/>
              </a:rPr>
              <a:t>— What I produced and shared; </a:t>
            </a:r>
            <a:r>
              <a:rPr lang="nl-NL" sz="900" dirty="0">
                <a:solidFill>
                  <a:srgbClr val="004B8D"/>
                </a:solidFill>
                <a:latin typeface="Myriad Pro" panose="020B0503030403020204" pitchFamily="34" charset="0"/>
                <a:cs typeface="Arial" panose="020B0604020202020204" pitchFamily="34" charset="0"/>
              </a:rPr>
              <a:t>What worked well?  What would I do differently?</a:t>
            </a:r>
          </a:p>
          <a:p>
            <a:pPr marL="128588" indent="-128588">
              <a:buFont typeface="Arial" panose="020B0604020202020204" pitchFamily="34" charset="0"/>
              <a:buChar char="•"/>
            </a:pPr>
            <a:endParaRPr lang="nl-NL" sz="90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90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90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90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r>
              <a:rPr lang="nl-NL" sz="900" dirty="0">
                <a:solidFill>
                  <a:srgbClr val="004B8D"/>
                </a:solidFill>
                <a:latin typeface="Myriad Pro" panose="020B0503030403020204" pitchFamily="34" charset="0"/>
                <a:cs typeface="Arial" panose="020B0604020202020204" pitchFamily="34" charset="0"/>
              </a:rPr>
              <a:t>Reflections on feedback from: family members, peers, teachers, learning community </a:t>
            </a:r>
          </a:p>
        </p:txBody>
      </p:sp>
      <p:sp>
        <p:nvSpPr>
          <p:cNvPr id="25" name="Rectangle: Rounded Corners 24">
            <a:extLst>
              <a:ext uri="{FF2B5EF4-FFF2-40B4-BE49-F238E27FC236}">
                <a16:creationId xmlns:a16="http://schemas.microsoft.com/office/drawing/2014/main" id="{981F7F37-96D4-4D55-AAF9-87DBA8AA0450}"/>
              </a:ext>
            </a:extLst>
          </p:cNvPr>
          <p:cNvSpPr/>
          <p:nvPr/>
        </p:nvSpPr>
        <p:spPr>
          <a:xfrm>
            <a:off x="5943600" y="3192365"/>
            <a:ext cx="2762250" cy="914213"/>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1000" b="1" dirty="0">
                <a:solidFill>
                  <a:srgbClr val="004B8D"/>
                </a:solidFill>
                <a:latin typeface="Myriad Pro" panose="020B0503030403020204" pitchFamily="34" charset="0"/>
                <a:cs typeface="Arial" panose="020B0604020202020204" pitchFamily="34" charset="0"/>
              </a:rPr>
              <a:t>Action</a:t>
            </a:r>
            <a:r>
              <a:rPr lang="nl-NL" sz="1000" dirty="0">
                <a:solidFill>
                  <a:srgbClr val="004B8D"/>
                </a:solidFill>
                <a:latin typeface="Myriad Pro" panose="020B0503030403020204" pitchFamily="34" charset="0"/>
                <a:cs typeface="Arial" panose="020B0604020202020204" pitchFamily="34" charset="0"/>
              </a:rPr>
              <a:t> </a:t>
            </a:r>
            <a:r>
              <a:rPr lang="nl-NL" sz="900" dirty="0">
                <a:solidFill>
                  <a:srgbClr val="004B8D"/>
                </a:solidFill>
                <a:latin typeface="Myriad Pro" panose="020B0503030403020204" pitchFamily="34" charset="0"/>
                <a:cs typeface="Arial" panose="020B0604020202020204" pitchFamily="34" charset="0"/>
              </a:rPr>
              <a:t>(</a:t>
            </a:r>
            <a:r>
              <a:rPr lang="en-GB" sz="900" dirty="0">
                <a:solidFill>
                  <a:srgbClr val="004B8D"/>
                </a:solidFill>
                <a:latin typeface="Myriad Pro" panose="020B0503030403020204" pitchFamily="34" charset="0"/>
                <a:cs typeface="Arial" panose="020B0604020202020204" pitchFamily="34" charset="0"/>
              </a:rPr>
              <a:t>My reflections on action) What action did I plan and take? What action might I plan and take in the future? </a:t>
            </a:r>
            <a:endParaRPr lang="nl-NL" sz="1000" b="1" dirty="0">
              <a:solidFill>
                <a:srgbClr val="004B8D"/>
              </a:solidFill>
              <a:latin typeface="Myriad Pro" panose="020B0503030403020204" pitchFamily="34" charset="0"/>
              <a:cs typeface="Arial" panose="020B0604020202020204" pitchFamily="34" charset="0"/>
            </a:endParaRPr>
          </a:p>
        </p:txBody>
      </p:sp>
      <p:sp>
        <p:nvSpPr>
          <p:cNvPr id="26" name="Rectangle: Rounded Corners 25">
            <a:extLst>
              <a:ext uri="{FF2B5EF4-FFF2-40B4-BE49-F238E27FC236}">
                <a16:creationId xmlns:a16="http://schemas.microsoft.com/office/drawing/2014/main" id="{2482AFA8-097C-4B7F-B2E1-4F32A4D7BF1E}"/>
              </a:ext>
            </a:extLst>
          </p:cNvPr>
          <p:cNvSpPr/>
          <p:nvPr/>
        </p:nvSpPr>
        <p:spPr>
          <a:xfrm>
            <a:off x="457200" y="3192365"/>
            <a:ext cx="2619822" cy="914213"/>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1000" b="1" dirty="0">
                <a:solidFill>
                  <a:srgbClr val="004B8D"/>
                </a:solidFill>
                <a:latin typeface="Myriad Pro" panose="020B0503030403020204" pitchFamily="34" charset="0"/>
                <a:cs typeface="Arial" panose="020B0604020202020204" pitchFamily="34" charset="0"/>
              </a:rPr>
              <a:t>Approaches to learning</a:t>
            </a:r>
            <a:r>
              <a:rPr lang="nl-NL" sz="1000" dirty="0">
                <a:solidFill>
                  <a:srgbClr val="004B8D"/>
                </a:solidFill>
                <a:latin typeface="Myriad Pro" panose="020B0503030403020204" pitchFamily="34" charset="0"/>
                <a:cs typeface="Arial" panose="020B0604020202020204" pitchFamily="34" charset="0"/>
              </a:rPr>
              <a:t> </a:t>
            </a:r>
            <a:r>
              <a:rPr lang="nl-NL" sz="900" dirty="0">
                <a:solidFill>
                  <a:srgbClr val="004B8D"/>
                </a:solidFill>
                <a:latin typeface="Myriad Pro" panose="020B0503030403020204" pitchFamily="34" charset="0"/>
                <a:cs typeface="Arial" panose="020B0604020202020204" pitchFamily="34" charset="0"/>
              </a:rPr>
              <a:t>(</a:t>
            </a:r>
            <a:r>
              <a:rPr lang="en-GB" sz="900" dirty="0">
                <a:solidFill>
                  <a:srgbClr val="004B8D"/>
                </a:solidFill>
                <a:latin typeface="Myriad Pro" panose="020B0503030403020204" pitchFamily="34" charset="0"/>
                <a:cs typeface="Arial" panose="020B0604020202020204" pitchFamily="34" charset="0"/>
              </a:rPr>
              <a:t>Skills that I have further developed  and demonstrated).</a:t>
            </a:r>
            <a:endParaRPr lang="nl-NL" sz="1000" b="1" dirty="0">
              <a:solidFill>
                <a:srgbClr val="004B8D"/>
              </a:solidFill>
              <a:latin typeface="Myriad Pro" panose="020B0503030403020204" pitchFamily="34" charset="0"/>
              <a:cs typeface="Arial" panose="020B0604020202020204" pitchFamily="34" charset="0"/>
            </a:endParaRPr>
          </a:p>
        </p:txBody>
      </p:sp>
      <p:sp>
        <p:nvSpPr>
          <p:cNvPr id="31" name="Rectangle: Rounded Corners 30">
            <a:extLst>
              <a:ext uri="{FF2B5EF4-FFF2-40B4-BE49-F238E27FC236}">
                <a16:creationId xmlns:a16="http://schemas.microsoft.com/office/drawing/2014/main" id="{A4383D03-E89D-4C9C-A0DE-6200258B34B9}"/>
              </a:ext>
            </a:extLst>
          </p:cNvPr>
          <p:cNvSpPr/>
          <p:nvPr/>
        </p:nvSpPr>
        <p:spPr>
          <a:xfrm>
            <a:off x="3190874" y="3192365"/>
            <a:ext cx="2638426" cy="914213"/>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1000" b="1" dirty="0">
                <a:solidFill>
                  <a:srgbClr val="004B8D"/>
                </a:solidFill>
                <a:latin typeface="Myriad Pro" panose="020B0503030403020204" pitchFamily="34" charset="0"/>
                <a:cs typeface="Arial" panose="020B0604020202020204" pitchFamily="34" charset="0"/>
              </a:rPr>
              <a:t>Learner profile </a:t>
            </a:r>
            <a:r>
              <a:rPr lang="nl-NL" sz="900" dirty="0">
                <a:solidFill>
                  <a:srgbClr val="004B8D"/>
                </a:solidFill>
                <a:latin typeface="Myriad Pro" panose="020B0503030403020204" pitchFamily="34" charset="0"/>
                <a:cs typeface="Arial" panose="020B0604020202020204" pitchFamily="34" charset="0"/>
              </a:rPr>
              <a:t>(</a:t>
            </a:r>
            <a:r>
              <a:rPr lang="en-GB" sz="900" dirty="0">
                <a:solidFill>
                  <a:srgbClr val="004B8D"/>
                </a:solidFill>
                <a:latin typeface="Myriad Pro" panose="020B0503030403020204" pitchFamily="34" charset="0"/>
                <a:cs typeface="Arial" panose="020B0604020202020204" pitchFamily="34" charset="0"/>
              </a:rPr>
              <a:t>Learner profile attributes that I have further developed and demonstrated</a:t>
            </a:r>
            <a:r>
              <a:rPr lang="nl-NL" sz="900" dirty="0">
                <a:solidFill>
                  <a:srgbClr val="004B8D"/>
                </a:solidFill>
                <a:latin typeface="Myriad Pro" panose="020B0503030403020204" pitchFamily="34" charset="0"/>
                <a:cs typeface="Arial" panose="020B0604020202020204" pitchFamily="34" charset="0"/>
              </a:rPr>
              <a:t>).</a:t>
            </a:r>
            <a:endParaRPr lang="nl-NL" sz="1000" b="1" dirty="0">
              <a:solidFill>
                <a:srgbClr val="004B8D"/>
              </a:solidFill>
              <a:latin typeface="Myriad Pro" panose="020B0503030403020204" pitchFamily="34" charset="0"/>
              <a:cs typeface="Arial" panose="020B0604020202020204" pitchFamily="34" charset="0"/>
            </a:endParaRPr>
          </a:p>
        </p:txBody>
      </p:sp>
      <p:sp>
        <p:nvSpPr>
          <p:cNvPr id="32" name="Rectangle: Rounded Corners 31">
            <a:extLst>
              <a:ext uri="{FF2B5EF4-FFF2-40B4-BE49-F238E27FC236}">
                <a16:creationId xmlns:a16="http://schemas.microsoft.com/office/drawing/2014/main" id="{08C1DA60-249E-4B0F-9017-5412056B3075}"/>
              </a:ext>
            </a:extLst>
          </p:cNvPr>
          <p:cNvSpPr/>
          <p:nvPr/>
        </p:nvSpPr>
        <p:spPr>
          <a:xfrm>
            <a:off x="457200" y="4193793"/>
            <a:ext cx="8248650" cy="921132"/>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000" b="1" dirty="0">
                <a:solidFill>
                  <a:srgbClr val="004B8D"/>
                </a:solidFill>
                <a:latin typeface="Myriad Pro" panose="020B0503030403020204" pitchFamily="34" charset="0"/>
                <a:cs typeface="Arial" panose="020B0604020202020204" pitchFamily="34" charset="0"/>
              </a:rPr>
              <a:t>Learning goals and success criteria</a:t>
            </a:r>
          </a:p>
          <a:p>
            <a:r>
              <a:rPr lang="en-GB" sz="900" dirty="0">
                <a:solidFill>
                  <a:srgbClr val="004B8D"/>
                </a:solidFill>
                <a:latin typeface="Myriad Pro" panose="020B0503030403020204" pitchFamily="34" charset="0"/>
                <a:cs typeface="Arial" panose="020B0604020202020204" pitchFamily="34" charset="0"/>
              </a:rPr>
              <a:t>Did I achieve what I wanted to learn?  How do I know? What would I still like to learn? </a:t>
            </a:r>
          </a:p>
          <a:p>
            <a:endParaRPr lang="nl-NL" sz="900" dirty="0">
              <a:solidFill>
                <a:srgbClr val="004B8D"/>
              </a:solidFill>
              <a:latin typeface="Arial" panose="020B0604020202020204" pitchFamily="34" charset="0"/>
              <a:cs typeface="Arial" panose="020B0604020202020204" pitchFamily="34" charset="0"/>
            </a:endParaRPr>
          </a:p>
          <a:p>
            <a:endParaRPr lang="nl-NL" sz="900" dirty="0">
              <a:solidFill>
                <a:srgbClr val="004B8D"/>
              </a:solidFill>
              <a:latin typeface="Myriad Pro" panose="020B0503030403020204" pitchFamily="34" charset="0"/>
              <a:cs typeface="Arial" panose="020B0604020202020204" pitchFamily="34" charset="0"/>
            </a:endParaRPr>
          </a:p>
        </p:txBody>
      </p:sp>
      <p:sp>
        <p:nvSpPr>
          <p:cNvPr id="33" name="Rectangle: Rounded Corners 32">
            <a:extLst>
              <a:ext uri="{FF2B5EF4-FFF2-40B4-BE49-F238E27FC236}">
                <a16:creationId xmlns:a16="http://schemas.microsoft.com/office/drawing/2014/main" id="{9B46BB37-781C-418D-9E47-6D75118D05AC}"/>
              </a:ext>
            </a:extLst>
          </p:cNvPr>
          <p:cNvSpPr/>
          <p:nvPr/>
        </p:nvSpPr>
        <p:spPr>
          <a:xfrm>
            <a:off x="457201" y="5202140"/>
            <a:ext cx="8248650" cy="979782"/>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000" b="1" dirty="0">
                <a:solidFill>
                  <a:srgbClr val="004B8D"/>
                </a:solidFill>
                <a:latin typeface="Myriad Pro" panose="020B0503030403020204" pitchFamily="34" charset="0"/>
                <a:cs typeface="Arial" panose="020B0604020202020204" pitchFamily="34" charset="0"/>
              </a:rPr>
              <a:t>Next steps</a:t>
            </a:r>
          </a:p>
          <a:p>
            <a:pPr marL="128588" indent="-128588">
              <a:buFont typeface="Arial" panose="020B0604020202020204" pitchFamily="34" charset="0"/>
              <a:buChar char="•"/>
            </a:pPr>
            <a:r>
              <a:rPr lang="en-GB" sz="900" dirty="0">
                <a:solidFill>
                  <a:srgbClr val="004B8D"/>
                </a:solidFill>
                <a:latin typeface="Myriad Pro" panose="020B0503030403020204" pitchFamily="34" charset="0"/>
                <a:cs typeface="Arial" panose="020B0604020202020204" pitchFamily="34" charset="0"/>
              </a:rPr>
              <a:t>What  have I learned about myself?—give an/some example (s)</a:t>
            </a:r>
          </a:p>
          <a:p>
            <a:pPr marL="128588" indent="-128588">
              <a:buFont typeface="Arial" panose="020B0604020202020204" pitchFamily="34" charset="0"/>
              <a:buChar char="•"/>
            </a:pPr>
            <a:endParaRPr lang="en-GB" sz="90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en-GB" sz="90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r>
              <a:rPr lang="en-GB" sz="900" dirty="0">
                <a:solidFill>
                  <a:srgbClr val="004B8D"/>
                </a:solidFill>
                <a:latin typeface="Myriad Pro" panose="020B0503030403020204" pitchFamily="34" charset="0"/>
                <a:cs typeface="Arial" panose="020B0604020202020204" pitchFamily="34" charset="0"/>
              </a:rPr>
              <a:t>What will I take with me from my personal inquiry experience</a:t>
            </a:r>
            <a:r>
              <a:rPr lang="en-GB" sz="750" dirty="0">
                <a:solidFill>
                  <a:srgbClr val="004B8D"/>
                </a:solidFill>
                <a:latin typeface="Myriad Pro" panose="020B0503030403020204" pitchFamily="34" charset="0"/>
                <a:cs typeface="Arial" panose="020B0604020202020204" pitchFamily="34" charset="0"/>
              </a:rPr>
              <a:t>? </a:t>
            </a:r>
          </a:p>
        </p:txBody>
      </p:sp>
    </p:spTree>
    <p:extLst>
      <p:ext uri="{BB962C8B-B14F-4D97-AF65-F5344CB8AC3E}">
        <p14:creationId xmlns:p14="http://schemas.microsoft.com/office/powerpoint/2010/main" val="3521905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extBox 78"/>
          <p:cNvSpPr txBox="1"/>
          <p:nvPr/>
        </p:nvSpPr>
        <p:spPr>
          <a:xfrm>
            <a:off x="-179786" y="111430"/>
            <a:ext cx="9144000" cy="523220"/>
          </a:xfrm>
          <a:prstGeom prst="rect">
            <a:avLst/>
          </a:prstGeom>
          <a:noFill/>
        </p:spPr>
        <p:txBody>
          <a:bodyPr wrap="square" rtlCol="0">
            <a:spAutoFit/>
          </a:bodyPr>
          <a:lstStyle/>
          <a:p>
            <a:pPr algn="ctr"/>
            <a:r>
              <a:rPr lang="nl-NL" dirty="0">
                <a:solidFill>
                  <a:srgbClr val="004B8D"/>
                </a:solidFill>
                <a:latin typeface="Myriad Pro" panose="020B0503030403020204" pitchFamily="34" charset="0"/>
                <a:cs typeface="Arial" panose="020B0604020202020204" pitchFamily="34" charset="0"/>
              </a:rPr>
              <a:t>My Inquiry journey - Timeline</a:t>
            </a:r>
          </a:p>
          <a:p>
            <a:pPr algn="ctr"/>
            <a:endParaRPr lang="nl-NL" sz="1000" dirty="0">
              <a:latin typeface="Myriad Pro" panose="020B0503030403020204" pitchFamily="34" charset="0"/>
              <a:cs typeface="Arial" panose="020B0604020202020204" pitchFamily="34" charset="0"/>
            </a:endParaRPr>
          </a:p>
        </p:txBody>
      </p:sp>
      <p:sp>
        <p:nvSpPr>
          <p:cNvPr id="80" name="TextBox 79"/>
          <p:cNvSpPr txBox="1"/>
          <p:nvPr/>
        </p:nvSpPr>
        <p:spPr>
          <a:xfrm>
            <a:off x="7277495" y="1412615"/>
            <a:ext cx="1715678" cy="196208"/>
          </a:xfrm>
          <a:prstGeom prst="rect">
            <a:avLst/>
          </a:prstGeom>
          <a:noFill/>
        </p:spPr>
        <p:txBody>
          <a:bodyPr wrap="square" rtlCol="0">
            <a:spAutoFit/>
          </a:bodyPr>
          <a:lstStyle/>
          <a:p>
            <a:r>
              <a:rPr lang="nl-NL" sz="675" dirty="0">
                <a:latin typeface="Arial" panose="020B0604020202020204" pitchFamily="34" charset="0"/>
                <a:cs typeface="Arial" panose="020B0604020202020204" pitchFamily="34" charset="0"/>
              </a:rPr>
              <a:t>. </a:t>
            </a:r>
          </a:p>
        </p:txBody>
      </p:sp>
      <p:graphicFrame>
        <p:nvGraphicFramePr>
          <p:cNvPr id="7" name="Diagram 6">
            <a:extLst>
              <a:ext uri="{FF2B5EF4-FFF2-40B4-BE49-F238E27FC236}">
                <a16:creationId xmlns:a16="http://schemas.microsoft.com/office/drawing/2014/main" id="{A9838452-E51F-4956-94D6-69D2C68749E6}"/>
              </a:ext>
            </a:extLst>
          </p:cNvPr>
          <p:cNvGraphicFramePr/>
          <p:nvPr>
            <p:extLst>
              <p:ext uri="{D42A27DB-BD31-4B8C-83A1-F6EECF244321}">
                <p14:modId xmlns:p14="http://schemas.microsoft.com/office/powerpoint/2010/main" val="1531723869"/>
              </p:ext>
            </p:extLst>
          </p:nvPr>
        </p:nvGraphicFramePr>
        <p:xfrm>
          <a:off x="568595" y="2920730"/>
          <a:ext cx="6761489" cy="9876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05" name="Straight Arrow Connector 104">
            <a:extLst>
              <a:ext uri="{FF2B5EF4-FFF2-40B4-BE49-F238E27FC236}">
                <a16:creationId xmlns:a16="http://schemas.microsoft.com/office/drawing/2014/main" id="{F79615D1-0324-4D7D-A96F-BAD068BE3C63}"/>
              </a:ext>
            </a:extLst>
          </p:cNvPr>
          <p:cNvCxnSpPr>
            <a:cxnSpLocks/>
          </p:cNvCxnSpPr>
          <p:nvPr/>
        </p:nvCxnSpPr>
        <p:spPr>
          <a:xfrm flipV="1">
            <a:off x="2500453" y="3480734"/>
            <a:ext cx="13218" cy="427627"/>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cxnSp>
        <p:nvCxnSpPr>
          <p:cNvPr id="106" name="Straight Arrow Connector 105">
            <a:extLst>
              <a:ext uri="{FF2B5EF4-FFF2-40B4-BE49-F238E27FC236}">
                <a16:creationId xmlns:a16="http://schemas.microsoft.com/office/drawing/2014/main" id="{7824A477-FA71-488D-BE9A-E595FCD4D5F1}"/>
              </a:ext>
            </a:extLst>
          </p:cNvPr>
          <p:cNvCxnSpPr>
            <a:cxnSpLocks/>
          </p:cNvCxnSpPr>
          <p:nvPr/>
        </p:nvCxnSpPr>
        <p:spPr>
          <a:xfrm flipV="1">
            <a:off x="4749895" y="3522125"/>
            <a:ext cx="0" cy="386236"/>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cxnSp>
        <p:nvCxnSpPr>
          <p:cNvPr id="107" name="Straight Arrow Connector 106">
            <a:extLst>
              <a:ext uri="{FF2B5EF4-FFF2-40B4-BE49-F238E27FC236}">
                <a16:creationId xmlns:a16="http://schemas.microsoft.com/office/drawing/2014/main" id="{43115F08-0D81-4A9A-B02D-27F2C90E508B}"/>
              </a:ext>
            </a:extLst>
          </p:cNvPr>
          <p:cNvCxnSpPr>
            <a:cxnSpLocks/>
          </p:cNvCxnSpPr>
          <p:nvPr/>
        </p:nvCxnSpPr>
        <p:spPr>
          <a:xfrm flipV="1">
            <a:off x="7063472" y="3522125"/>
            <a:ext cx="0" cy="386236"/>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grpSp>
        <p:nvGrpSpPr>
          <p:cNvPr id="4" name="Group 3">
            <a:extLst>
              <a:ext uri="{FF2B5EF4-FFF2-40B4-BE49-F238E27FC236}">
                <a16:creationId xmlns:a16="http://schemas.microsoft.com/office/drawing/2014/main" id="{40CEDDEB-CC8B-4932-B406-746CB005E440}"/>
              </a:ext>
            </a:extLst>
          </p:cNvPr>
          <p:cNvGrpSpPr/>
          <p:nvPr/>
        </p:nvGrpSpPr>
        <p:grpSpPr>
          <a:xfrm>
            <a:off x="472306" y="686886"/>
            <a:ext cx="6805190" cy="2246814"/>
            <a:chOff x="314634" y="755873"/>
            <a:chExt cx="8849705" cy="1650201"/>
          </a:xfrm>
        </p:grpSpPr>
        <p:grpSp>
          <p:nvGrpSpPr>
            <p:cNvPr id="9" name="Group 8">
              <a:extLst>
                <a:ext uri="{FF2B5EF4-FFF2-40B4-BE49-F238E27FC236}">
                  <a16:creationId xmlns:a16="http://schemas.microsoft.com/office/drawing/2014/main" id="{823F39A3-3D1D-41A7-8106-71CE8651A6E1}"/>
                </a:ext>
              </a:extLst>
            </p:cNvPr>
            <p:cNvGrpSpPr/>
            <p:nvPr/>
          </p:nvGrpSpPr>
          <p:grpSpPr>
            <a:xfrm>
              <a:off x="314634" y="765398"/>
              <a:ext cx="2801330" cy="1640676"/>
              <a:chOff x="3422718" y="787892"/>
              <a:chExt cx="2801330" cy="1640676"/>
            </a:xfrm>
          </p:grpSpPr>
          <p:sp>
            <p:nvSpPr>
              <p:cNvPr id="19" name="Rectangle: Rounded Corners 18"/>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800" dirty="0">
                    <a:solidFill>
                      <a:schemeClr val="bg2">
                        <a:lumMod val="50000"/>
                      </a:schemeClr>
                    </a:solidFill>
                    <a:latin typeface="Myriad Pro" panose="020B0503030403020204" pitchFamily="34" charset="0"/>
                    <a:cs typeface="Arial" panose="020B0604020202020204" pitchFamily="34" charset="0"/>
                  </a:rPr>
                  <a:t>Inquiry </a:t>
                </a:r>
                <a:r>
                  <a:rPr lang="nl-NL" sz="750" dirty="0">
                    <a:solidFill>
                      <a:schemeClr val="tx1">
                        <a:lumMod val="65000"/>
                        <a:lumOff val="35000"/>
                      </a:schemeClr>
                    </a:solidFill>
                    <a:latin typeface="Myriad Pro" panose="020B0503030403020204" pitchFamily="34" charset="0"/>
                    <a:cs typeface="Arial" panose="020B0604020202020204" pitchFamily="34" charset="0"/>
                  </a:rPr>
                  <a:t>step</a:t>
                </a:r>
                <a:r>
                  <a:rPr lang="nl-NL" sz="750" dirty="0">
                    <a:solidFill>
                      <a:schemeClr val="tx1">
                        <a:lumMod val="65000"/>
                        <a:lumOff val="35000"/>
                      </a:schemeClr>
                    </a:solidFill>
                    <a:latin typeface="Myriad Pro" panose="020B0503030403020204" pitchFamily="34" charset="0"/>
                  </a:rPr>
                  <a:t>s</a:t>
                </a:r>
              </a:p>
            </p:txBody>
          </p:sp>
          <p:sp>
            <p:nvSpPr>
              <p:cNvPr id="20" name="Rectangle: Rounded Corners 19"/>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750" dirty="0">
                    <a:solidFill>
                      <a:schemeClr val="tx1">
                        <a:lumMod val="65000"/>
                        <a:lumOff val="35000"/>
                      </a:schemeClr>
                    </a:solidFill>
                    <a:latin typeface="Myriad Pro" panose="020B0503030403020204" pitchFamily="34" charset="0"/>
                  </a:rPr>
                  <a:t>Check-ins</a:t>
                </a:r>
              </a:p>
            </p:txBody>
          </p:sp>
          <p:sp>
            <p:nvSpPr>
              <p:cNvPr id="76" name="Rectangle: Rounded Corners 75">
                <a:extLst>
                  <a:ext uri="{FF2B5EF4-FFF2-40B4-BE49-F238E27FC236}">
                    <a16:creationId xmlns:a16="http://schemas.microsoft.com/office/drawing/2014/main" id="{E4E7E427-49B8-4FB1-B9C4-A001049145C9}"/>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788" dirty="0">
                    <a:solidFill>
                      <a:schemeClr val="tx1">
                        <a:lumMod val="65000"/>
                        <a:lumOff val="35000"/>
                      </a:schemeClr>
                    </a:solidFill>
                    <a:latin typeface="Myriad Pro" panose="020B0503030403020204" pitchFamily="34" charset="0"/>
                  </a:rPr>
                  <a:t>Tasks</a:t>
                </a:r>
              </a:p>
            </p:txBody>
          </p:sp>
        </p:grpSp>
        <p:grpSp>
          <p:nvGrpSpPr>
            <p:cNvPr id="40" name="Group 39">
              <a:extLst>
                <a:ext uri="{FF2B5EF4-FFF2-40B4-BE49-F238E27FC236}">
                  <a16:creationId xmlns:a16="http://schemas.microsoft.com/office/drawing/2014/main" id="{65AE7767-475B-47AB-A33A-487F1B841624}"/>
                </a:ext>
              </a:extLst>
            </p:cNvPr>
            <p:cNvGrpSpPr/>
            <p:nvPr/>
          </p:nvGrpSpPr>
          <p:grpSpPr>
            <a:xfrm>
              <a:off x="3338823" y="765398"/>
              <a:ext cx="2801329" cy="1640676"/>
              <a:chOff x="3422719" y="787892"/>
              <a:chExt cx="2801329" cy="1640676"/>
            </a:xfrm>
          </p:grpSpPr>
          <p:sp>
            <p:nvSpPr>
              <p:cNvPr id="41" name="Rectangle: Rounded Corners 40">
                <a:extLst>
                  <a:ext uri="{FF2B5EF4-FFF2-40B4-BE49-F238E27FC236}">
                    <a16:creationId xmlns:a16="http://schemas.microsoft.com/office/drawing/2014/main" id="{655A5A40-DDCF-461A-967F-7B7E6BA51064}"/>
                  </a:ext>
                </a:extLst>
              </p:cNvPr>
              <p:cNvSpPr>
                <a:spLocks noChangeAspect="1"/>
              </p:cNvSpPr>
              <p:nvPr/>
            </p:nvSpPr>
            <p:spPr>
              <a:xfrm>
                <a:off x="3422719"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800" dirty="0">
                    <a:solidFill>
                      <a:schemeClr val="bg2">
                        <a:lumMod val="50000"/>
                      </a:schemeClr>
                    </a:solidFill>
                    <a:latin typeface="Myriad Pro" panose="020B0503030403020204" pitchFamily="34" charset="0"/>
                    <a:cs typeface="Arial" panose="020B0604020202020204" pitchFamily="34" charset="0"/>
                  </a:rPr>
                  <a:t>Inquiry </a:t>
                </a:r>
                <a:r>
                  <a:rPr lang="nl-NL" sz="750" dirty="0">
                    <a:solidFill>
                      <a:schemeClr val="tx1">
                        <a:lumMod val="65000"/>
                        <a:lumOff val="35000"/>
                      </a:schemeClr>
                    </a:solidFill>
                    <a:latin typeface="Myriad Pro" panose="020B0503030403020204" pitchFamily="34" charset="0"/>
                    <a:cs typeface="Arial" panose="020B0604020202020204" pitchFamily="34" charset="0"/>
                  </a:rPr>
                  <a:t>Step</a:t>
                </a:r>
                <a:r>
                  <a:rPr lang="nl-NL" sz="750" dirty="0">
                    <a:solidFill>
                      <a:schemeClr val="tx1">
                        <a:lumMod val="65000"/>
                        <a:lumOff val="35000"/>
                      </a:schemeClr>
                    </a:solidFill>
                    <a:latin typeface="Myriad Pro" panose="020B0503030403020204" pitchFamily="34" charset="0"/>
                  </a:rPr>
                  <a:t>s</a:t>
                </a:r>
              </a:p>
            </p:txBody>
          </p:sp>
          <p:sp>
            <p:nvSpPr>
              <p:cNvPr id="42" name="Rectangle: Rounded Corners 41">
                <a:extLst>
                  <a:ext uri="{FF2B5EF4-FFF2-40B4-BE49-F238E27FC236}">
                    <a16:creationId xmlns:a16="http://schemas.microsoft.com/office/drawing/2014/main" id="{E079B751-09CC-460F-8F08-EAF014F418B5}"/>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750" dirty="0">
                    <a:solidFill>
                      <a:schemeClr val="tx1">
                        <a:lumMod val="65000"/>
                        <a:lumOff val="35000"/>
                      </a:schemeClr>
                    </a:solidFill>
                    <a:latin typeface="Myriad Pro" panose="020B0503030403020204" pitchFamily="34" charset="0"/>
                  </a:rPr>
                  <a:t>Check-ins</a:t>
                </a:r>
              </a:p>
            </p:txBody>
          </p:sp>
          <p:sp>
            <p:nvSpPr>
              <p:cNvPr id="43" name="Rectangle: Rounded Corners 42">
                <a:extLst>
                  <a:ext uri="{FF2B5EF4-FFF2-40B4-BE49-F238E27FC236}">
                    <a16:creationId xmlns:a16="http://schemas.microsoft.com/office/drawing/2014/main" id="{E3151966-352C-4F19-A08D-3FF60CDC5B30}"/>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788" dirty="0">
                    <a:solidFill>
                      <a:schemeClr val="tx1">
                        <a:lumMod val="65000"/>
                        <a:lumOff val="35000"/>
                      </a:schemeClr>
                    </a:solidFill>
                    <a:latin typeface="Myriad Pro" panose="020B0503030403020204" pitchFamily="34" charset="0"/>
                  </a:rPr>
                  <a:t>Tasks</a:t>
                </a:r>
              </a:p>
            </p:txBody>
          </p:sp>
        </p:grpSp>
        <p:grpSp>
          <p:nvGrpSpPr>
            <p:cNvPr id="44" name="Group 43">
              <a:extLst>
                <a:ext uri="{FF2B5EF4-FFF2-40B4-BE49-F238E27FC236}">
                  <a16:creationId xmlns:a16="http://schemas.microsoft.com/office/drawing/2014/main" id="{5ECD218C-9AB2-4B38-BBCD-F6564980ECD3}"/>
                </a:ext>
              </a:extLst>
            </p:cNvPr>
            <p:cNvGrpSpPr/>
            <p:nvPr/>
          </p:nvGrpSpPr>
          <p:grpSpPr>
            <a:xfrm>
              <a:off x="6363009" y="755873"/>
              <a:ext cx="2801330" cy="1640676"/>
              <a:chOff x="3422718" y="787892"/>
              <a:chExt cx="2801330" cy="1640676"/>
            </a:xfrm>
          </p:grpSpPr>
          <p:sp>
            <p:nvSpPr>
              <p:cNvPr id="45" name="Rectangle: Rounded Corners 44">
                <a:extLst>
                  <a:ext uri="{FF2B5EF4-FFF2-40B4-BE49-F238E27FC236}">
                    <a16:creationId xmlns:a16="http://schemas.microsoft.com/office/drawing/2014/main" id="{53217824-9A6A-4F74-AB92-7513F533C171}"/>
                  </a:ext>
                </a:extLst>
              </p:cNvPr>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800" dirty="0">
                    <a:solidFill>
                      <a:schemeClr val="bg2">
                        <a:lumMod val="50000"/>
                      </a:schemeClr>
                    </a:solidFill>
                    <a:latin typeface="Myriad Pro" panose="020B0503030403020204" pitchFamily="34" charset="0"/>
                    <a:cs typeface="Arial" panose="020B0604020202020204" pitchFamily="34" charset="0"/>
                  </a:rPr>
                  <a:t>Inquiry step</a:t>
                </a:r>
                <a:r>
                  <a:rPr lang="nl-NL" sz="750" dirty="0">
                    <a:solidFill>
                      <a:schemeClr val="tx1">
                        <a:lumMod val="65000"/>
                        <a:lumOff val="35000"/>
                      </a:schemeClr>
                    </a:solidFill>
                    <a:latin typeface="Myriad Pro" panose="020B0503030403020204" pitchFamily="34" charset="0"/>
                  </a:rPr>
                  <a:t>s</a:t>
                </a:r>
              </a:p>
            </p:txBody>
          </p:sp>
          <p:sp>
            <p:nvSpPr>
              <p:cNvPr id="46" name="Rectangle: Rounded Corners 45">
                <a:extLst>
                  <a:ext uri="{FF2B5EF4-FFF2-40B4-BE49-F238E27FC236}">
                    <a16:creationId xmlns:a16="http://schemas.microsoft.com/office/drawing/2014/main" id="{98A3FAE2-3D00-444D-AF3E-D1792AE247CA}"/>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750" dirty="0">
                    <a:solidFill>
                      <a:schemeClr val="tx1">
                        <a:lumMod val="65000"/>
                        <a:lumOff val="35000"/>
                      </a:schemeClr>
                    </a:solidFill>
                    <a:latin typeface="Myriad Pro" panose="020B0503030403020204" pitchFamily="34" charset="0"/>
                  </a:rPr>
                  <a:t>Check-ins</a:t>
                </a:r>
              </a:p>
            </p:txBody>
          </p:sp>
          <p:sp>
            <p:nvSpPr>
              <p:cNvPr id="47" name="Rectangle: Rounded Corners 46">
                <a:extLst>
                  <a:ext uri="{FF2B5EF4-FFF2-40B4-BE49-F238E27FC236}">
                    <a16:creationId xmlns:a16="http://schemas.microsoft.com/office/drawing/2014/main" id="{D7F09918-BD10-475C-8B0A-1E9D22B648F0}"/>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788" dirty="0">
                    <a:solidFill>
                      <a:schemeClr val="tx1">
                        <a:lumMod val="65000"/>
                        <a:lumOff val="35000"/>
                      </a:schemeClr>
                    </a:solidFill>
                    <a:latin typeface="Myriad Pro" panose="020B0503030403020204" pitchFamily="34" charset="0"/>
                  </a:rPr>
                  <a:t>Tasks</a:t>
                </a:r>
              </a:p>
            </p:txBody>
          </p:sp>
        </p:grpSp>
      </p:grpSp>
      <p:grpSp>
        <p:nvGrpSpPr>
          <p:cNvPr id="78" name="Group 77">
            <a:extLst>
              <a:ext uri="{FF2B5EF4-FFF2-40B4-BE49-F238E27FC236}">
                <a16:creationId xmlns:a16="http://schemas.microsoft.com/office/drawing/2014/main" id="{5FF3D3A5-F1CB-4895-92C6-B7C07B46AB4B}"/>
              </a:ext>
            </a:extLst>
          </p:cNvPr>
          <p:cNvGrpSpPr/>
          <p:nvPr/>
        </p:nvGrpSpPr>
        <p:grpSpPr>
          <a:xfrm>
            <a:off x="472306" y="3908361"/>
            <a:ext cx="6805190" cy="2246814"/>
            <a:chOff x="314634" y="755873"/>
            <a:chExt cx="8849705" cy="1650201"/>
          </a:xfrm>
        </p:grpSpPr>
        <p:grpSp>
          <p:nvGrpSpPr>
            <p:cNvPr id="81" name="Group 80">
              <a:extLst>
                <a:ext uri="{FF2B5EF4-FFF2-40B4-BE49-F238E27FC236}">
                  <a16:creationId xmlns:a16="http://schemas.microsoft.com/office/drawing/2014/main" id="{8FCE347E-9F08-40A8-8138-D515717E823C}"/>
                </a:ext>
              </a:extLst>
            </p:cNvPr>
            <p:cNvGrpSpPr/>
            <p:nvPr/>
          </p:nvGrpSpPr>
          <p:grpSpPr>
            <a:xfrm>
              <a:off x="314634" y="765398"/>
              <a:ext cx="2801330" cy="1640676"/>
              <a:chOff x="3422718" y="787892"/>
              <a:chExt cx="2801330" cy="1640676"/>
            </a:xfrm>
          </p:grpSpPr>
          <p:sp>
            <p:nvSpPr>
              <p:cNvPr id="98" name="Rectangle: Rounded Corners 97">
                <a:extLst>
                  <a:ext uri="{FF2B5EF4-FFF2-40B4-BE49-F238E27FC236}">
                    <a16:creationId xmlns:a16="http://schemas.microsoft.com/office/drawing/2014/main" id="{D6D3BF61-2C11-4690-A726-C9BCF1E0470F}"/>
                  </a:ext>
                </a:extLst>
              </p:cNvPr>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800" dirty="0">
                    <a:solidFill>
                      <a:schemeClr val="bg2">
                        <a:lumMod val="50000"/>
                      </a:schemeClr>
                    </a:solidFill>
                    <a:latin typeface="Myriad Pro" panose="020B0503030403020204" pitchFamily="34" charset="0"/>
                    <a:cs typeface="Arial" panose="020B0604020202020204" pitchFamily="34" charset="0"/>
                  </a:rPr>
                  <a:t>Inquiry </a:t>
                </a:r>
                <a:r>
                  <a:rPr lang="nl-NL" sz="750" dirty="0">
                    <a:solidFill>
                      <a:schemeClr val="tx1">
                        <a:lumMod val="65000"/>
                        <a:lumOff val="35000"/>
                      </a:schemeClr>
                    </a:solidFill>
                    <a:latin typeface="Myriad Pro" panose="020B0503030403020204" pitchFamily="34" charset="0"/>
                    <a:cs typeface="Arial" panose="020B0604020202020204" pitchFamily="34" charset="0"/>
                  </a:rPr>
                  <a:t>step</a:t>
                </a:r>
                <a:r>
                  <a:rPr lang="nl-NL" sz="750" dirty="0">
                    <a:solidFill>
                      <a:schemeClr val="tx1">
                        <a:lumMod val="65000"/>
                        <a:lumOff val="35000"/>
                      </a:schemeClr>
                    </a:solidFill>
                    <a:latin typeface="Myriad Pro" panose="020B0503030403020204" pitchFamily="34" charset="0"/>
                  </a:rPr>
                  <a:t>s</a:t>
                </a:r>
              </a:p>
            </p:txBody>
          </p:sp>
          <p:sp>
            <p:nvSpPr>
              <p:cNvPr id="99" name="Rectangle: Rounded Corners 98">
                <a:extLst>
                  <a:ext uri="{FF2B5EF4-FFF2-40B4-BE49-F238E27FC236}">
                    <a16:creationId xmlns:a16="http://schemas.microsoft.com/office/drawing/2014/main" id="{07FDFF50-BCB2-45F5-BC68-92584AB48E41}"/>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750" dirty="0">
                    <a:solidFill>
                      <a:schemeClr val="tx1">
                        <a:lumMod val="65000"/>
                        <a:lumOff val="35000"/>
                      </a:schemeClr>
                    </a:solidFill>
                    <a:latin typeface="Myriad Pro" panose="020B0503030403020204" pitchFamily="34" charset="0"/>
                  </a:rPr>
                  <a:t>Check-ins</a:t>
                </a:r>
              </a:p>
            </p:txBody>
          </p:sp>
          <p:sp>
            <p:nvSpPr>
              <p:cNvPr id="100" name="Rectangle: Rounded Corners 99">
                <a:extLst>
                  <a:ext uri="{FF2B5EF4-FFF2-40B4-BE49-F238E27FC236}">
                    <a16:creationId xmlns:a16="http://schemas.microsoft.com/office/drawing/2014/main" id="{F7F23564-C890-49B9-839A-A59619D4F393}"/>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788" dirty="0">
                    <a:solidFill>
                      <a:schemeClr val="tx1">
                        <a:lumMod val="65000"/>
                        <a:lumOff val="35000"/>
                      </a:schemeClr>
                    </a:solidFill>
                    <a:latin typeface="Myriad Pro" panose="020B0503030403020204" pitchFamily="34" charset="0"/>
                  </a:rPr>
                  <a:t>Tasks</a:t>
                </a:r>
              </a:p>
            </p:txBody>
          </p:sp>
        </p:grpSp>
        <p:grpSp>
          <p:nvGrpSpPr>
            <p:cNvPr id="90" name="Group 89">
              <a:extLst>
                <a:ext uri="{FF2B5EF4-FFF2-40B4-BE49-F238E27FC236}">
                  <a16:creationId xmlns:a16="http://schemas.microsoft.com/office/drawing/2014/main" id="{575CD941-4499-4898-8B00-83EE75E1771E}"/>
                </a:ext>
              </a:extLst>
            </p:cNvPr>
            <p:cNvGrpSpPr/>
            <p:nvPr/>
          </p:nvGrpSpPr>
          <p:grpSpPr>
            <a:xfrm>
              <a:off x="3338822" y="765398"/>
              <a:ext cx="2801330" cy="1640676"/>
              <a:chOff x="3422718" y="787892"/>
              <a:chExt cx="2801330" cy="1640676"/>
            </a:xfrm>
          </p:grpSpPr>
          <p:sp>
            <p:nvSpPr>
              <p:cNvPr id="95" name="Rectangle: Rounded Corners 94">
                <a:extLst>
                  <a:ext uri="{FF2B5EF4-FFF2-40B4-BE49-F238E27FC236}">
                    <a16:creationId xmlns:a16="http://schemas.microsoft.com/office/drawing/2014/main" id="{5F2E3D0E-27F8-4D38-8250-5E5B735E9444}"/>
                  </a:ext>
                </a:extLst>
              </p:cNvPr>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800" dirty="0">
                    <a:solidFill>
                      <a:schemeClr val="bg2">
                        <a:lumMod val="50000"/>
                      </a:schemeClr>
                    </a:solidFill>
                    <a:latin typeface="Myriad Pro" panose="020B0503030403020204" pitchFamily="34" charset="0"/>
                    <a:cs typeface="Arial" panose="020B0604020202020204" pitchFamily="34" charset="0"/>
                  </a:rPr>
                  <a:t>Inquiry </a:t>
                </a:r>
                <a:r>
                  <a:rPr lang="nl-NL" sz="750" dirty="0">
                    <a:solidFill>
                      <a:schemeClr val="tx1">
                        <a:lumMod val="65000"/>
                        <a:lumOff val="35000"/>
                      </a:schemeClr>
                    </a:solidFill>
                    <a:latin typeface="Myriad Pro" panose="020B0503030403020204" pitchFamily="34" charset="0"/>
                    <a:cs typeface="Arial" panose="020B0604020202020204" pitchFamily="34" charset="0"/>
                  </a:rPr>
                  <a:t>step</a:t>
                </a:r>
                <a:r>
                  <a:rPr lang="nl-NL" sz="750" dirty="0">
                    <a:solidFill>
                      <a:schemeClr val="tx1">
                        <a:lumMod val="65000"/>
                        <a:lumOff val="35000"/>
                      </a:schemeClr>
                    </a:solidFill>
                    <a:latin typeface="Myriad Pro" panose="020B0503030403020204" pitchFamily="34" charset="0"/>
                  </a:rPr>
                  <a:t>s</a:t>
                </a:r>
              </a:p>
            </p:txBody>
          </p:sp>
          <p:sp>
            <p:nvSpPr>
              <p:cNvPr id="96" name="Rectangle: Rounded Corners 95">
                <a:extLst>
                  <a:ext uri="{FF2B5EF4-FFF2-40B4-BE49-F238E27FC236}">
                    <a16:creationId xmlns:a16="http://schemas.microsoft.com/office/drawing/2014/main" id="{2E133E3D-1C56-4AC0-A832-DE3304FF0A7F}"/>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750" dirty="0">
                    <a:solidFill>
                      <a:schemeClr val="tx1">
                        <a:lumMod val="65000"/>
                        <a:lumOff val="35000"/>
                      </a:schemeClr>
                    </a:solidFill>
                    <a:latin typeface="Myriad Pro" panose="020B0503030403020204" pitchFamily="34" charset="0"/>
                  </a:rPr>
                  <a:t>Check-ins</a:t>
                </a:r>
              </a:p>
            </p:txBody>
          </p:sp>
          <p:sp>
            <p:nvSpPr>
              <p:cNvPr id="97" name="Rectangle: Rounded Corners 96">
                <a:extLst>
                  <a:ext uri="{FF2B5EF4-FFF2-40B4-BE49-F238E27FC236}">
                    <a16:creationId xmlns:a16="http://schemas.microsoft.com/office/drawing/2014/main" id="{A63843D2-56EF-4444-8C16-9930721C18DE}"/>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788" dirty="0">
                    <a:solidFill>
                      <a:schemeClr val="tx1">
                        <a:lumMod val="65000"/>
                        <a:lumOff val="35000"/>
                      </a:schemeClr>
                    </a:solidFill>
                    <a:latin typeface="Myriad Pro" panose="020B0503030403020204" pitchFamily="34" charset="0"/>
                  </a:rPr>
                  <a:t>Tasks</a:t>
                </a:r>
              </a:p>
            </p:txBody>
          </p:sp>
        </p:grpSp>
        <p:grpSp>
          <p:nvGrpSpPr>
            <p:cNvPr id="91" name="Group 90">
              <a:extLst>
                <a:ext uri="{FF2B5EF4-FFF2-40B4-BE49-F238E27FC236}">
                  <a16:creationId xmlns:a16="http://schemas.microsoft.com/office/drawing/2014/main" id="{868BA115-71DB-422C-83E7-8975B506C98B}"/>
                </a:ext>
              </a:extLst>
            </p:cNvPr>
            <p:cNvGrpSpPr/>
            <p:nvPr/>
          </p:nvGrpSpPr>
          <p:grpSpPr>
            <a:xfrm>
              <a:off x="6363009" y="755873"/>
              <a:ext cx="2801330" cy="1640676"/>
              <a:chOff x="3422718" y="787892"/>
              <a:chExt cx="2801330" cy="1640676"/>
            </a:xfrm>
          </p:grpSpPr>
          <p:sp>
            <p:nvSpPr>
              <p:cNvPr id="92" name="Rectangle: Rounded Corners 91">
                <a:extLst>
                  <a:ext uri="{FF2B5EF4-FFF2-40B4-BE49-F238E27FC236}">
                    <a16:creationId xmlns:a16="http://schemas.microsoft.com/office/drawing/2014/main" id="{865F485A-4510-40C2-A47B-F0CD5927D7DC}"/>
                  </a:ext>
                </a:extLst>
              </p:cNvPr>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800" dirty="0">
                    <a:solidFill>
                      <a:schemeClr val="bg2">
                        <a:lumMod val="50000"/>
                      </a:schemeClr>
                    </a:solidFill>
                    <a:latin typeface="Myriad Pro" panose="020B0503030403020204" pitchFamily="34" charset="0"/>
                    <a:cs typeface="Arial" panose="020B0604020202020204" pitchFamily="34" charset="0"/>
                  </a:rPr>
                  <a:t>Inquiry</a:t>
                </a:r>
                <a:r>
                  <a:rPr lang="nl-NL" sz="750" dirty="0">
                    <a:solidFill>
                      <a:schemeClr val="tx1">
                        <a:lumMod val="65000"/>
                        <a:lumOff val="35000"/>
                      </a:schemeClr>
                    </a:solidFill>
                    <a:latin typeface="Myriad Pro" panose="020B0503030403020204" pitchFamily="34" charset="0"/>
                  </a:rPr>
                  <a:t> steps</a:t>
                </a:r>
              </a:p>
            </p:txBody>
          </p:sp>
          <p:sp>
            <p:nvSpPr>
              <p:cNvPr id="93" name="Rectangle: Rounded Corners 92">
                <a:extLst>
                  <a:ext uri="{FF2B5EF4-FFF2-40B4-BE49-F238E27FC236}">
                    <a16:creationId xmlns:a16="http://schemas.microsoft.com/office/drawing/2014/main" id="{3FC648EF-F368-4893-A649-AE100470B087}"/>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750" dirty="0">
                    <a:solidFill>
                      <a:schemeClr val="tx1">
                        <a:lumMod val="65000"/>
                        <a:lumOff val="35000"/>
                      </a:schemeClr>
                    </a:solidFill>
                    <a:latin typeface="Myriad Pro" panose="020B0503030403020204" pitchFamily="34" charset="0"/>
                  </a:rPr>
                  <a:t>Check-ins</a:t>
                </a:r>
              </a:p>
            </p:txBody>
          </p:sp>
          <p:sp>
            <p:nvSpPr>
              <p:cNvPr id="94" name="Rectangle: Rounded Corners 93">
                <a:extLst>
                  <a:ext uri="{FF2B5EF4-FFF2-40B4-BE49-F238E27FC236}">
                    <a16:creationId xmlns:a16="http://schemas.microsoft.com/office/drawing/2014/main" id="{F72FFBFA-C707-4E45-961D-3535440AA43B}"/>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788" dirty="0">
                    <a:solidFill>
                      <a:schemeClr val="tx1">
                        <a:lumMod val="65000"/>
                        <a:lumOff val="35000"/>
                      </a:schemeClr>
                    </a:solidFill>
                    <a:latin typeface="Myriad Pro" panose="020B0503030403020204" pitchFamily="34" charset="0"/>
                  </a:rPr>
                  <a:t>Tasks</a:t>
                </a:r>
              </a:p>
            </p:txBody>
          </p:sp>
        </p:grpSp>
      </p:grpSp>
      <p:cxnSp>
        <p:nvCxnSpPr>
          <p:cNvPr id="33" name="Straight Arrow Connector 32">
            <a:extLst>
              <a:ext uri="{FF2B5EF4-FFF2-40B4-BE49-F238E27FC236}">
                <a16:creationId xmlns:a16="http://schemas.microsoft.com/office/drawing/2014/main" id="{30DC6D83-AAF5-4D41-A29E-E89BFAE45310}"/>
              </a:ext>
            </a:extLst>
          </p:cNvPr>
          <p:cNvCxnSpPr>
            <a:cxnSpLocks/>
          </p:cNvCxnSpPr>
          <p:nvPr/>
        </p:nvCxnSpPr>
        <p:spPr>
          <a:xfrm>
            <a:off x="867083" y="2920730"/>
            <a:ext cx="0" cy="351772"/>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cxnSp>
        <p:nvCxnSpPr>
          <p:cNvPr id="103" name="Straight Arrow Connector 102">
            <a:extLst>
              <a:ext uri="{FF2B5EF4-FFF2-40B4-BE49-F238E27FC236}">
                <a16:creationId xmlns:a16="http://schemas.microsoft.com/office/drawing/2014/main" id="{C972D0C0-051A-40BB-9B9C-8EB7DE2B49AF}"/>
              </a:ext>
            </a:extLst>
          </p:cNvPr>
          <p:cNvCxnSpPr>
            <a:cxnSpLocks/>
          </p:cNvCxnSpPr>
          <p:nvPr/>
        </p:nvCxnSpPr>
        <p:spPr>
          <a:xfrm>
            <a:off x="3105225" y="2920730"/>
            <a:ext cx="0" cy="380348"/>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cxnSp>
        <p:nvCxnSpPr>
          <p:cNvPr id="104" name="Straight Arrow Connector 103">
            <a:extLst>
              <a:ext uri="{FF2B5EF4-FFF2-40B4-BE49-F238E27FC236}">
                <a16:creationId xmlns:a16="http://schemas.microsoft.com/office/drawing/2014/main" id="{F1C05C7D-F488-4C44-A6F1-A657D6DE40FA}"/>
              </a:ext>
            </a:extLst>
          </p:cNvPr>
          <p:cNvCxnSpPr>
            <a:cxnSpLocks/>
          </p:cNvCxnSpPr>
          <p:nvPr/>
        </p:nvCxnSpPr>
        <p:spPr>
          <a:xfrm>
            <a:off x="5349408" y="2920730"/>
            <a:ext cx="0" cy="380348"/>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sp>
        <p:nvSpPr>
          <p:cNvPr id="3" name="Callout: Line 2">
            <a:extLst>
              <a:ext uri="{FF2B5EF4-FFF2-40B4-BE49-F238E27FC236}">
                <a16:creationId xmlns:a16="http://schemas.microsoft.com/office/drawing/2014/main" id="{2E0E9E65-4D5D-40EF-B53B-1B88E92C548D}"/>
              </a:ext>
            </a:extLst>
          </p:cNvPr>
          <p:cNvSpPr/>
          <p:nvPr/>
        </p:nvSpPr>
        <p:spPr>
          <a:xfrm>
            <a:off x="7422322" y="370175"/>
            <a:ext cx="1442886" cy="804406"/>
          </a:xfrm>
          <a:prstGeom prst="borderCallout1">
            <a:avLst>
              <a:gd name="adj1" fmla="val 18750"/>
              <a:gd name="adj2" fmla="val -8333"/>
              <a:gd name="adj3" fmla="val 39850"/>
              <a:gd name="adj4" fmla="val -96708"/>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900" dirty="0">
                <a:solidFill>
                  <a:schemeClr val="tx1">
                    <a:lumMod val="65000"/>
                    <a:lumOff val="35000"/>
                  </a:schemeClr>
                </a:solidFill>
                <a:latin typeface="Myriad Pro" panose="020B0503030403020204" pitchFamily="34" charset="0"/>
                <a:cs typeface="Arial" panose="020B0604020202020204" pitchFamily="34" charset="0"/>
              </a:rPr>
              <a:t>My inquiry journey </a:t>
            </a:r>
          </a:p>
          <a:p>
            <a:r>
              <a:rPr lang="nl-NL" sz="750" dirty="0">
                <a:solidFill>
                  <a:schemeClr val="tx1">
                    <a:lumMod val="65000"/>
                    <a:lumOff val="35000"/>
                  </a:schemeClr>
                </a:solidFill>
                <a:latin typeface="Myriad Pro" panose="020B0503030403020204" pitchFamily="34" charset="0"/>
                <a:cs typeface="Arial" panose="020B0604020202020204" pitchFamily="34" charset="0"/>
              </a:rPr>
              <a:t>What are my inquiry steps?</a:t>
            </a:r>
          </a:p>
          <a:p>
            <a:r>
              <a:rPr lang="nl-NL" sz="750" dirty="0">
                <a:solidFill>
                  <a:schemeClr val="tx1">
                    <a:lumMod val="65000"/>
                    <a:lumOff val="35000"/>
                  </a:schemeClr>
                </a:solidFill>
                <a:latin typeface="Myriad Pro" panose="020B0503030403020204" pitchFamily="34" charset="0"/>
                <a:cs typeface="Arial" panose="020B0604020202020204" pitchFamily="34" charset="0"/>
              </a:rPr>
              <a:t>I have recorded these on my timeline</a:t>
            </a:r>
            <a:endParaRPr lang="en-GB" sz="750" dirty="0">
              <a:solidFill>
                <a:schemeClr val="tx1">
                  <a:lumMod val="65000"/>
                  <a:lumOff val="35000"/>
                </a:schemeClr>
              </a:solidFill>
              <a:latin typeface="Myriad Pro" panose="020B0503030403020204" pitchFamily="34" charset="0"/>
            </a:endParaRPr>
          </a:p>
        </p:txBody>
      </p:sp>
      <p:sp>
        <p:nvSpPr>
          <p:cNvPr id="102" name="Callout: Line 101">
            <a:extLst>
              <a:ext uri="{FF2B5EF4-FFF2-40B4-BE49-F238E27FC236}">
                <a16:creationId xmlns:a16="http://schemas.microsoft.com/office/drawing/2014/main" id="{71CC5EFE-B71A-4EF7-8151-D27D06EAC9E5}"/>
              </a:ext>
            </a:extLst>
          </p:cNvPr>
          <p:cNvSpPr/>
          <p:nvPr/>
        </p:nvSpPr>
        <p:spPr>
          <a:xfrm>
            <a:off x="7422321" y="1941418"/>
            <a:ext cx="1442887" cy="1252689"/>
          </a:xfrm>
          <a:prstGeom prst="borderCallout1">
            <a:avLst>
              <a:gd name="adj1" fmla="val 18750"/>
              <a:gd name="adj2" fmla="val -8333"/>
              <a:gd name="adj3" fmla="val 103920"/>
              <a:gd name="adj4" fmla="val -66570"/>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8588" indent="-128588">
              <a:buFont typeface="Arial" panose="020B0604020202020204" pitchFamily="34" charset="0"/>
              <a:buChar char="•"/>
            </a:pPr>
            <a:r>
              <a:rPr lang="nl-NL" sz="788" dirty="0">
                <a:solidFill>
                  <a:schemeClr val="bg2">
                    <a:lumMod val="50000"/>
                  </a:schemeClr>
                </a:solidFill>
                <a:latin typeface="Myriad Pro" panose="020B0503030403020204" pitchFamily="34" charset="0"/>
                <a:cs typeface="Arial" panose="020B0604020202020204" pitchFamily="34" charset="0"/>
              </a:rPr>
              <a:t>Number of weeks (3-6 weeks)</a:t>
            </a:r>
          </a:p>
          <a:p>
            <a:endParaRPr lang="nl-NL" sz="788" dirty="0">
              <a:solidFill>
                <a:schemeClr val="bg2">
                  <a:lumMod val="50000"/>
                </a:schemeClr>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r>
              <a:rPr lang="nl-NL" sz="788" dirty="0">
                <a:solidFill>
                  <a:schemeClr val="bg2">
                    <a:lumMod val="50000"/>
                  </a:schemeClr>
                </a:solidFill>
                <a:latin typeface="Myriad Pro" panose="020B0503030403020204" pitchFamily="34" charset="0"/>
                <a:cs typeface="Arial" panose="020B0604020202020204" pitchFamily="34" charset="0"/>
              </a:rPr>
              <a:t>Fill in depending on the timeframe/length of your personal inquiry.   </a:t>
            </a:r>
          </a:p>
        </p:txBody>
      </p:sp>
      <p:sp>
        <p:nvSpPr>
          <p:cNvPr id="67" name="Callout: Line 66">
            <a:extLst>
              <a:ext uri="{FF2B5EF4-FFF2-40B4-BE49-F238E27FC236}">
                <a16:creationId xmlns:a16="http://schemas.microsoft.com/office/drawing/2014/main" id="{95C8DF4E-ACDE-4B0D-9A3F-7E3D3AA06F13}"/>
              </a:ext>
            </a:extLst>
          </p:cNvPr>
          <p:cNvSpPr/>
          <p:nvPr/>
        </p:nvSpPr>
        <p:spPr>
          <a:xfrm>
            <a:off x="7422322" y="4537774"/>
            <a:ext cx="1442886" cy="1204446"/>
          </a:xfrm>
          <a:prstGeom prst="borderCallout1">
            <a:avLst>
              <a:gd name="adj1" fmla="val 18750"/>
              <a:gd name="adj2" fmla="val -8333"/>
              <a:gd name="adj3" fmla="val 7307"/>
              <a:gd name="adj4" fmla="val -20071"/>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900" dirty="0">
                <a:solidFill>
                  <a:schemeClr val="tx1">
                    <a:lumMod val="65000"/>
                    <a:lumOff val="35000"/>
                  </a:schemeClr>
                </a:solidFill>
                <a:latin typeface="Myriad Pro" panose="020B0503030403020204" pitchFamily="34" charset="0"/>
                <a:cs typeface="Arial" panose="020B0604020202020204" pitchFamily="34" charset="0"/>
              </a:rPr>
              <a:t>My planned check-ins with the people who are supporting me on my inquiry journey</a:t>
            </a:r>
          </a:p>
          <a:p>
            <a:r>
              <a:rPr lang="nl-NL" sz="750" dirty="0">
                <a:solidFill>
                  <a:schemeClr val="tx1">
                    <a:lumMod val="65000"/>
                    <a:lumOff val="35000"/>
                  </a:schemeClr>
                </a:solidFill>
                <a:latin typeface="Myriad Pro" panose="020B0503030403020204" pitchFamily="34" charset="0"/>
                <a:cs typeface="Arial" panose="020B0604020202020204" pitchFamily="34" charset="0"/>
              </a:rPr>
              <a:t>When are the best times to regularly check-in with my ...</a:t>
            </a:r>
          </a:p>
          <a:p>
            <a:r>
              <a:rPr lang="nl-NL" sz="750" dirty="0">
                <a:solidFill>
                  <a:schemeClr val="tx1">
                    <a:lumMod val="65000"/>
                    <a:lumOff val="35000"/>
                  </a:schemeClr>
                </a:solidFill>
                <a:latin typeface="Myriad Pro" panose="020B0503030403020204" pitchFamily="34" charset="0"/>
                <a:cs typeface="Arial" panose="020B0604020202020204" pitchFamily="34" charset="0"/>
              </a:rPr>
              <a:t>I have recorded these on my timeline. </a:t>
            </a:r>
          </a:p>
        </p:txBody>
      </p:sp>
    </p:spTree>
    <p:extLst>
      <p:ext uri="{BB962C8B-B14F-4D97-AF65-F5344CB8AC3E}">
        <p14:creationId xmlns:p14="http://schemas.microsoft.com/office/powerpoint/2010/main" val="30491103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89FD1F5B3044A4E9636D768D9F926CA" ma:contentTypeVersion="11" ma:contentTypeDescription="Create a new document." ma:contentTypeScope="" ma:versionID="7342c8df65bbd806d0283fce96df8772">
  <xsd:schema xmlns:xsd="http://www.w3.org/2001/XMLSchema" xmlns:xs="http://www.w3.org/2001/XMLSchema" xmlns:p="http://schemas.microsoft.com/office/2006/metadata/properties" xmlns:ns2="c9d6dd8e-8b3a-40fc-8d53-42869e385e56" xmlns:ns3="fdbc4325-9add-419c-af04-7ac98bf3a8e2" targetNamespace="http://schemas.microsoft.com/office/2006/metadata/properties" ma:root="true" ma:fieldsID="24629daba4fdcc7cbb4d84fca7b5f7d6" ns2:_="" ns3:_="">
    <xsd:import namespace="c9d6dd8e-8b3a-40fc-8d53-42869e385e56"/>
    <xsd:import namespace="fdbc4325-9add-419c-af04-7ac98bf3a8e2"/>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2:SharedWithUsers" minOccurs="0"/>
                <xsd:element ref="ns2:SharedWithDetail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d6dd8e-8b3a-40fc-8d53-42869e385e5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dbc4325-9add-419c-af04-7ac98bf3a8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c9d6dd8e-8b3a-40fc-8d53-42869e385e56">MR5Y4HSA5XPW-177197588-116</_dlc_DocId>
    <_dlc_DocIdUrl xmlns="c9d6dd8e-8b3a-40fc-8d53-42869e385e56">
      <Url>https://intbac.sharepoint.com/teams/LT/PYP/Projects/_layouts/15/DocIdRedir.aspx?ID=MR5Y4HSA5XPW-177197588-116</Url>
      <Description>MR5Y4HSA5XPW-177197588-116</Description>
    </_dlc_DocIdUrl>
  </documentManagement>
</p:properties>
</file>

<file path=customXml/itemProps1.xml><?xml version="1.0" encoding="utf-8"?>
<ds:datastoreItem xmlns:ds="http://schemas.openxmlformats.org/officeDocument/2006/customXml" ds:itemID="{89A95816-9AAF-4FB0-A797-7C9BA094DF42}">
  <ds:schemaRefs>
    <ds:schemaRef ds:uri="http://schemas.microsoft.com/sharepoint/v3/contenttype/forms"/>
  </ds:schemaRefs>
</ds:datastoreItem>
</file>

<file path=customXml/itemProps2.xml><?xml version="1.0" encoding="utf-8"?>
<ds:datastoreItem xmlns:ds="http://schemas.openxmlformats.org/officeDocument/2006/customXml" ds:itemID="{91CF5AAF-6C48-4803-944B-56D9F2B119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d6dd8e-8b3a-40fc-8d53-42869e385e56"/>
    <ds:schemaRef ds:uri="fdbc4325-9add-419c-af04-7ac98bf3a8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8BE0981-5570-43EF-A918-375C22796237}">
  <ds:schemaRefs>
    <ds:schemaRef ds:uri="http://schemas.microsoft.com/sharepoint/events"/>
  </ds:schemaRefs>
</ds:datastoreItem>
</file>

<file path=customXml/itemProps4.xml><?xml version="1.0" encoding="utf-8"?>
<ds:datastoreItem xmlns:ds="http://schemas.openxmlformats.org/officeDocument/2006/customXml" ds:itemID="{FC8C2573-FD20-42EE-B656-D3D7A06404F5}">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4305d7d0-e2fd-466a-911f-09bc5b9d2eae"/>
    <ds:schemaRef ds:uri="e716988c-e5ae-49c9-87a8-2a184fd10723"/>
    <ds:schemaRef ds:uri="http://www.w3.org/XML/1998/namespace"/>
    <ds:schemaRef ds:uri="http://purl.org/dc/dcmitype/"/>
    <ds:schemaRef ds:uri="c9d6dd8e-8b3a-40fc-8d53-42869e385e56"/>
  </ds:schemaRefs>
</ds:datastoreItem>
</file>

<file path=docProps/app.xml><?xml version="1.0" encoding="utf-8"?>
<Properties xmlns="http://schemas.openxmlformats.org/officeDocument/2006/extended-properties" xmlns:vt="http://schemas.openxmlformats.org/officeDocument/2006/docPropsVTypes">
  <Template>Office Theme</Template>
  <TotalTime>2008</TotalTime>
  <Words>1303</Words>
  <Application>Microsoft Macintosh PowerPoint</Application>
  <PresentationFormat>On-screen Show (4:3)</PresentationFormat>
  <Paragraphs>297</Paragraphs>
  <Slides>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Myriad Pro</vt:lpstr>
      <vt:lpstr>Wingdings</vt:lpstr>
      <vt:lpstr>Office Theme</vt:lpstr>
      <vt:lpstr>My own inquiry planner template  </vt:lpstr>
      <vt:lpstr>Possible reflective questions to ask: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Griffin</dc:creator>
  <cp:lastModifiedBy>Alice Burke</cp:lastModifiedBy>
  <cp:revision>151</cp:revision>
  <cp:lastPrinted>2020-03-24T10:41:33Z</cp:lastPrinted>
  <dcterms:modified xsi:type="dcterms:W3CDTF">2020-04-01T15:21:48Z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0x010100B89FD1F5B3044A4E9636D768D9F926CA</vt:lpwstr>
  </property>
  <property fmtid="{D5CDD505-2E9C-101B-9397-08002B2CF9AE}" pid="3" name="_dlc_DocIdItemGuid">
    <vt:lpwstr>99adc908-ab55-4679-8e4c-8c1f426761f5</vt:lpwstr>
  </property>
</Properties>
</file>